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29.jpg" ContentType="image/jp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6" r:id="rId1"/>
  </p:sldMasterIdLst>
  <p:notesMasterIdLst>
    <p:notesMasterId r:id="rId120"/>
  </p:notesMasterIdLst>
  <p:handoutMasterIdLst>
    <p:handoutMasterId r:id="rId121"/>
  </p:handoutMasterIdLst>
  <p:sldIdLst>
    <p:sldId id="282" r:id="rId2"/>
    <p:sldId id="620" r:id="rId3"/>
    <p:sldId id="431" r:id="rId4"/>
    <p:sldId id="444" r:id="rId5"/>
    <p:sldId id="479" r:id="rId6"/>
    <p:sldId id="448" r:id="rId7"/>
    <p:sldId id="449" r:id="rId8"/>
    <p:sldId id="442" r:id="rId9"/>
    <p:sldId id="627" r:id="rId10"/>
    <p:sldId id="480" r:id="rId11"/>
    <p:sldId id="445" r:id="rId12"/>
    <p:sldId id="560" r:id="rId13"/>
    <p:sldId id="481" r:id="rId14"/>
    <p:sldId id="621" r:id="rId15"/>
    <p:sldId id="628" r:id="rId16"/>
    <p:sldId id="629" r:id="rId17"/>
    <p:sldId id="446" r:id="rId18"/>
    <p:sldId id="447" r:id="rId19"/>
    <p:sldId id="630" r:id="rId20"/>
    <p:sldId id="482" r:id="rId21"/>
    <p:sldId id="484" r:id="rId22"/>
    <p:sldId id="485" r:id="rId23"/>
    <p:sldId id="486" r:id="rId24"/>
    <p:sldId id="487" r:id="rId25"/>
    <p:sldId id="488" r:id="rId26"/>
    <p:sldId id="489" r:id="rId27"/>
    <p:sldId id="490" r:id="rId28"/>
    <p:sldId id="492" r:id="rId29"/>
    <p:sldId id="493" r:id="rId30"/>
    <p:sldId id="494" r:id="rId31"/>
    <p:sldId id="495" r:id="rId32"/>
    <p:sldId id="496" r:id="rId33"/>
    <p:sldId id="498" r:id="rId34"/>
    <p:sldId id="499" r:id="rId35"/>
    <p:sldId id="556" r:id="rId36"/>
    <p:sldId id="500" r:id="rId37"/>
    <p:sldId id="501" r:id="rId38"/>
    <p:sldId id="502" r:id="rId39"/>
    <p:sldId id="503" r:id="rId40"/>
    <p:sldId id="504" r:id="rId41"/>
    <p:sldId id="505" r:id="rId42"/>
    <p:sldId id="557" r:id="rId43"/>
    <p:sldId id="506" r:id="rId44"/>
    <p:sldId id="463" r:id="rId45"/>
    <p:sldId id="464" r:id="rId46"/>
    <p:sldId id="472" r:id="rId47"/>
    <p:sldId id="473" r:id="rId48"/>
    <p:sldId id="474" r:id="rId49"/>
    <p:sldId id="476" r:id="rId50"/>
    <p:sldId id="475" r:id="rId51"/>
    <p:sldId id="631" r:id="rId52"/>
    <p:sldId id="508" r:id="rId53"/>
    <p:sldId id="509" r:id="rId54"/>
    <p:sldId id="510" r:id="rId55"/>
    <p:sldId id="466" r:id="rId56"/>
    <p:sldId id="467" r:id="rId57"/>
    <p:sldId id="511" r:id="rId58"/>
    <p:sldId id="465" r:id="rId59"/>
    <p:sldId id="642" r:id="rId60"/>
    <p:sldId id="554" r:id="rId61"/>
    <p:sldId id="512" r:id="rId62"/>
    <p:sldId id="515" r:id="rId63"/>
    <p:sldId id="514" r:id="rId64"/>
    <p:sldId id="513" r:id="rId65"/>
    <p:sldId id="516" r:id="rId66"/>
    <p:sldId id="518" r:id="rId67"/>
    <p:sldId id="517" r:id="rId68"/>
    <p:sldId id="637" r:id="rId69"/>
    <p:sldId id="638" r:id="rId70"/>
    <p:sldId id="519" r:id="rId71"/>
    <p:sldId id="520" r:id="rId72"/>
    <p:sldId id="528" r:id="rId73"/>
    <p:sldId id="524" r:id="rId74"/>
    <p:sldId id="530" r:id="rId75"/>
    <p:sldId id="525" r:id="rId76"/>
    <p:sldId id="531" r:id="rId77"/>
    <p:sldId id="533" r:id="rId78"/>
    <p:sldId id="561" r:id="rId79"/>
    <p:sldId id="534" r:id="rId80"/>
    <p:sldId id="535" r:id="rId81"/>
    <p:sldId id="538" r:id="rId82"/>
    <p:sldId id="540" r:id="rId83"/>
    <p:sldId id="559" r:id="rId84"/>
    <p:sldId id="542" r:id="rId85"/>
    <p:sldId id="543" r:id="rId86"/>
    <p:sldId id="544" r:id="rId87"/>
    <p:sldId id="545" r:id="rId88"/>
    <p:sldId id="622" r:id="rId89"/>
    <p:sldId id="547" r:id="rId90"/>
    <p:sldId id="548" r:id="rId91"/>
    <p:sldId id="549" r:id="rId92"/>
    <p:sldId id="623" r:id="rId93"/>
    <p:sldId id="632" r:id="rId94"/>
    <p:sldId id="633" r:id="rId95"/>
    <p:sldId id="634" r:id="rId96"/>
    <p:sldId id="469" r:id="rId97"/>
    <p:sldId id="550" r:id="rId98"/>
    <p:sldId id="551" r:id="rId99"/>
    <p:sldId id="552" r:id="rId100"/>
    <p:sldId id="553" r:id="rId101"/>
    <p:sldId id="470" r:id="rId102"/>
    <p:sldId id="635" r:id="rId103"/>
    <p:sldId id="636" r:id="rId104"/>
    <p:sldId id="639" r:id="rId105"/>
    <p:sldId id="438" r:id="rId106"/>
    <p:sldId id="576" r:id="rId107"/>
    <p:sldId id="471" r:id="rId108"/>
    <p:sldId id="565" r:id="rId109"/>
    <p:sldId id="643" r:id="rId110"/>
    <p:sldId id="577" r:id="rId111"/>
    <p:sldId id="578" r:id="rId112"/>
    <p:sldId id="579" r:id="rId113"/>
    <p:sldId id="580" r:id="rId114"/>
    <p:sldId id="640" r:id="rId115"/>
    <p:sldId id="641" r:id="rId116"/>
    <p:sldId id="497" r:id="rId117"/>
    <p:sldId id="478" r:id="rId118"/>
    <p:sldId id="483" r:id="rId11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uy Dang-Pham" initials="DD" lastIdx="1" clrIdx="0">
    <p:extLst>
      <p:ext uri="{19B8F6BF-5375-455C-9EA6-DF929625EA0E}">
        <p15:presenceInfo xmlns:p15="http://schemas.microsoft.com/office/powerpoint/2012/main" userId="Duy Dang-Pha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C800"/>
    <a:srgbClr val="C864C8"/>
    <a:srgbClr val="E60028"/>
    <a:srgbClr val="00C8A0"/>
    <a:srgbClr val="50D2FF"/>
    <a:srgbClr val="000054"/>
    <a:srgbClr val="0078FF"/>
    <a:srgbClr val="AA00AA"/>
    <a:srgbClr val="7AE1AA"/>
    <a:srgbClr val="FF81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81" autoAdjust="0"/>
    <p:restoredTop sz="75499" autoAdjust="0"/>
  </p:normalViewPr>
  <p:slideViewPr>
    <p:cSldViewPr snapToGrid="0" snapToObjects="1">
      <p:cViewPr varScale="1">
        <p:scale>
          <a:sx n="128" d="100"/>
          <a:sy n="128" d="100"/>
        </p:scale>
        <p:origin x="184" y="192"/>
      </p:cViewPr>
      <p:guideLst>
        <p:guide orient="horz" pos="1620"/>
        <p:guide pos="2880"/>
      </p:guideLst>
    </p:cSldViewPr>
  </p:slideViewPr>
  <p:outlineViewPr>
    <p:cViewPr>
      <p:scale>
        <a:sx n="33" d="100"/>
        <a:sy n="33" d="100"/>
      </p:scale>
      <p:origin x="0" y="-31578"/>
    </p:cViewPr>
  </p:outlineViewPr>
  <p:notesTextViewPr>
    <p:cViewPr>
      <p:scale>
        <a:sx n="100" d="100"/>
        <a:sy n="100" d="100"/>
      </p:scale>
      <p:origin x="0" y="0"/>
    </p:cViewPr>
  </p:notesTextViewPr>
  <p:sorterViewPr>
    <p:cViewPr varScale="1">
      <p:scale>
        <a:sx n="100" d="100"/>
        <a:sy n="100" d="100"/>
      </p:scale>
      <p:origin x="0" y="-109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handoutMaster" Target="handoutMasters/handout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7D558FA-DB6C-7C46-8A53-404FEABDFDE5}" type="datetimeFigureOut">
              <a:rPr lang="en-US" smtClean="0"/>
              <a:t>11/6/19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5683868-CFAB-8849-9882-1BB49D8AEDA0}" type="slidenum">
              <a:rPr lang="en-US" smtClean="0"/>
              <a:t>‹#›</a:t>
            </a:fld>
            <a:endParaRPr lang="en-US"/>
          </a:p>
        </p:txBody>
      </p:sp>
    </p:spTree>
    <p:extLst>
      <p:ext uri="{BB962C8B-B14F-4D97-AF65-F5344CB8AC3E}">
        <p14:creationId xmlns:p14="http://schemas.microsoft.com/office/powerpoint/2010/main" val="5694326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FBDE379-ED5C-DD45-99D5-F4325B4D2E83}" type="datetimeFigureOut">
              <a:rPr lang="en-US" smtClean="0"/>
              <a:t>11/6/19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368731-C7E4-6F48-BB60-3D6BFE7FEB85}" type="slidenum">
              <a:rPr lang="en-US" smtClean="0"/>
              <a:t>‹#›</a:t>
            </a:fld>
            <a:endParaRPr lang="en-US"/>
          </a:p>
        </p:txBody>
      </p:sp>
    </p:spTree>
    <p:extLst>
      <p:ext uri="{BB962C8B-B14F-4D97-AF65-F5344CB8AC3E}">
        <p14:creationId xmlns:p14="http://schemas.microsoft.com/office/powerpoint/2010/main" val="110611589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create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above headline:</a:t>
            </a:r>
          </a:p>
          <a:p>
            <a:r>
              <a:rPr lang="en-US" sz="1200" b="0" i="0" u="none" strike="noStrike" kern="1200" baseline="0" dirty="0">
                <a:solidFill>
                  <a:schemeClr val="tx1"/>
                </a:solidFill>
                <a:latin typeface="+mn-lt"/>
                <a:ea typeface="+mn-ea"/>
                <a:cs typeface="+mn-cs"/>
              </a:rPr>
              <a:t>Same size and weight as the headline and set using a soft return.</a:t>
            </a:r>
          </a:p>
          <a:p>
            <a:r>
              <a:rPr lang="en-US" sz="1200" b="0" i="0" u="none" strike="noStrike" kern="1200" baseline="0" dirty="0">
                <a:solidFill>
                  <a:schemeClr val="tx1"/>
                </a:solidFill>
                <a:latin typeface="+mn-lt"/>
                <a:ea typeface="+mn-ea"/>
                <a:cs typeface="+mn-cs"/>
              </a:rPr>
              <a:t>PC: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 </a:t>
            </a:r>
            <a:r>
              <a:rPr lang="en-US" sz="1200" b="0" i="0" u="none" strike="noStrike" kern="1200" baseline="0" dirty="0" err="1">
                <a:solidFill>
                  <a:schemeClr val="tx1"/>
                </a:solidFill>
                <a:latin typeface="+mn-lt"/>
                <a:ea typeface="+mn-ea"/>
                <a:cs typeface="+mn-cs"/>
              </a:rPr>
              <a:t>Alt+Ctrl</a:t>
            </a:r>
            <a:r>
              <a:rPr lang="en-US" sz="1200" b="0" i="0" u="none" strike="noStrike" kern="1200" baseline="0" dirty="0">
                <a:solidFill>
                  <a:schemeClr val="tx1"/>
                </a:solidFill>
                <a:latin typeface="+mn-lt"/>
                <a:ea typeface="+mn-ea"/>
                <a:cs typeface="+mn-cs"/>
              </a:rPr>
              <a:t>+ - (minus)</a:t>
            </a:r>
          </a:p>
          <a:p>
            <a:r>
              <a:rPr lang="en-US" sz="1200" b="0" i="0" u="none" strike="noStrike" kern="1200" baseline="0" dirty="0">
                <a:solidFill>
                  <a:schemeClr val="tx1"/>
                </a:solidFill>
                <a:latin typeface="+mn-lt"/>
                <a:ea typeface="+mn-ea"/>
                <a:cs typeface="+mn-cs"/>
              </a:rPr>
              <a:t>Mac: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 </a:t>
            </a:r>
            <a:r>
              <a:rPr lang="en-US" sz="1200" b="0" i="0" u="none" strike="noStrike" kern="1200" baseline="0" dirty="0" err="1">
                <a:solidFill>
                  <a:schemeClr val="tx1"/>
                </a:solidFill>
                <a:latin typeface="+mn-lt"/>
                <a:ea typeface="+mn-ea"/>
                <a:cs typeface="+mn-cs"/>
              </a:rPr>
              <a:t>Shift+Alt</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Option+hyphen</a:t>
            </a:r>
            <a:endParaRPr lang="en-US" dirty="0"/>
          </a:p>
        </p:txBody>
      </p:sp>
      <p:sp>
        <p:nvSpPr>
          <p:cNvPr id="4" name="Slide Number Placeholder 3"/>
          <p:cNvSpPr>
            <a:spLocks noGrp="1"/>
          </p:cNvSpPr>
          <p:nvPr>
            <p:ph type="sldNum" sz="quarter" idx="10"/>
          </p:nvPr>
        </p:nvSpPr>
        <p:spPr/>
        <p:txBody>
          <a:bodyPr/>
          <a:lstStyle/>
          <a:p>
            <a:fld id="{67368731-C7E4-6F48-BB60-3D6BFE7FEB85}" type="slidenum">
              <a:rPr lang="en-US" smtClean="0"/>
              <a:t>1</a:t>
            </a:fld>
            <a:endParaRPr lang="en-US"/>
          </a:p>
        </p:txBody>
      </p:sp>
    </p:spTree>
    <p:extLst>
      <p:ext uri="{BB962C8B-B14F-4D97-AF65-F5344CB8AC3E}">
        <p14:creationId xmlns:p14="http://schemas.microsoft.com/office/powerpoint/2010/main" val="40706176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More difficult to determine</a:t>
            </a:r>
          </a:p>
        </p:txBody>
      </p:sp>
      <p:sp>
        <p:nvSpPr>
          <p:cNvPr id="4" name="Slide Number Placeholder 3"/>
          <p:cNvSpPr>
            <a:spLocks noGrp="1"/>
          </p:cNvSpPr>
          <p:nvPr>
            <p:ph type="sldNum" sz="quarter" idx="5"/>
          </p:nvPr>
        </p:nvSpPr>
        <p:spPr/>
        <p:txBody>
          <a:bodyPr/>
          <a:lstStyle/>
          <a:p>
            <a:fld id="{67368731-C7E4-6F48-BB60-3D6BFE7FEB85}" type="slidenum">
              <a:rPr lang="en-US" smtClean="0"/>
              <a:t>27</a:t>
            </a:fld>
            <a:endParaRPr lang="en-US"/>
          </a:p>
        </p:txBody>
      </p:sp>
    </p:spTree>
    <p:extLst>
      <p:ext uri="{BB962C8B-B14F-4D97-AF65-F5344CB8AC3E}">
        <p14:creationId xmlns:p14="http://schemas.microsoft.com/office/powerpoint/2010/main" val="35475198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368731-C7E4-6F48-BB60-3D6BFE7FEB85}" type="slidenum">
              <a:rPr lang="en-US" smtClean="0"/>
              <a:t>34</a:t>
            </a:fld>
            <a:endParaRPr lang="en-US"/>
          </a:p>
        </p:txBody>
      </p:sp>
    </p:spTree>
    <p:extLst>
      <p:ext uri="{BB962C8B-B14F-4D97-AF65-F5344CB8AC3E}">
        <p14:creationId xmlns:p14="http://schemas.microsoft.com/office/powerpoint/2010/main" val="366027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368731-C7E4-6F48-BB60-3D6BFE7FEB85}" type="slidenum">
              <a:rPr lang="en-US" smtClean="0"/>
              <a:t>38</a:t>
            </a:fld>
            <a:endParaRPr lang="en-US"/>
          </a:p>
        </p:txBody>
      </p:sp>
    </p:spTree>
    <p:extLst>
      <p:ext uri="{BB962C8B-B14F-4D97-AF65-F5344CB8AC3E}">
        <p14:creationId xmlns:p14="http://schemas.microsoft.com/office/powerpoint/2010/main" val="33404502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 = time to run a basic operation</a:t>
            </a:r>
          </a:p>
        </p:txBody>
      </p:sp>
      <p:sp>
        <p:nvSpPr>
          <p:cNvPr id="4" name="Slide Number Placeholder 3"/>
          <p:cNvSpPr>
            <a:spLocks noGrp="1"/>
          </p:cNvSpPr>
          <p:nvPr>
            <p:ph type="sldNum" sz="quarter" idx="5"/>
          </p:nvPr>
        </p:nvSpPr>
        <p:spPr/>
        <p:txBody>
          <a:bodyPr/>
          <a:lstStyle/>
          <a:p>
            <a:fld id="{67368731-C7E4-6F48-BB60-3D6BFE7FEB85}" type="slidenum">
              <a:rPr lang="en-US" smtClean="0"/>
              <a:t>39</a:t>
            </a:fld>
            <a:endParaRPr lang="en-US"/>
          </a:p>
        </p:txBody>
      </p:sp>
    </p:spTree>
    <p:extLst>
      <p:ext uri="{BB962C8B-B14F-4D97-AF65-F5344CB8AC3E}">
        <p14:creationId xmlns:p14="http://schemas.microsoft.com/office/powerpoint/2010/main" val="422348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spc="-10" dirty="0">
                <a:latin typeface="Arial" panose="020B0604020202020204" pitchFamily="34" charset="0"/>
                <a:cs typeface="Arial" panose="020B0604020202020204" pitchFamily="34" charset="0"/>
              </a:rPr>
              <a:t>Previous slide, </a:t>
            </a:r>
            <a:r>
              <a:rPr lang="en-GB" sz="1200" spc="-15" dirty="0">
                <a:latin typeface="Arial" panose="020B0604020202020204" pitchFamily="34" charset="0"/>
                <a:cs typeface="Arial" panose="020B0604020202020204" pitchFamily="34" charset="0"/>
              </a:rPr>
              <a:t>we </a:t>
            </a:r>
            <a:r>
              <a:rPr lang="en-GB" sz="1200" spc="-10" dirty="0">
                <a:latin typeface="Arial" panose="020B0604020202020204" pitchFamily="34" charset="0"/>
                <a:cs typeface="Arial" panose="020B0604020202020204" pitchFamily="34" charset="0"/>
              </a:rPr>
              <a:t>had multiple </a:t>
            </a:r>
            <a:r>
              <a:rPr lang="en-GB" sz="1200" spc="-5" dirty="0">
                <a:latin typeface="Arial" panose="020B0604020202020204" pitchFamily="34" charset="0"/>
                <a:cs typeface="Arial" panose="020B0604020202020204" pitchFamily="34" charset="0"/>
              </a:rPr>
              <a:t>upper </a:t>
            </a:r>
            <a:r>
              <a:rPr lang="en-GB" sz="1200" spc="-10" dirty="0">
                <a:latin typeface="Arial" panose="020B0604020202020204" pitchFamily="34" charset="0"/>
                <a:cs typeface="Arial" panose="020B0604020202020204" pitchFamily="34" charset="0"/>
              </a:rPr>
              <a:t>bounds. </a:t>
            </a:r>
            <a:r>
              <a:rPr lang="en-GB" sz="1200" spc="-5" dirty="0">
                <a:latin typeface="Arial" panose="020B0604020202020204" pitchFamily="34" charset="0"/>
                <a:cs typeface="Arial" panose="020B0604020202020204" pitchFamily="34" charset="0"/>
              </a:rPr>
              <a:t>But </a:t>
            </a:r>
            <a:r>
              <a:rPr lang="en-GB" sz="1200" spc="-15" dirty="0">
                <a:latin typeface="Arial" panose="020B0604020202020204" pitchFamily="34" charset="0"/>
                <a:cs typeface="Arial" panose="020B0604020202020204" pitchFamily="34" charset="0"/>
              </a:rPr>
              <a:t>we </a:t>
            </a:r>
            <a:r>
              <a:rPr lang="en-GB" sz="1200" spc="-5" dirty="0">
                <a:latin typeface="Arial" panose="020B0604020202020204" pitchFamily="34" charset="0"/>
                <a:cs typeface="Arial" panose="020B0604020202020204" pitchFamily="34" charset="0"/>
              </a:rPr>
              <a:t>can in </a:t>
            </a:r>
            <a:r>
              <a:rPr lang="en-GB" sz="1200" spc="-15" dirty="0">
                <a:latin typeface="Arial" panose="020B0604020202020204" pitchFamily="34" charset="0"/>
                <a:cs typeface="Arial" panose="020B0604020202020204" pitchFamily="34" charset="0"/>
              </a:rPr>
              <a:t>fact </a:t>
            </a:r>
            <a:r>
              <a:rPr lang="en-GB" sz="1200" spc="-10" dirty="0">
                <a:latin typeface="Arial" panose="020B0604020202020204" pitchFamily="34" charset="0"/>
                <a:cs typeface="Arial" panose="020B0604020202020204" pitchFamily="34" charset="0"/>
              </a:rPr>
              <a:t>group them </a:t>
            </a:r>
            <a:r>
              <a:rPr lang="en-GB" sz="1200" spc="-5" dirty="0">
                <a:latin typeface="Arial" panose="020B0604020202020204" pitchFamily="34" charset="0"/>
                <a:cs typeface="Arial" panose="020B0604020202020204" pitchFamily="34" charset="0"/>
              </a:rPr>
              <a:t>to </a:t>
            </a:r>
            <a:r>
              <a:rPr lang="en-GB" sz="1200" spc="-10" dirty="0">
                <a:latin typeface="Arial" panose="020B0604020202020204" pitchFamily="34" charset="0"/>
                <a:cs typeface="Arial" panose="020B0604020202020204" pitchFamily="34" charset="0"/>
              </a:rPr>
              <a:t>a </a:t>
            </a:r>
            <a:r>
              <a:rPr lang="en-GB" sz="1200" spc="-5" dirty="0">
                <a:latin typeface="Arial" panose="020B0604020202020204" pitchFamily="34" charset="0"/>
                <a:cs typeface="Arial" panose="020B0604020202020204" pitchFamily="34" charset="0"/>
              </a:rPr>
              <a:t>smaller</a:t>
            </a:r>
            <a:r>
              <a:rPr lang="en-GB" sz="1200" dirty="0">
                <a:latin typeface="Arial" panose="020B0604020202020204" pitchFamily="34" charset="0"/>
                <a:cs typeface="Arial" panose="020B0604020202020204" pitchFamily="34" charset="0"/>
              </a:rPr>
              <a:t> </a:t>
            </a:r>
            <a:r>
              <a:rPr lang="en-GB" sz="1200" spc="-15" dirty="0">
                <a:latin typeface="Arial" panose="020B0604020202020204" pitchFamily="34" charset="0"/>
                <a:cs typeface="Arial" panose="020B0604020202020204" pitchFamily="34" charset="0"/>
              </a:rPr>
              <a:t>number. </a:t>
            </a:r>
            <a:r>
              <a:rPr lang="en-GB" sz="1200" spc="-5" dirty="0">
                <a:latin typeface="Arial" panose="020B0604020202020204" pitchFamily="34" charset="0"/>
                <a:cs typeface="Arial" panose="020B0604020202020204" pitchFamily="34" charset="0"/>
              </a:rPr>
              <a:t>First </a:t>
            </a:r>
            <a:r>
              <a:rPr lang="en-GB" sz="1200" spc="-15" dirty="0">
                <a:latin typeface="Arial" panose="020B0604020202020204" pitchFamily="34" charset="0"/>
                <a:cs typeface="Arial" panose="020B0604020202020204" pitchFamily="34" charset="0"/>
              </a:rPr>
              <a:t>we </a:t>
            </a:r>
            <a:r>
              <a:rPr lang="en-GB" sz="1200" spc="-5" dirty="0">
                <a:latin typeface="Arial" panose="020B0604020202020204" pitchFamily="34" charset="0"/>
                <a:cs typeface="Arial" panose="020B0604020202020204" pitchFamily="34" charset="0"/>
              </a:rPr>
              <a:t>look at </a:t>
            </a:r>
            <a:r>
              <a:rPr lang="en-GB" sz="1200" spc="-10" dirty="0">
                <a:latin typeface="Arial" panose="020B0604020202020204" pitchFamily="34" charset="0"/>
                <a:cs typeface="Arial" panose="020B0604020202020204" pitchFamily="34" charset="0"/>
              </a:rPr>
              <a:t>common equivalence</a:t>
            </a:r>
            <a:r>
              <a:rPr lang="en-GB" sz="1200" spc="5" dirty="0">
                <a:latin typeface="Arial" panose="020B0604020202020204" pitchFamily="34" charset="0"/>
                <a:cs typeface="Arial" panose="020B0604020202020204" pitchFamily="34" charset="0"/>
              </a:rPr>
              <a:t> </a:t>
            </a:r>
            <a:r>
              <a:rPr lang="en-GB" sz="1200" spc="-5" dirty="0">
                <a:latin typeface="Arial" panose="020B0604020202020204" pitchFamily="34" charset="0"/>
                <a:cs typeface="Arial" panose="020B0604020202020204" pitchFamily="34" charset="0"/>
              </a:rPr>
              <a:t>classes:</a:t>
            </a:r>
            <a:endParaRPr lang="en-GB" sz="1200" dirty="0">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10"/>
          </p:nvPr>
        </p:nvSpPr>
        <p:spPr/>
        <p:txBody>
          <a:bodyPr/>
          <a:lstStyle/>
          <a:p>
            <a:fld id="{67368731-C7E4-6F48-BB60-3D6BFE7FEB85}" type="slidenum">
              <a:rPr lang="en-US" smtClean="0"/>
              <a:t>52</a:t>
            </a:fld>
            <a:endParaRPr lang="en-US"/>
          </a:p>
        </p:txBody>
      </p:sp>
    </p:spTree>
    <p:extLst>
      <p:ext uri="{BB962C8B-B14F-4D97-AF65-F5344CB8AC3E}">
        <p14:creationId xmlns:p14="http://schemas.microsoft.com/office/powerpoint/2010/main" val="980078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spc="-10" dirty="0">
                <a:latin typeface="Arial" panose="020B0604020202020204" pitchFamily="34" charset="0"/>
                <a:cs typeface="Arial" panose="020B0604020202020204" pitchFamily="34" charset="0"/>
              </a:rPr>
              <a:t>Previous slide, </a:t>
            </a:r>
            <a:r>
              <a:rPr lang="en-GB" sz="1200" spc="-15" dirty="0">
                <a:latin typeface="Arial" panose="020B0604020202020204" pitchFamily="34" charset="0"/>
                <a:cs typeface="Arial" panose="020B0604020202020204" pitchFamily="34" charset="0"/>
              </a:rPr>
              <a:t>we </a:t>
            </a:r>
            <a:r>
              <a:rPr lang="en-GB" sz="1200" spc="-10" dirty="0">
                <a:latin typeface="Arial" panose="020B0604020202020204" pitchFamily="34" charset="0"/>
                <a:cs typeface="Arial" panose="020B0604020202020204" pitchFamily="34" charset="0"/>
              </a:rPr>
              <a:t>had multiple </a:t>
            </a:r>
            <a:r>
              <a:rPr lang="en-GB" sz="1200" spc="-5" dirty="0">
                <a:latin typeface="Arial" panose="020B0604020202020204" pitchFamily="34" charset="0"/>
                <a:cs typeface="Arial" panose="020B0604020202020204" pitchFamily="34" charset="0"/>
              </a:rPr>
              <a:t>upper </a:t>
            </a:r>
            <a:r>
              <a:rPr lang="en-GB" sz="1200" spc="-10" dirty="0">
                <a:latin typeface="Arial" panose="020B0604020202020204" pitchFamily="34" charset="0"/>
                <a:cs typeface="Arial" panose="020B0604020202020204" pitchFamily="34" charset="0"/>
              </a:rPr>
              <a:t>bounds. </a:t>
            </a:r>
            <a:r>
              <a:rPr lang="en-GB" sz="1200" spc="-5" dirty="0">
                <a:latin typeface="Arial" panose="020B0604020202020204" pitchFamily="34" charset="0"/>
                <a:cs typeface="Arial" panose="020B0604020202020204" pitchFamily="34" charset="0"/>
              </a:rPr>
              <a:t>But </a:t>
            </a:r>
            <a:r>
              <a:rPr lang="en-GB" sz="1200" spc="-15" dirty="0">
                <a:latin typeface="Arial" panose="020B0604020202020204" pitchFamily="34" charset="0"/>
                <a:cs typeface="Arial" panose="020B0604020202020204" pitchFamily="34" charset="0"/>
              </a:rPr>
              <a:t>we </a:t>
            </a:r>
            <a:r>
              <a:rPr lang="en-GB" sz="1200" spc="-5" dirty="0">
                <a:latin typeface="Arial" panose="020B0604020202020204" pitchFamily="34" charset="0"/>
                <a:cs typeface="Arial" panose="020B0604020202020204" pitchFamily="34" charset="0"/>
              </a:rPr>
              <a:t>can in </a:t>
            </a:r>
            <a:r>
              <a:rPr lang="en-GB" sz="1200" spc="-15" dirty="0">
                <a:latin typeface="Arial" panose="020B0604020202020204" pitchFamily="34" charset="0"/>
                <a:cs typeface="Arial" panose="020B0604020202020204" pitchFamily="34" charset="0"/>
              </a:rPr>
              <a:t>fact </a:t>
            </a:r>
            <a:r>
              <a:rPr lang="en-GB" sz="1200" spc="-10" dirty="0">
                <a:latin typeface="Arial" panose="020B0604020202020204" pitchFamily="34" charset="0"/>
                <a:cs typeface="Arial" panose="020B0604020202020204" pitchFamily="34" charset="0"/>
              </a:rPr>
              <a:t>group them </a:t>
            </a:r>
            <a:r>
              <a:rPr lang="en-GB" sz="1200" spc="-5" dirty="0">
                <a:latin typeface="Arial" panose="020B0604020202020204" pitchFamily="34" charset="0"/>
                <a:cs typeface="Arial" panose="020B0604020202020204" pitchFamily="34" charset="0"/>
              </a:rPr>
              <a:t>to </a:t>
            </a:r>
            <a:r>
              <a:rPr lang="en-GB" sz="1200" spc="-10" dirty="0">
                <a:latin typeface="Arial" panose="020B0604020202020204" pitchFamily="34" charset="0"/>
                <a:cs typeface="Arial" panose="020B0604020202020204" pitchFamily="34" charset="0"/>
              </a:rPr>
              <a:t>a </a:t>
            </a:r>
            <a:r>
              <a:rPr lang="en-GB" sz="1200" spc="-5" dirty="0">
                <a:latin typeface="Arial" panose="020B0604020202020204" pitchFamily="34" charset="0"/>
                <a:cs typeface="Arial" panose="020B0604020202020204" pitchFamily="34" charset="0"/>
              </a:rPr>
              <a:t>smaller</a:t>
            </a:r>
            <a:r>
              <a:rPr lang="en-GB" sz="1200" dirty="0">
                <a:latin typeface="Arial" panose="020B0604020202020204" pitchFamily="34" charset="0"/>
                <a:cs typeface="Arial" panose="020B0604020202020204" pitchFamily="34" charset="0"/>
              </a:rPr>
              <a:t> </a:t>
            </a:r>
            <a:r>
              <a:rPr lang="en-GB" sz="1200" spc="-15" dirty="0">
                <a:latin typeface="Arial" panose="020B0604020202020204" pitchFamily="34" charset="0"/>
                <a:cs typeface="Arial" panose="020B0604020202020204" pitchFamily="34" charset="0"/>
              </a:rPr>
              <a:t>number. </a:t>
            </a:r>
            <a:r>
              <a:rPr lang="en-GB" sz="1200" spc="-5" dirty="0">
                <a:latin typeface="Arial" panose="020B0604020202020204" pitchFamily="34" charset="0"/>
                <a:cs typeface="Arial" panose="020B0604020202020204" pitchFamily="34" charset="0"/>
              </a:rPr>
              <a:t>First </a:t>
            </a:r>
            <a:r>
              <a:rPr lang="en-GB" sz="1200" spc="-15" dirty="0">
                <a:latin typeface="Arial" panose="020B0604020202020204" pitchFamily="34" charset="0"/>
                <a:cs typeface="Arial" panose="020B0604020202020204" pitchFamily="34" charset="0"/>
              </a:rPr>
              <a:t>we </a:t>
            </a:r>
            <a:r>
              <a:rPr lang="en-GB" sz="1200" spc="-5" dirty="0">
                <a:latin typeface="Arial" panose="020B0604020202020204" pitchFamily="34" charset="0"/>
                <a:cs typeface="Arial" panose="020B0604020202020204" pitchFamily="34" charset="0"/>
              </a:rPr>
              <a:t>look at </a:t>
            </a:r>
            <a:r>
              <a:rPr lang="en-GB" sz="1200" spc="-10" dirty="0">
                <a:latin typeface="Arial" panose="020B0604020202020204" pitchFamily="34" charset="0"/>
                <a:cs typeface="Arial" panose="020B0604020202020204" pitchFamily="34" charset="0"/>
              </a:rPr>
              <a:t>common equivalence</a:t>
            </a:r>
            <a:r>
              <a:rPr lang="en-GB" sz="1200" spc="5" dirty="0">
                <a:latin typeface="Arial" panose="020B0604020202020204" pitchFamily="34" charset="0"/>
                <a:cs typeface="Arial" panose="020B0604020202020204" pitchFamily="34" charset="0"/>
              </a:rPr>
              <a:t> </a:t>
            </a:r>
            <a:r>
              <a:rPr lang="en-GB" sz="1200" spc="-5" dirty="0">
                <a:latin typeface="Arial" panose="020B0604020202020204" pitchFamily="34" charset="0"/>
                <a:cs typeface="Arial" panose="020B0604020202020204" pitchFamily="34" charset="0"/>
              </a:rPr>
              <a:t>classes:</a:t>
            </a:r>
            <a:endParaRPr lang="en-GB" sz="1200" dirty="0">
              <a:latin typeface="Arial" panose="020B0604020202020204" pitchFamily="34" charset="0"/>
              <a:cs typeface="Arial" panose="020B0604020202020204" pitchFamily="34" charset="0"/>
            </a:endParaRPr>
          </a:p>
          <a:p>
            <a:endParaRPr lang="en-US" dirty="0"/>
          </a:p>
          <a:p>
            <a:r>
              <a:rPr lang="en-US" dirty="0"/>
              <a:t>W</a:t>
            </a:r>
            <a:r>
              <a:rPr lang="en-GB" dirty="0"/>
              <a:t>e have so many g(n)’s</a:t>
            </a:r>
          </a:p>
        </p:txBody>
      </p:sp>
      <p:sp>
        <p:nvSpPr>
          <p:cNvPr id="4" name="Slide Number Placeholder 3"/>
          <p:cNvSpPr>
            <a:spLocks noGrp="1"/>
          </p:cNvSpPr>
          <p:nvPr>
            <p:ph type="sldNum" sz="quarter" idx="10"/>
          </p:nvPr>
        </p:nvSpPr>
        <p:spPr/>
        <p:txBody>
          <a:bodyPr/>
          <a:lstStyle/>
          <a:p>
            <a:fld id="{67368731-C7E4-6F48-BB60-3D6BFE7FEB85}" type="slidenum">
              <a:rPr lang="en-US" smtClean="0"/>
              <a:t>53</a:t>
            </a:fld>
            <a:endParaRPr lang="en-US"/>
          </a:p>
        </p:txBody>
      </p:sp>
    </p:spTree>
    <p:extLst>
      <p:ext uri="{BB962C8B-B14F-4D97-AF65-F5344CB8AC3E}">
        <p14:creationId xmlns:p14="http://schemas.microsoft.com/office/powerpoint/2010/main" val="5049270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spc="-10" dirty="0">
                <a:latin typeface="Arial" panose="020B0604020202020204" pitchFamily="34" charset="0"/>
                <a:cs typeface="Arial" panose="020B0604020202020204" pitchFamily="34" charset="0"/>
              </a:rPr>
              <a:t>Previous slide, </a:t>
            </a:r>
            <a:r>
              <a:rPr lang="en-GB" sz="1200" spc="-15" dirty="0">
                <a:latin typeface="Arial" panose="020B0604020202020204" pitchFamily="34" charset="0"/>
                <a:cs typeface="Arial" panose="020B0604020202020204" pitchFamily="34" charset="0"/>
              </a:rPr>
              <a:t>we </a:t>
            </a:r>
            <a:r>
              <a:rPr lang="en-GB" sz="1200" spc="-10" dirty="0">
                <a:latin typeface="Arial" panose="020B0604020202020204" pitchFamily="34" charset="0"/>
                <a:cs typeface="Arial" panose="020B0604020202020204" pitchFamily="34" charset="0"/>
              </a:rPr>
              <a:t>had multiple </a:t>
            </a:r>
            <a:r>
              <a:rPr lang="en-GB" sz="1200" spc="-5" dirty="0">
                <a:latin typeface="Arial" panose="020B0604020202020204" pitchFamily="34" charset="0"/>
                <a:cs typeface="Arial" panose="020B0604020202020204" pitchFamily="34" charset="0"/>
              </a:rPr>
              <a:t>upper </a:t>
            </a:r>
            <a:r>
              <a:rPr lang="en-GB" sz="1200" spc="-10" dirty="0">
                <a:latin typeface="Arial" panose="020B0604020202020204" pitchFamily="34" charset="0"/>
                <a:cs typeface="Arial" panose="020B0604020202020204" pitchFamily="34" charset="0"/>
              </a:rPr>
              <a:t>bounds. </a:t>
            </a:r>
            <a:r>
              <a:rPr lang="en-GB" sz="1200" spc="-5" dirty="0">
                <a:latin typeface="Arial" panose="020B0604020202020204" pitchFamily="34" charset="0"/>
                <a:cs typeface="Arial" panose="020B0604020202020204" pitchFamily="34" charset="0"/>
              </a:rPr>
              <a:t>But </a:t>
            </a:r>
            <a:r>
              <a:rPr lang="en-GB" sz="1200" spc="-15" dirty="0">
                <a:latin typeface="Arial" panose="020B0604020202020204" pitchFamily="34" charset="0"/>
                <a:cs typeface="Arial" panose="020B0604020202020204" pitchFamily="34" charset="0"/>
              </a:rPr>
              <a:t>we </a:t>
            </a:r>
            <a:r>
              <a:rPr lang="en-GB" sz="1200" spc="-5" dirty="0">
                <a:latin typeface="Arial" panose="020B0604020202020204" pitchFamily="34" charset="0"/>
                <a:cs typeface="Arial" panose="020B0604020202020204" pitchFamily="34" charset="0"/>
              </a:rPr>
              <a:t>can in </a:t>
            </a:r>
            <a:r>
              <a:rPr lang="en-GB" sz="1200" spc="-15" dirty="0">
                <a:latin typeface="Arial" panose="020B0604020202020204" pitchFamily="34" charset="0"/>
                <a:cs typeface="Arial" panose="020B0604020202020204" pitchFamily="34" charset="0"/>
              </a:rPr>
              <a:t>fact </a:t>
            </a:r>
            <a:r>
              <a:rPr lang="en-GB" sz="1200" spc="-10" dirty="0">
                <a:latin typeface="Arial" panose="020B0604020202020204" pitchFamily="34" charset="0"/>
                <a:cs typeface="Arial" panose="020B0604020202020204" pitchFamily="34" charset="0"/>
              </a:rPr>
              <a:t>group them </a:t>
            </a:r>
            <a:r>
              <a:rPr lang="en-GB" sz="1200" spc="-5" dirty="0">
                <a:latin typeface="Arial" panose="020B0604020202020204" pitchFamily="34" charset="0"/>
                <a:cs typeface="Arial" panose="020B0604020202020204" pitchFamily="34" charset="0"/>
              </a:rPr>
              <a:t>to </a:t>
            </a:r>
            <a:r>
              <a:rPr lang="en-GB" sz="1200" spc="-10" dirty="0">
                <a:latin typeface="Arial" panose="020B0604020202020204" pitchFamily="34" charset="0"/>
                <a:cs typeface="Arial" panose="020B0604020202020204" pitchFamily="34" charset="0"/>
              </a:rPr>
              <a:t>a </a:t>
            </a:r>
            <a:r>
              <a:rPr lang="en-GB" sz="1200" spc="-5" dirty="0">
                <a:latin typeface="Arial" panose="020B0604020202020204" pitchFamily="34" charset="0"/>
                <a:cs typeface="Arial" panose="020B0604020202020204" pitchFamily="34" charset="0"/>
              </a:rPr>
              <a:t>smaller</a:t>
            </a:r>
            <a:r>
              <a:rPr lang="en-GB" sz="1200" dirty="0">
                <a:latin typeface="Arial" panose="020B0604020202020204" pitchFamily="34" charset="0"/>
                <a:cs typeface="Arial" panose="020B0604020202020204" pitchFamily="34" charset="0"/>
              </a:rPr>
              <a:t> </a:t>
            </a:r>
            <a:r>
              <a:rPr lang="en-GB" sz="1200" spc="-15" dirty="0">
                <a:latin typeface="Arial" panose="020B0604020202020204" pitchFamily="34" charset="0"/>
                <a:cs typeface="Arial" panose="020B0604020202020204" pitchFamily="34" charset="0"/>
              </a:rPr>
              <a:t>number. </a:t>
            </a:r>
            <a:r>
              <a:rPr lang="en-GB" sz="1200" spc="-5" dirty="0">
                <a:latin typeface="Arial" panose="020B0604020202020204" pitchFamily="34" charset="0"/>
                <a:cs typeface="Arial" panose="020B0604020202020204" pitchFamily="34" charset="0"/>
              </a:rPr>
              <a:t>First </a:t>
            </a:r>
            <a:r>
              <a:rPr lang="en-GB" sz="1200" spc="-15" dirty="0">
                <a:latin typeface="Arial" panose="020B0604020202020204" pitchFamily="34" charset="0"/>
                <a:cs typeface="Arial" panose="020B0604020202020204" pitchFamily="34" charset="0"/>
              </a:rPr>
              <a:t>we </a:t>
            </a:r>
            <a:r>
              <a:rPr lang="en-GB" sz="1200" spc="-5" dirty="0">
                <a:latin typeface="Arial" panose="020B0604020202020204" pitchFamily="34" charset="0"/>
                <a:cs typeface="Arial" panose="020B0604020202020204" pitchFamily="34" charset="0"/>
              </a:rPr>
              <a:t>look at </a:t>
            </a:r>
            <a:r>
              <a:rPr lang="en-GB" sz="1200" spc="-10" dirty="0">
                <a:latin typeface="Arial" panose="020B0604020202020204" pitchFamily="34" charset="0"/>
                <a:cs typeface="Arial" panose="020B0604020202020204" pitchFamily="34" charset="0"/>
              </a:rPr>
              <a:t>common equivalence</a:t>
            </a:r>
            <a:r>
              <a:rPr lang="en-GB" sz="1200" spc="5" dirty="0">
                <a:latin typeface="Arial" panose="020B0604020202020204" pitchFamily="34" charset="0"/>
                <a:cs typeface="Arial" panose="020B0604020202020204" pitchFamily="34" charset="0"/>
              </a:rPr>
              <a:t> </a:t>
            </a:r>
            <a:r>
              <a:rPr lang="en-GB" sz="1200" spc="-5" dirty="0">
                <a:latin typeface="Arial" panose="020B0604020202020204" pitchFamily="34" charset="0"/>
                <a:cs typeface="Arial" panose="020B0604020202020204" pitchFamily="34" charset="0"/>
              </a:rPr>
              <a:t>classes:</a:t>
            </a:r>
            <a:endParaRPr lang="en-GB" sz="1200" dirty="0">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10"/>
          </p:nvPr>
        </p:nvSpPr>
        <p:spPr/>
        <p:txBody>
          <a:bodyPr/>
          <a:lstStyle/>
          <a:p>
            <a:fld id="{67368731-C7E4-6F48-BB60-3D6BFE7FEB85}" type="slidenum">
              <a:rPr lang="en-US" smtClean="0"/>
              <a:t>54</a:t>
            </a:fld>
            <a:endParaRPr lang="en-US"/>
          </a:p>
        </p:txBody>
      </p:sp>
    </p:spTree>
    <p:extLst>
      <p:ext uri="{BB962C8B-B14F-4D97-AF65-F5344CB8AC3E}">
        <p14:creationId xmlns:p14="http://schemas.microsoft.com/office/powerpoint/2010/main" val="1494720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spc="-10" dirty="0">
                <a:latin typeface="Arial" panose="020B0604020202020204" pitchFamily="34" charset="0"/>
                <a:cs typeface="Arial" panose="020B0604020202020204" pitchFamily="34" charset="0"/>
              </a:rPr>
              <a:t>Previous slide, </a:t>
            </a:r>
            <a:r>
              <a:rPr lang="en-GB" sz="1200" spc="-15" dirty="0">
                <a:latin typeface="Arial" panose="020B0604020202020204" pitchFamily="34" charset="0"/>
                <a:cs typeface="Arial" panose="020B0604020202020204" pitchFamily="34" charset="0"/>
              </a:rPr>
              <a:t>we </a:t>
            </a:r>
            <a:r>
              <a:rPr lang="en-GB" sz="1200" spc="-10" dirty="0">
                <a:latin typeface="Arial" panose="020B0604020202020204" pitchFamily="34" charset="0"/>
                <a:cs typeface="Arial" panose="020B0604020202020204" pitchFamily="34" charset="0"/>
              </a:rPr>
              <a:t>had multiple </a:t>
            </a:r>
            <a:r>
              <a:rPr lang="en-GB" sz="1200" spc="-5" dirty="0">
                <a:latin typeface="Arial" panose="020B0604020202020204" pitchFamily="34" charset="0"/>
                <a:cs typeface="Arial" panose="020B0604020202020204" pitchFamily="34" charset="0"/>
              </a:rPr>
              <a:t>upper </a:t>
            </a:r>
            <a:r>
              <a:rPr lang="en-GB" sz="1200" spc="-10" dirty="0">
                <a:latin typeface="Arial" panose="020B0604020202020204" pitchFamily="34" charset="0"/>
                <a:cs typeface="Arial" panose="020B0604020202020204" pitchFamily="34" charset="0"/>
              </a:rPr>
              <a:t>bounds. </a:t>
            </a:r>
            <a:r>
              <a:rPr lang="en-GB" sz="1200" spc="-5" dirty="0">
                <a:latin typeface="Arial" panose="020B0604020202020204" pitchFamily="34" charset="0"/>
                <a:cs typeface="Arial" panose="020B0604020202020204" pitchFamily="34" charset="0"/>
              </a:rPr>
              <a:t>But </a:t>
            </a:r>
            <a:r>
              <a:rPr lang="en-GB" sz="1200" spc="-15" dirty="0">
                <a:latin typeface="Arial" panose="020B0604020202020204" pitchFamily="34" charset="0"/>
                <a:cs typeface="Arial" panose="020B0604020202020204" pitchFamily="34" charset="0"/>
              </a:rPr>
              <a:t>we </a:t>
            </a:r>
            <a:r>
              <a:rPr lang="en-GB" sz="1200" spc="-5" dirty="0">
                <a:latin typeface="Arial" panose="020B0604020202020204" pitchFamily="34" charset="0"/>
                <a:cs typeface="Arial" panose="020B0604020202020204" pitchFamily="34" charset="0"/>
              </a:rPr>
              <a:t>can in </a:t>
            </a:r>
            <a:r>
              <a:rPr lang="en-GB" sz="1200" spc="-15" dirty="0">
                <a:latin typeface="Arial" panose="020B0604020202020204" pitchFamily="34" charset="0"/>
                <a:cs typeface="Arial" panose="020B0604020202020204" pitchFamily="34" charset="0"/>
              </a:rPr>
              <a:t>fact </a:t>
            </a:r>
            <a:r>
              <a:rPr lang="en-GB" sz="1200" spc="-10" dirty="0">
                <a:latin typeface="Arial" panose="020B0604020202020204" pitchFamily="34" charset="0"/>
                <a:cs typeface="Arial" panose="020B0604020202020204" pitchFamily="34" charset="0"/>
              </a:rPr>
              <a:t>group them </a:t>
            </a:r>
            <a:r>
              <a:rPr lang="en-GB" sz="1200" spc="-5" dirty="0">
                <a:latin typeface="Arial" panose="020B0604020202020204" pitchFamily="34" charset="0"/>
                <a:cs typeface="Arial" panose="020B0604020202020204" pitchFamily="34" charset="0"/>
              </a:rPr>
              <a:t>to </a:t>
            </a:r>
            <a:r>
              <a:rPr lang="en-GB" sz="1200" spc="-10" dirty="0">
                <a:latin typeface="Arial" panose="020B0604020202020204" pitchFamily="34" charset="0"/>
                <a:cs typeface="Arial" panose="020B0604020202020204" pitchFamily="34" charset="0"/>
              </a:rPr>
              <a:t>a </a:t>
            </a:r>
            <a:r>
              <a:rPr lang="en-GB" sz="1200" spc="-5" dirty="0">
                <a:latin typeface="Arial" panose="020B0604020202020204" pitchFamily="34" charset="0"/>
                <a:cs typeface="Arial" panose="020B0604020202020204" pitchFamily="34" charset="0"/>
              </a:rPr>
              <a:t>smaller</a:t>
            </a:r>
            <a:r>
              <a:rPr lang="en-GB" sz="1200" dirty="0">
                <a:latin typeface="Arial" panose="020B0604020202020204" pitchFamily="34" charset="0"/>
                <a:cs typeface="Arial" panose="020B0604020202020204" pitchFamily="34" charset="0"/>
              </a:rPr>
              <a:t> </a:t>
            </a:r>
            <a:r>
              <a:rPr lang="en-GB" sz="1200" spc="-15" dirty="0">
                <a:latin typeface="Arial" panose="020B0604020202020204" pitchFamily="34" charset="0"/>
                <a:cs typeface="Arial" panose="020B0604020202020204" pitchFamily="34" charset="0"/>
              </a:rPr>
              <a:t>number. </a:t>
            </a:r>
            <a:r>
              <a:rPr lang="en-GB" sz="1200" spc="-5" dirty="0">
                <a:latin typeface="Arial" panose="020B0604020202020204" pitchFamily="34" charset="0"/>
                <a:cs typeface="Arial" panose="020B0604020202020204" pitchFamily="34" charset="0"/>
              </a:rPr>
              <a:t>First </a:t>
            </a:r>
            <a:r>
              <a:rPr lang="en-GB" sz="1200" spc="-15" dirty="0">
                <a:latin typeface="Arial" panose="020B0604020202020204" pitchFamily="34" charset="0"/>
                <a:cs typeface="Arial" panose="020B0604020202020204" pitchFamily="34" charset="0"/>
              </a:rPr>
              <a:t>we </a:t>
            </a:r>
            <a:r>
              <a:rPr lang="en-GB" sz="1200" spc="-5" dirty="0">
                <a:latin typeface="Arial" panose="020B0604020202020204" pitchFamily="34" charset="0"/>
                <a:cs typeface="Arial" panose="020B0604020202020204" pitchFamily="34" charset="0"/>
              </a:rPr>
              <a:t>look at </a:t>
            </a:r>
            <a:r>
              <a:rPr lang="en-GB" sz="1200" spc="-10" dirty="0">
                <a:latin typeface="Arial" panose="020B0604020202020204" pitchFamily="34" charset="0"/>
                <a:cs typeface="Arial" panose="020B0604020202020204" pitchFamily="34" charset="0"/>
              </a:rPr>
              <a:t>common equivalence</a:t>
            </a:r>
            <a:r>
              <a:rPr lang="en-GB" sz="1200" spc="5" dirty="0">
                <a:latin typeface="Arial" panose="020B0604020202020204" pitchFamily="34" charset="0"/>
                <a:cs typeface="Arial" panose="020B0604020202020204" pitchFamily="34" charset="0"/>
              </a:rPr>
              <a:t> </a:t>
            </a:r>
            <a:r>
              <a:rPr lang="en-GB" sz="1200" spc="-5" dirty="0">
                <a:latin typeface="Arial" panose="020B0604020202020204" pitchFamily="34" charset="0"/>
                <a:cs typeface="Arial" panose="020B0604020202020204" pitchFamily="34" charset="0"/>
              </a:rPr>
              <a:t>classes:</a:t>
            </a:r>
            <a:endParaRPr lang="en-GB" sz="1200" dirty="0">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10"/>
          </p:nvPr>
        </p:nvSpPr>
        <p:spPr/>
        <p:txBody>
          <a:bodyPr/>
          <a:lstStyle/>
          <a:p>
            <a:fld id="{67368731-C7E4-6F48-BB60-3D6BFE7FEB85}" type="slidenum">
              <a:rPr lang="en-US" smtClean="0"/>
              <a:t>57</a:t>
            </a:fld>
            <a:endParaRPr lang="en-US"/>
          </a:p>
        </p:txBody>
      </p:sp>
    </p:spTree>
    <p:extLst>
      <p:ext uri="{BB962C8B-B14F-4D97-AF65-F5344CB8AC3E}">
        <p14:creationId xmlns:p14="http://schemas.microsoft.com/office/powerpoint/2010/main" val="1404037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CECED0-2BF3-4175-AEE4-D628288FA042}" type="slidenum">
              <a:rPr lang="en-US" smtClean="0"/>
              <a:pPr/>
              <a:t>68</a:t>
            </a:fld>
            <a:endParaRPr lang="en-US"/>
          </a:p>
        </p:txBody>
      </p:sp>
    </p:spTree>
    <p:extLst>
      <p:ext uri="{BB962C8B-B14F-4D97-AF65-F5344CB8AC3E}">
        <p14:creationId xmlns:p14="http://schemas.microsoft.com/office/powerpoint/2010/main" val="31819932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368731-C7E4-6F48-BB60-3D6BFE7FEB85}" type="slidenum">
              <a:rPr lang="en-US" smtClean="0"/>
              <a:t>86</a:t>
            </a:fld>
            <a:endParaRPr lang="en-US"/>
          </a:p>
        </p:txBody>
      </p:sp>
    </p:spTree>
    <p:extLst>
      <p:ext uri="{BB962C8B-B14F-4D97-AF65-F5344CB8AC3E}">
        <p14:creationId xmlns:p14="http://schemas.microsoft.com/office/powerpoint/2010/main" val="1977970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create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above headline:</a:t>
            </a:r>
          </a:p>
          <a:p>
            <a:r>
              <a:rPr lang="en-US" sz="1200" b="0" i="0" u="none" strike="noStrike" kern="1200" baseline="0" dirty="0">
                <a:solidFill>
                  <a:schemeClr val="tx1"/>
                </a:solidFill>
                <a:latin typeface="+mn-lt"/>
                <a:ea typeface="+mn-ea"/>
                <a:cs typeface="+mn-cs"/>
              </a:rPr>
              <a:t>Same size and weight as the headline and set using a soft return.</a:t>
            </a:r>
          </a:p>
          <a:p>
            <a:r>
              <a:rPr lang="en-US" sz="1200" b="0" i="0" u="none" strike="noStrike" kern="1200" baseline="0" dirty="0">
                <a:solidFill>
                  <a:schemeClr val="tx1"/>
                </a:solidFill>
                <a:latin typeface="+mn-lt"/>
                <a:ea typeface="+mn-ea"/>
                <a:cs typeface="+mn-cs"/>
              </a:rPr>
              <a:t>PC: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 </a:t>
            </a:r>
            <a:r>
              <a:rPr lang="en-US" sz="1200" b="0" i="0" u="none" strike="noStrike" kern="1200" baseline="0" dirty="0" err="1">
                <a:solidFill>
                  <a:schemeClr val="tx1"/>
                </a:solidFill>
                <a:latin typeface="+mn-lt"/>
                <a:ea typeface="+mn-ea"/>
                <a:cs typeface="+mn-cs"/>
              </a:rPr>
              <a:t>Alt+Ctrl</a:t>
            </a:r>
            <a:r>
              <a:rPr lang="en-US" sz="1200" b="0" i="0" u="none" strike="noStrike" kern="1200" baseline="0" dirty="0">
                <a:solidFill>
                  <a:schemeClr val="tx1"/>
                </a:solidFill>
                <a:latin typeface="+mn-lt"/>
                <a:ea typeface="+mn-ea"/>
                <a:cs typeface="+mn-cs"/>
              </a:rPr>
              <a:t>+ - (minus)</a:t>
            </a:r>
          </a:p>
          <a:p>
            <a:r>
              <a:rPr lang="en-US" sz="1200" b="0" i="0" u="none" strike="noStrike" kern="1200" baseline="0" dirty="0">
                <a:solidFill>
                  <a:schemeClr val="tx1"/>
                </a:solidFill>
                <a:latin typeface="+mn-lt"/>
                <a:ea typeface="+mn-ea"/>
                <a:cs typeface="+mn-cs"/>
              </a:rPr>
              <a:t>Mac: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 </a:t>
            </a:r>
            <a:r>
              <a:rPr lang="en-US" sz="1200" b="0" i="0" u="none" strike="noStrike" kern="1200" baseline="0" dirty="0" err="1">
                <a:solidFill>
                  <a:schemeClr val="tx1"/>
                </a:solidFill>
                <a:latin typeface="+mn-lt"/>
                <a:ea typeface="+mn-ea"/>
                <a:cs typeface="+mn-cs"/>
              </a:rPr>
              <a:t>Shift+Alt</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Option+hyphen</a:t>
            </a:r>
            <a:endParaRPr lang="en-US" dirty="0"/>
          </a:p>
        </p:txBody>
      </p:sp>
      <p:sp>
        <p:nvSpPr>
          <p:cNvPr id="4" name="Slide Number Placeholder 3"/>
          <p:cNvSpPr>
            <a:spLocks noGrp="1"/>
          </p:cNvSpPr>
          <p:nvPr>
            <p:ph type="sldNum" sz="quarter" idx="10"/>
          </p:nvPr>
        </p:nvSpPr>
        <p:spPr/>
        <p:txBody>
          <a:bodyPr/>
          <a:lstStyle/>
          <a:p>
            <a:fld id="{67368731-C7E4-6F48-BB60-3D6BFE7FEB85}" type="slidenum">
              <a:rPr lang="en-US" smtClean="0"/>
              <a:t>3</a:t>
            </a:fld>
            <a:endParaRPr lang="en-US"/>
          </a:p>
        </p:txBody>
      </p:sp>
    </p:spTree>
    <p:extLst>
      <p:ext uri="{BB962C8B-B14F-4D97-AF65-F5344CB8AC3E}">
        <p14:creationId xmlns:p14="http://schemas.microsoft.com/office/powerpoint/2010/main" val="27010653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368731-C7E4-6F48-BB60-3D6BFE7FEB85}" type="slidenum">
              <a:rPr lang="en-US" smtClean="0"/>
              <a:t>94</a:t>
            </a:fld>
            <a:endParaRPr lang="en-US"/>
          </a:p>
        </p:txBody>
      </p:sp>
    </p:spTree>
    <p:extLst>
      <p:ext uri="{BB962C8B-B14F-4D97-AF65-F5344CB8AC3E}">
        <p14:creationId xmlns:p14="http://schemas.microsoft.com/office/powerpoint/2010/main" val="5466977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CECED0-2BF3-4175-AEE4-D628288FA042}" type="slidenum">
              <a:rPr lang="en-US" smtClean="0"/>
              <a:pPr/>
              <a:t>96</a:t>
            </a:fld>
            <a:endParaRPr lang="en-US"/>
          </a:p>
        </p:txBody>
      </p:sp>
    </p:spTree>
    <p:extLst>
      <p:ext uri="{BB962C8B-B14F-4D97-AF65-F5344CB8AC3E}">
        <p14:creationId xmlns:p14="http://schemas.microsoft.com/office/powerpoint/2010/main" val="41793427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The input and algorithm can be significant determinant of performance.</a:t>
            </a:r>
          </a:p>
          <a:p>
            <a:endParaRPr lang="en-GB" dirty="0"/>
          </a:p>
          <a:p>
            <a:r>
              <a:rPr lang="en-GB" dirty="0"/>
              <a:t>Merge sort climbs more quickly than Quick sort</a:t>
            </a:r>
          </a:p>
          <a:p>
            <a:r>
              <a:rPr lang="en-GB" dirty="0"/>
              <a:t>Randomised list is a factor</a:t>
            </a:r>
          </a:p>
        </p:txBody>
      </p:sp>
      <p:sp>
        <p:nvSpPr>
          <p:cNvPr id="4" name="Slide Number Placeholder 3"/>
          <p:cNvSpPr>
            <a:spLocks noGrp="1"/>
          </p:cNvSpPr>
          <p:nvPr>
            <p:ph type="sldNum" sz="quarter" idx="10"/>
          </p:nvPr>
        </p:nvSpPr>
        <p:spPr/>
        <p:txBody>
          <a:bodyPr/>
          <a:lstStyle/>
          <a:p>
            <a:fld id="{67368731-C7E4-6F48-BB60-3D6BFE7FEB85}" type="slidenum">
              <a:rPr lang="en-US" smtClean="0"/>
              <a:t>97</a:t>
            </a:fld>
            <a:endParaRPr lang="en-US"/>
          </a:p>
        </p:txBody>
      </p:sp>
    </p:spTree>
    <p:extLst>
      <p:ext uri="{BB962C8B-B14F-4D97-AF65-F5344CB8AC3E}">
        <p14:creationId xmlns:p14="http://schemas.microsoft.com/office/powerpoint/2010/main" val="27221958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The input and algorithm can be significant determinant of performance.</a:t>
            </a:r>
          </a:p>
          <a:p>
            <a:endParaRPr lang="en-GB" dirty="0"/>
          </a:p>
        </p:txBody>
      </p:sp>
      <p:sp>
        <p:nvSpPr>
          <p:cNvPr id="4" name="Slide Number Placeholder 3"/>
          <p:cNvSpPr>
            <a:spLocks noGrp="1"/>
          </p:cNvSpPr>
          <p:nvPr>
            <p:ph type="sldNum" sz="quarter" idx="10"/>
          </p:nvPr>
        </p:nvSpPr>
        <p:spPr/>
        <p:txBody>
          <a:bodyPr/>
          <a:lstStyle/>
          <a:p>
            <a:fld id="{67368731-C7E4-6F48-BB60-3D6BFE7FEB85}" type="slidenum">
              <a:rPr lang="en-US" smtClean="0"/>
              <a:t>98</a:t>
            </a:fld>
            <a:endParaRPr lang="en-US"/>
          </a:p>
        </p:txBody>
      </p:sp>
    </p:spTree>
    <p:extLst>
      <p:ext uri="{BB962C8B-B14F-4D97-AF65-F5344CB8AC3E}">
        <p14:creationId xmlns:p14="http://schemas.microsoft.com/office/powerpoint/2010/main" val="5345203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Order of complexity is O(n)</a:t>
            </a:r>
          </a:p>
          <a:p>
            <a:endParaRPr lang="en-US" dirty="0"/>
          </a:p>
        </p:txBody>
      </p:sp>
      <p:sp>
        <p:nvSpPr>
          <p:cNvPr id="4" name="Slide Number Placeholder 3"/>
          <p:cNvSpPr>
            <a:spLocks noGrp="1"/>
          </p:cNvSpPr>
          <p:nvPr>
            <p:ph type="sldNum" sz="quarter" idx="10"/>
          </p:nvPr>
        </p:nvSpPr>
        <p:spPr/>
        <p:txBody>
          <a:bodyPr/>
          <a:lstStyle/>
          <a:p>
            <a:fld id="{CECECED0-2BF3-4175-AEE4-D628288FA042}" type="slidenum">
              <a:rPr lang="en-US" smtClean="0"/>
              <a:pPr/>
              <a:t>105</a:t>
            </a:fld>
            <a:endParaRPr lang="en-US"/>
          </a:p>
        </p:txBody>
      </p:sp>
    </p:spTree>
    <p:extLst>
      <p:ext uri="{BB962C8B-B14F-4D97-AF65-F5344CB8AC3E}">
        <p14:creationId xmlns:p14="http://schemas.microsoft.com/office/powerpoint/2010/main" val="16308487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368731-C7E4-6F48-BB60-3D6BFE7FEB85}" type="slidenum">
              <a:rPr lang="en-US" smtClean="0"/>
              <a:t>108</a:t>
            </a:fld>
            <a:endParaRPr lang="en-US"/>
          </a:p>
        </p:txBody>
      </p:sp>
    </p:spTree>
    <p:extLst>
      <p:ext uri="{BB962C8B-B14F-4D97-AF65-F5344CB8AC3E}">
        <p14:creationId xmlns:p14="http://schemas.microsoft.com/office/powerpoint/2010/main" val="38184877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368731-C7E4-6F48-BB60-3D6BFE7FEB85}" type="slidenum">
              <a:rPr lang="en-US" smtClean="0"/>
              <a:t>109</a:t>
            </a:fld>
            <a:endParaRPr lang="en-US"/>
          </a:p>
        </p:txBody>
      </p:sp>
    </p:spTree>
    <p:extLst>
      <p:ext uri="{BB962C8B-B14F-4D97-AF65-F5344CB8AC3E}">
        <p14:creationId xmlns:p14="http://schemas.microsoft.com/office/powerpoint/2010/main" val="28081744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2^10</a:t>
            </a:r>
            <a:r>
              <a:rPr lang="en-US" baseline="0" dirty="0"/>
              <a:t> = 10^3</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60*60*24*365=pi*10^7</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E1B5D272-2D53-4A34-B6CD-40FA7A69A92A}" type="slidenum">
              <a:rPr lang="en-US" smtClean="0"/>
              <a:pPr>
                <a:defRPr/>
              </a:pPr>
              <a:t>110</a:t>
            </a:fld>
            <a:endParaRPr lang="en-US" dirty="0"/>
          </a:p>
        </p:txBody>
      </p:sp>
    </p:spTree>
    <p:extLst>
      <p:ext uri="{BB962C8B-B14F-4D97-AF65-F5344CB8AC3E}">
        <p14:creationId xmlns:p14="http://schemas.microsoft.com/office/powerpoint/2010/main" val="11713229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3^4</a:t>
            </a:r>
            <a:r>
              <a:rPr lang="en-US" baseline="0" dirty="0"/>
              <a:t> = 80</a:t>
            </a:r>
          </a:p>
          <a:p>
            <a:r>
              <a:rPr lang="en-US" baseline="0" dirty="0"/>
              <a:t>60*60*24*365=pi*10^7</a:t>
            </a:r>
            <a:endParaRPr lang="en-US" dirty="0"/>
          </a:p>
        </p:txBody>
      </p:sp>
      <p:sp>
        <p:nvSpPr>
          <p:cNvPr id="4" name="Slide Number Placeholder 3"/>
          <p:cNvSpPr>
            <a:spLocks noGrp="1"/>
          </p:cNvSpPr>
          <p:nvPr>
            <p:ph type="sldNum" sz="quarter" idx="10"/>
          </p:nvPr>
        </p:nvSpPr>
        <p:spPr/>
        <p:txBody>
          <a:bodyPr/>
          <a:lstStyle/>
          <a:p>
            <a:pPr>
              <a:defRPr/>
            </a:pPr>
            <a:fld id="{E1B5D272-2D53-4A34-B6CD-40FA7A69A92A}" type="slidenum">
              <a:rPr lang="en-US" smtClean="0"/>
              <a:pPr>
                <a:defRPr/>
              </a:pPr>
              <a:t>111</a:t>
            </a:fld>
            <a:endParaRPr lang="en-US" dirty="0"/>
          </a:p>
        </p:txBody>
      </p:sp>
    </p:spTree>
    <p:extLst>
      <p:ext uri="{BB962C8B-B14F-4D97-AF65-F5344CB8AC3E}">
        <p14:creationId xmlns:p14="http://schemas.microsoft.com/office/powerpoint/2010/main" val="3328761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51DEC0-D1D3-4E4B-8A74-65EC1AC5DC05}" type="slidenum">
              <a:rPr lang="en-US" smtClean="0"/>
              <a:pPr/>
              <a:t>6</a:t>
            </a:fld>
            <a:endParaRPr lang="en-US"/>
          </a:p>
        </p:txBody>
      </p:sp>
    </p:spTree>
    <p:extLst>
      <p:ext uri="{BB962C8B-B14F-4D97-AF65-F5344CB8AC3E}">
        <p14:creationId xmlns:p14="http://schemas.microsoft.com/office/powerpoint/2010/main" val="854527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51DEC0-D1D3-4E4B-8A74-65EC1AC5DC05}" type="slidenum">
              <a:rPr lang="en-US" smtClean="0"/>
              <a:pPr/>
              <a:t>7</a:t>
            </a:fld>
            <a:endParaRPr lang="en-US"/>
          </a:p>
        </p:txBody>
      </p:sp>
    </p:spTree>
    <p:extLst>
      <p:ext uri="{BB962C8B-B14F-4D97-AF65-F5344CB8AC3E}">
        <p14:creationId xmlns:p14="http://schemas.microsoft.com/office/powerpoint/2010/main" val="52810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How to estimate the running time of an algorithm?</a:t>
            </a:r>
          </a:p>
          <a:p>
            <a:endParaRPr lang="en-GB" dirty="0"/>
          </a:p>
        </p:txBody>
      </p:sp>
      <p:sp>
        <p:nvSpPr>
          <p:cNvPr id="4" name="Slide Number Placeholder 3"/>
          <p:cNvSpPr>
            <a:spLocks noGrp="1"/>
          </p:cNvSpPr>
          <p:nvPr>
            <p:ph type="sldNum" sz="quarter" idx="10"/>
          </p:nvPr>
        </p:nvSpPr>
        <p:spPr/>
        <p:txBody>
          <a:bodyPr/>
          <a:lstStyle/>
          <a:p>
            <a:fld id="{67368731-C7E4-6F48-BB60-3D6BFE7FEB85}" type="slidenum">
              <a:rPr lang="en-US" smtClean="0"/>
              <a:t>13</a:t>
            </a:fld>
            <a:endParaRPr lang="en-US"/>
          </a:p>
        </p:txBody>
      </p:sp>
    </p:spTree>
    <p:extLst>
      <p:ext uri="{BB962C8B-B14F-4D97-AF65-F5344CB8AC3E}">
        <p14:creationId xmlns:p14="http://schemas.microsoft.com/office/powerpoint/2010/main" val="439637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368731-C7E4-6F48-BB60-3D6BFE7FEB85}" type="slidenum">
              <a:rPr lang="en-US" smtClean="0"/>
              <a:t>15</a:t>
            </a:fld>
            <a:endParaRPr lang="en-US"/>
          </a:p>
        </p:txBody>
      </p:sp>
    </p:spTree>
    <p:extLst>
      <p:ext uri="{BB962C8B-B14F-4D97-AF65-F5344CB8AC3E}">
        <p14:creationId xmlns:p14="http://schemas.microsoft.com/office/powerpoint/2010/main" val="198695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368731-C7E4-6F48-BB60-3D6BFE7FEB85}" type="slidenum">
              <a:rPr lang="en-US" smtClean="0"/>
              <a:t>17</a:t>
            </a:fld>
            <a:endParaRPr lang="en-US"/>
          </a:p>
        </p:txBody>
      </p:sp>
    </p:spTree>
    <p:extLst>
      <p:ext uri="{BB962C8B-B14F-4D97-AF65-F5344CB8AC3E}">
        <p14:creationId xmlns:p14="http://schemas.microsoft.com/office/powerpoint/2010/main" val="3395174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Set s = 1</a:t>
            </a:r>
          </a:p>
          <a:p>
            <a:r>
              <a:rPr lang="en-AU" dirty="0"/>
              <a:t>Set </a:t>
            </a:r>
            <a:r>
              <a:rPr lang="en-AU" dirty="0" err="1"/>
              <a:t>i</a:t>
            </a:r>
            <a:r>
              <a:rPr lang="en-AU" dirty="0"/>
              <a:t> = 1</a:t>
            </a:r>
          </a:p>
          <a:p>
            <a:r>
              <a:rPr lang="en-AU" dirty="0"/>
              <a:t>Multiply and set</a:t>
            </a:r>
          </a:p>
          <a:p>
            <a:endParaRPr lang="en-AU" dirty="0"/>
          </a:p>
        </p:txBody>
      </p:sp>
      <p:sp>
        <p:nvSpPr>
          <p:cNvPr id="4" name="Slide Number Placeholder 3"/>
          <p:cNvSpPr>
            <a:spLocks noGrp="1"/>
          </p:cNvSpPr>
          <p:nvPr>
            <p:ph type="sldNum" sz="quarter" idx="5"/>
          </p:nvPr>
        </p:nvSpPr>
        <p:spPr/>
        <p:txBody>
          <a:bodyPr/>
          <a:lstStyle/>
          <a:p>
            <a:fld id="{67368731-C7E4-6F48-BB60-3D6BFE7FEB85}" type="slidenum">
              <a:rPr lang="en-US" smtClean="0"/>
              <a:t>20</a:t>
            </a:fld>
            <a:endParaRPr lang="en-US"/>
          </a:p>
        </p:txBody>
      </p:sp>
    </p:spTree>
    <p:extLst>
      <p:ext uri="{BB962C8B-B14F-4D97-AF65-F5344CB8AC3E}">
        <p14:creationId xmlns:p14="http://schemas.microsoft.com/office/powerpoint/2010/main" val="2406749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i="1" dirty="0"/>
              <a:t>C</a:t>
            </a:r>
            <a:r>
              <a:rPr lang="en-GB" dirty="0"/>
              <a:t>(n) = </a:t>
            </a:r>
            <a:r>
              <a:rPr lang="en-GB" i="1" dirty="0"/>
              <a:t>n </a:t>
            </a:r>
            <a:r>
              <a:rPr lang="en-GB" dirty="0"/>
              <a:t>(number of times basic operations executed)</a:t>
            </a:r>
          </a:p>
          <a:p>
            <a:endParaRPr lang="en-AU" dirty="0"/>
          </a:p>
          <a:p>
            <a:r>
              <a:rPr lang="en-AU" dirty="0"/>
              <a:t>What’s the value of Cop? Depends on your computer’s performance, can be in nanoseconds</a:t>
            </a:r>
          </a:p>
        </p:txBody>
      </p:sp>
      <p:sp>
        <p:nvSpPr>
          <p:cNvPr id="4" name="Slide Number Placeholder 3"/>
          <p:cNvSpPr>
            <a:spLocks noGrp="1"/>
          </p:cNvSpPr>
          <p:nvPr>
            <p:ph type="sldNum" sz="quarter" idx="5"/>
          </p:nvPr>
        </p:nvSpPr>
        <p:spPr/>
        <p:txBody>
          <a:bodyPr/>
          <a:lstStyle/>
          <a:p>
            <a:fld id="{67368731-C7E4-6F48-BB60-3D6BFE7FEB85}" type="slidenum">
              <a:rPr lang="en-US" smtClean="0"/>
              <a:t>25</a:t>
            </a:fld>
            <a:endParaRPr lang="en-US"/>
          </a:p>
        </p:txBody>
      </p:sp>
    </p:spTree>
    <p:extLst>
      <p:ext uri="{BB962C8B-B14F-4D97-AF65-F5344CB8AC3E}">
        <p14:creationId xmlns:p14="http://schemas.microsoft.com/office/powerpoint/2010/main" val="27472119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9.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95943" y="902524"/>
            <a:ext cx="8728363" cy="3794167"/>
          </a:xfrm>
          <a:solidFill>
            <a:srgbClr val="D9D9D9"/>
          </a:solidFill>
          <a:ln w="19050" cmpd="sng">
            <a:solidFill>
              <a:srgbClr val="000054"/>
            </a:solidFill>
          </a:ln>
        </p:spPr>
        <p:txBody>
          <a:bodyPr lIns="180000" tIns="91440" rIns="180000" bIns="91440"/>
          <a:lstStyle>
            <a:lvl1pPr>
              <a:lnSpc>
                <a:spcPct val="150000"/>
              </a:lnSpc>
              <a:defRPr sz="2400"/>
            </a:lvl1pPr>
            <a:lvl2pPr marL="742950" indent="-285750">
              <a:lnSpc>
                <a:spcPct val="150000"/>
              </a:lnSpc>
              <a:buFont typeface="Courier New"/>
              <a:buChar char="o"/>
              <a:defRPr sz="2200"/>
            </a:lvl2pPr>
            <a:lvl3pPr>
              <a:lnSpc>
                <a:spcPct val="150000"/>
              </a:lnSpc>
              <a:defRPr sz="2000"/>
            </a:lvl3pPr>
            <a:lvl4pPr marL="1600200" indent="-228600">
              <a:buFont typeface="Courier New"/>
              <a:buChar char="o"/>
              <a:defRPr sz="2200"/>
            </a:lvl4pPr>
            <a:lvl5pPr>
              <a:defRPr sz="2200"/>
            </a:lvl5pPr>
          </a:lstStyle>
          <a:p>
            <a:pPr lvl="0"/>
            <a:r>
              <a:rPr lang="en-US"/>
              <a:t>Edit Master text styles</a:t>
            </a:r>
          </a:p>
          <a:p>
            <a:pPr lvl="1"/>
            <a:r>
              <a:rPr lang="en-US"/>
              <a:t>Second level</a:t>
            </a:r>
          </a:p>
          <a:p>
            <a:pPr lvl="2"/>
            <a:r>
              <a:rPr lang="en-US"/>
              <a:t>Third level</a:t>
            </a:r>
          </a:p>
        </p:txBody>
      </p:sp>
      <p:sp>
        <p:nvSpPr>
          <p:cNvPr id="4" name="Rectangle 3"/>
          <p:cNvSpPr/>
          <p:nvPr/>
        </p:nvSpPr>
        <p:spPr>
          <a:xfrm>
            <a:off x="0" y="-1"/>
            <a:ext cx="9144000" cy="902525"/>
          </a:xfrm>
          <a:prstGeom prst="rect">
            <a:avLst/>
          </a:prstGeom>
          <a:solidFill>
            <a:srgbClr val="0000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title="Slide title"/>
          <p:cNvSpPr>
            <a:spLocks noGrp="1"/>
          </p:cNvSpPr>
          <p:nvPr>
            <p:ph type="title" hasCustomPrompt="1"/>
          </p:nvPr>
        </p:nvSpPr>
        <p:spPr>
          <a:xfrm>
            <a:off x="1" y="-1"/>
            <a:ext cx="8259288" cy="902525"/>
          </a:xfrm>
          <a:solidFill>
            <a:srgbClr val="000054"/>
          </a:solidFill>
          <a:ln w="19050" cmpd="sng">
            <a:noFill/>
          </a:ln>
        </p:spPr>
        <p:txBody>
          <a:bodyPr wrap="square" lIns="365760" tIns="91440" rIns="365760" bIns="91440" anchor="ctr">
            <a:normAutofit/>
          </a:bodyPr>
          <a:lstStyle>
            <a:lvl1pPr marL="173038" indent="0" algn="l">
              <a:defRPr sz="3600" b="1" baseline="0">
                <a:solidFill>
                  <a:srgbClr val="DBDCDD"/>
                </a:solidFill>
                <a:latin typeface="Arial"/>
                <a:cs typeface="Arial"/>
              </a:defRPr>
            </a:lvl1pPr>
          </a:lstStyle>
          <a:p>
            <a:r>
              <a:rPr lang="en-US" dirty="0"/>
              <a:t>Click to edit title</a:t>
            </a:r>
          </a:p>
        </p:txBody>
      </p:sp>
      <p:sp>
        <p:nvSpPr>
          <p:cNvPr id="7" name="Slide Number Placeholder 5"/>
          <p:cNvSpPr>
            <a:spLocks noGrp="1"/>
          </p:cNvSpPr>
          <p:nvPr>
            <p:ph type="sldNum" sz="quarter" idx="12"/>
          </p:nvPr>
        </p:nvSpPr>
        <p:spPr>
          <a:xfrm>
            <a:off x="6553200" y="4767263"/>
            <a:ext cx="2133600" cy="273844"/>
          </a:xfrm>
        </p:spPr>
        <p:txBody>
          <a:bodyPr/>
          <a:lstStyle>
            <a:lvl1pPr>
              <a:defRPr>
                <a:solidFill>
                  <a:srgbClr val="000054"/>
                </a:solidFill>
              </a:defRPr>
            </a:lvl1pPr>
          </a:lstStyle>
          <a:p>
            <a:fld id="{66B7A6BE-7A3D-1C4F-BEDA-C5431FB9FC0F}" type="slidenum">
              <a:rPr lang="en-US" smtClean="0"/>
              <a:pPr/>
              <a:t>‹#›</a:t>
            </a:fld>
            <a:endParaRPr lang="en-US" dirty="0"/>
          </a:p>
        </p:txBody>
      </p:sp>
      <p:pic>
        <p:nvPicPr>
          <p:cNvPr id="1027" name="Picture 3" descr="C:\Users\v12123\Desktop\AccessibleDocuments\Elements\RMITVN-ACCESS-NewGuideline_PresentationSlides_2_elements-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8637" y="-5806"/>
            <a:ext cx="691169" cy="69197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122077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ntent / Comparision">
    <p:spTree>
      <p:nvGrpSpPr>
        <p:cNvPr id="1" name=""/>
        <p:cNvGrpSpPr/>
        <p:nvPr/>
      </p:nvGrpSpPr>
      <p:grpSpPr>
        <a:xfrm>
          <a:off x="0" y="0"/>
          <a:ext cx="0" cy="0"/>
          <a:chOff x="0" y="0"/>
          <a:chExt cx="0" cy="0"/>
        </a:xfrm>
      </p:grpSpPr>
      <p:sp>
        <p:nvSpPr>
          <p:cNvPr id="15" name="Rectangle 14"/>
          <p:cNvSpPr/>
          <p:nvPr/>
        </p:nvSpPr>
        <p:spPr>
          <a:xfrm>
            <a:off x="0" y="-1"/>
            <a:ext cx="9144000" cy="902525"/>
          </a:xfrm>
          <a:prstGeom prst="rect">
            <a:avLst/>
          </a:prstGeom>
          <a:solidFill>
            <a:srgbClr val="0000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itle 1" title="Slide title"/>
          <p:cNvSpPr>
            <a:spLocks noGrp="1"/>
          </p:cNvSpPr>
          <p:nvPr>
            <p:ph type="title" hasCustomPrompt="1"/>
          </p:nvPr>
        </p:nvSpPr>
        <p:spPr>
          <a:xfrm>
            <a:off x="1" y="-1"/>
            <a:ext cx="8259288" cy="902525"/>
          </a:xfrm>
          <a:solidFill>
            <a:srgbClr val="000054"/>
          </a:solidFill>
          <a:ln w="19050" cmpd="sng">
            <a:noFill/>
          </a:ln>
        </p:spPr>
        <p:txBody>
          <a:bodyPr wrap="square" lIns="365760" tIns="91440" rIns="365760" bIns="91440" anchor="ctr">
            <a:normAutofit/>
          </a:bodyPr>
          <a:lstStyle>
            <a:lvl1pPr marL="173038" indent="0" algn="l">
              <a:defRPr sz="3600" baseline="0">
                <a:solidFill>
                  <a:srgbClr val="DBDCDD"/>
                </a:solidFill>
                <a:latin typeface="Arial"/>
                <a:cs typeface="Arial"/>
              </a:defRPr>
            </a:lvl1pPr>
          </a:lstStyle>
          <a:p>
            <a:r>
              <a:rPr lang="en-US" dirty="0"/>
              <a:t>Click to edit title</a:t>
            </a:r>
          </a:p>
        </p:txBody>
      </p:sp>
      <p:sp>
        <p:nvSpPr>
          <p:cNvPr id="3" name="Content Placeholder 2"/>
          <p:cNvSpPr>
            <a:spLocks noGrp="1"/>
          </p:cNvSpPr>
          <p:nvPr>
            <p:ph sz="half" idx="1"/>
          </p:nvPr>
        </p:nvSpPr>
        <p:spPr>
          <a:xfrm>
            <a:off x="190006" y="1093573"/>
            <a:ext cx="4302356" cy="3614993"/>
          </a:xfrm>
          <a:noFill/>
          <a:ln w="19050" cmpd="sng">
            <a:solidFill>
              <a:srgbClr val="000054"/>
            </a:solidFill>
            <a:miter lim="800000"/>
          </a:ln>
        </p:spPr>
        <p:txBody>
          <a:bodyPr lIns="182880" tIns="182880" rIns="182880" bIns="182880"/>
          <a:lstStyle>
            <a:lvl1pPr marL="182880" indent="-182880">
              <a:lnSpc>
                <a:spcPct val="150000"/>
              </a:lnSpc>
              <a:spcBef>
                <a:spcPts val="1800"/>
              </a:spcBef>
              <a:spcAft>
                <a:spcPts val="0"/>
              </a:spcAft>
              <a:defRPr sz="2400"/>
            </a:lvl1pPr>
            <a:lvl2pPr>
              <a:lnSpc>
                <a:spcPct val="150000"/>
              </a:lnSpc>
              <a:spcBef>
                <a:spcPts val="1800"/>
              </a:spcBef>
              <a:spcAft>
                <a:spcPts val="0"/>
              </a:spcAft>
              <a:defRPr sz="2200"/>
            </a:lvl2pPr>
            <a:lvl3pPr>
              <a:lnSpc>
                <a:spcPct val="150000"/>
              </a:lnSpc>
              <a:spcBef>
                <a:spcPts val="1800"/>
              </a:spcBef>
              <a:spcAft>
                <a:spcPts val="0"/>
              </a:spcAft>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9" name="Slide Number Placeholder 8"/>
          <p:cNvSpPr>
            <a:spLocks noGrp="1"/>
          </p:cNvSpPr>
          <p:nvPr>
            <p:ph type="sldNum" sz="quarter" idx="16"/>
          </p:nvPr>
        </p:nvSpPr>
        <p:spPr/>
        <p:txBody>
          <a:bodyPr/>
          <a:lstStyle>
            <a:lvl1pPr>
              <a:defRPr>
                <a:solidFill>
                  <a:srgbClr val="000054"/>
                </a:solidFill>
              </a:defRPr>
            </a:lvl1pPr>
          </a:lstStyle>
          <a:p>
            <a:fld id="{66B7A6BE-7A3D-1C4F-BEDA-C5431FB9FC0F}" type="slidenum">
              <a:rPr lang="en-US" smtClean="0"/>
              <a:pPr/>
              <a:t>‹#›</a:t>
            </a:fld>
            <a:endParaRPr lang="en-US" dirty="0"/>
          </a:p>
        </p:txBody>
      </p:sp>
      <p:sp>
        <p:nvSpPr>
          <p:cNvPr id="8" name="Content Placeholder 2"/>
          <p:cNvSpPr>
            <a:spLocks noGrp="1"/>
          </p:cNvSpPr>
          <p:nvPr>
            <p:ph sz="half" idx="17"/>
          </p:nvPr>
        </p:nvSpPr>
        <p:spPr>
          <a:xfrm>
            <a:off x="4651513" y="1093573"/>
            <a:ext cx="4302356" cy="3614993"/>
          </a:xfrm>
          <a:noFill/>
          <a:ln w="19050" cmpd="sng">
            <a:solidFill>
              <a:srgbClr val="000054"/>
            </a:solidFill>
            <a:miter lim="800000"/>
          </a:ln>
        </p:spPr>
        <p:txBody>
          <a:bodyPr/>
          <a:lstStyle>
            <a:lvl1pPr>
              <a:lnSpc>
                <a:spcPct val="150000"/>
              </a:lnSpc>
              <a:defRPr sz="2400"/>
            </a:lvl1pPr>
            <a:lvl2pPr>
              <a:lnSpc>
                <a:spcPct val="150000"/>
              </a:lnSpc>
              <a:defRPr sz="2200"/>
            </a:lvl2pPr>
            <a:lvl3pPr>
              <a:lnSpc>
                <a:spcPct val="150000"/>
              </a:lnSpc>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pic>
        <p:nvPicPr>
          <p:cNvPr id="14" name="Picture 3" descr="C:\Users\v12123\Desktop\AccessibleDocuments\Elements\RMITVN-ACCESS-NewGuideline_PresentationSlides_2_elements-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2831" y="0"/>
            <a:ext cx="691169" cy="69197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64720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Verticle Title and Text">
    <p:spTree>
      <p:nvGrpSpPr>
        <p:cNvPr id="1" name=""/>
        <p:cNvGrpSpPr/>
        <p:nvPr/>
      </p:nvGrpSpPr>
      <p:grpSpPr>
        <a:xfrm>
          <a:off x="0" y="0"/>
          <a:ext cx="0" cy="0"/>
          <a:chOff x="0" y="0"/>
          <a:chExt cx="0" cy="0"/>
        </a:xfrm>
      </p:grpSpPr>
      <p:sp>
        <p:nvSpPr>
          <p:cNvPr id="2" name="Title 1" title="Photo slide title"/>
          <p:cNvSpPr>
            <a:spLocks noGrp="1"/>
          </p:cNvSpPr>
          <p:nvPr>
            <p:ph type="title" hasCustomPrompt="1"/>
          </p:nvPr>
        </p:nvSpPr>
        <p:spPr>
          <a:xfrm>
            <a:off x="5943599" y="279071"/>
            <a:ext cx="3004458" cy="2406366"/>
          </a:xfrm>
          <a:solidFill>
            <a:srgbClr val="000054"/>
          </a:solidFill>
          <a:ln w="19050">
            <a:solidFill>
              <a:schemeClr val="tx2"/>
            </a:solidFill>
          </a:ln>
        </p:spPr>
        <p:txBody>
          <a:bodyPr lIns="180000" tIns="93600" rIns="180000" bIns="93600" anchor="b">
            <a:normAutofit/>
          </a:bodyPr>
          <a:lstStyle>
            <a:lvl1pPr algn="l">
              <a:lnSpc>
                <a:spcPct val="150000"/>
              </a:lnSpc>
              <a:defRPr sz="2600" b="1" i="0" baseline="0">
                <a:solidFill>
                  <a:srgbClr val="F6F5F4"/>
                </a:solidFill>
                <a:latin typeface="Arial"/>
                <a:cs typeface="Arial"/>
              </a:defRPr>
            </a:lvl1pPr>
          </a:lstStyle>
          <a:p>
            <a:r>
              <a:rPr lang="en-US" dirty="0"/>
              <a:t>Click to edit picture title</a:t>
            </a:r>
          </a:p>
        </p:txBody>
      </p:sp>
      <p:sp>
        <p:nvSpPr>
          <p:cNvPr id="8" name="Text Placeholder 2" title="Photo slide content"/>
          <p:cNvSpPr>
            <a:spLocks noGrp="1"/>
          </p:cNvSpPr>
          <p:nvPr>
            <p:ph type="body" idx="13" hasCustomPrompt="1"/>
          </p:nvPr>
        </p:nvSpPr>
        <p:spPr>
          <a:xfrm>
            <a:off x="5935851" y="2685436"/>
            <a:ext cx="3012205" cy="2005317"/>
          </a:xfrm>
          <a:solidFill>
            <a:srgbClr val="000054"/>
          </a:solidFill>
          <a:ln>
            <a:solidFill>
              <a:srgbClr val="000054"/>
            </a:solidFill>
          </a:ln>
        </p:spPr>
        <p:txBody>
          <a:bodyPr anchor="t">
            <a:normAutofit/>
          </a:bodyPr>
          <a:lstStyle>
            <a:lvl1pPr marL="0" indent="0">
              <a:lnSpc>
                <a:spcPct val="150000"/>
              </a:lnSpc>
              <a:buNone/>
              <a:defRPr sz="2000">
                <a:solidFill>
                  <a:srgbClr val="F6F5F4"/>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Content</a:t>
            </a:r>
          </a:p>
        </p:txBody>
      </p:sp>
      <p:sp>
        <p:nvSpPr>
          <p:cNvPr id="3" name="Picture Placeholder 3"/>
          <p:cNvSpPr>
            <a:spLocks noGrp="1"/>
          </p:cNvSpPr>
          <p:nvPr>
            <p:ph type="pic" idx="1"/>
          </p:nvPr>
        </p:nvSpPr>
        <p:spPr>
          <a:xfrm>
            <a:off x="190005" y="279072"/>
            <a:ext cx="5753595" cy="4409042"/>
          </a:xfrm>
          <a:ln w="19050">
            <a:solidFill>
              <a:srgbClr val="000054"/>
            </a:solidFill>
          </a:ln>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Slide Number Placeholder 8"/>
          <p:cNvSpPr>
            <a:spLocks noGrp="1"/>
          </p:cNvSpPr>
          <p:nvPr>
            <p:ph type="sldNum" sz="quarter" idx="16"/>
          </p:nvPr>
        </p:nvSpPr>
        <p:spPr>
          <a:xfrm>
            <a:off x="6553200" y="4767263"/>
            <a:ext cx="2133600" cy="273844"/>
          </a:xfrm>
        </p:spPr>
        <p:txBody>
          <a:bodyPr/>
          <a:lstStyle>
            <a:lvl1pPr>
              <a:defRPr>
                <a:solidFill>
                  <a:srgbClr val="000054"/>
                </a:solidFill>
              </a:defRPr>
            </a:lvl1pPr>
          </a:lstStyle>
          <a:p>
            <a:fld id="{66B7A6BE-7A3D-1C4F-BEDA-C5431FB9FC0F}" type="slidenum">
              <a:rPr lang="en-US" smtClean="0"/>
              <a:pPr/>
              <a:t>‹#›</a:t>
            </a:fld>
            <a:endParaRPr lang="en-US" dirty="0"/>
          </a:p>
        </p:txBody>
      </p:sp>
      <p:pic>
        <p:nvPicPr>
          <p:cNvPr id="2050" name="Picture 2" descr="C:\Users\v12123\Desktop\AccessibleDocuments\Elements\RMITVN-ACCESS-NewGuideline_PresentationSlides_2_elements-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6965" y="268910"/>
            <a:ext cx="770195" cy="77109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3572599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Verticle Title and Text">
    <p:spTree>
      <p:nvGrpSpPr>
        <p:cNvPr id="1" name=""/>
        <p:cNvGrpSpPr/>
        <p:nvPr/>
      </p:nvGrpSpPr>
      <p:grpSpPr>
        <a:xfrm>
          <a:off x="0" y="0"/>
          <a:ext cx="0" cy="0"/>
          <a:chOff x="0" y="0"/>
          <a:chExt cx="0" cy="0"/>
        </a:xfrm>
      </p:grpSpPr>
      <p:sp>
        <p:nvSpPr>
          <p:cNvPr id="2" name="Title 1" title="Photo slide title"/>
          <p:cNvSpPr>
            <a:spLocks noGrp="1"/>
          </p:cNvSpPr>
          <p:nvPr>
            <p:ph type="title" hasCustomPrompt="1"/>
          </p:nvPr>
        </p:nvSpPr>
        <p:spPr>
          <a:xfrm>
            <a:off x="195942" y="279071"/>
            <a:ext cx="3004458" cy="2406366"/>
          </a:xfrm>
          <a:solidFill>
            <a:srgbClr val="000054"/>
          </a:solidFill>
          <a:ln w="19050">
            <a:solidFill>
              <a:schemeClr val="tx2"/>
            </a:solidFill>
          </a:ln>
        </p:spPr>
        <p:txBody>
          <a:bodyPr lIns="180000" tIns="93600" rIns="180000" bIns="93600" anchor="b">
            <a:normAutofit/>
          </a:bodyPr>
          <a:lstStyle>
            <a:lvl1pPr algn="l">
              <a:lnSpc>
                <a:spcPct val="150000"/>
              </a:lnSpc>
              <a:defRPr sz="2600" b="1" i="0" baseline="0">
                <a:solidFill>
                  <a:srgbClr val="F6F5F4"/>
                </a:solidFill>
                <a:latin typeface="Arial"/>
                <a:cs typeface="Arial"/>
              </a:defRPr>
            </a:lvl1pPr>
          </a:lstStyle>
          <a:p>
            <a:r>
              <a:rPr lang="en-US" dirty="0"/>
              <a:t>Click to edit picture title</a:t>
            </a:r>
          </a:p>
        </p:txBody>
      </p:sp>
      <p:sp>
        <p:nvSpPr>
          <p:cNvPr id="8" name="Text Placeholder 2" title="Photo slide content"/>
          <p:cNvSpPr>
            <a:spLocks noGrp="1"/>
          </p:cNvSpPr>
          <p:nvPr>
            <p:ph type="body" idx="13" hasCustomPrompt="1"/>
          </p:nvPr>
        </p:nvSpPr>
        <p:spPr>
          <a:xfrm>
            <a:off x="195942" y="2685436"/>
            <a:ext cx="3004458" cy="2005317"/>
          </a:xfrm>
          <a:solidFill>
            <a:srgbClr val="000054"/>
          </a:solidFill>
          <a:ln w="28575">
            <a:solidFill>
              <a:srgbClr val="000054"/>
            </a:solidFill>
          </a:ln>
        </p:spPr>
        <p:txBody>
          <a:bodyPr anchor="t">
            <a:normAutofit/>
          </a:bodyPr>
          <a:lstStyle>
            <a:lvl1pPr marL="0" indent="0">
              <a:lnSpc>
                <a:spcPct val="150000"/>
              </a:lnSpc>
              <a:buNone/>
              <a:defRPr sz="2000">
                <a:solidFill>
                  <a:srgbClr val="F6F5F4"/>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Content</a:t>
            </a:r>
          </a:p>
        </p:txBody>
      </p:sp>
      <p:sp>
        <p:nvSpPr>
          <p:cNvPr id="3" name="Picture Placeholder 3"/>
          <p:cNvSpPr>
            <a:spLocks noGrp="1"/>
          </p:cNvSpPr>
          <p:nvPr>
            <p:ph type="pic" idx="1"/>
          </p:nvPr>
        </p:nvSpPr>
        <p:spPr>
          <a:xfrm>
            <a:off x="3219450" y="277339"/>
            <a:ext cx="5721440" cy="4417225"/>
          </a:xfrm>
          <a:ln w="19050">
            <a:solidFill>
              <a:srgbClr val="000054"/>
            </a:solidFill>
          </a:ln>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Slide Number Placeholder 8"/>
          <p:cNvSpPr>
            <a:spLocks noGrp="1"/>
          </p:cNvSpPr>
          <p:nvPr>
            <p:ph type="sldNum" sz="quarter" idx="16"/>
          </p:nvPr>
        </p:nvSpPr>
        <p:spPr>
          <a:xfrm>
            <a:off x="6553200" y="4767263"/>
            <a:ext cx="2133600" cy="273844"/>
          </a:xfrm>
        </p:spPr>
        <p:txBody>
          <a:bodyPr/>
          <a:lstStyle>
            <a:lvl1pPr>
              <a:defRPr>
                <a:solidFill>
                  <a:srgbClr val="000054"/>
                </a:solidFill>
              </a:defRPr>
            </a:lvl1pPr>
          </a:lstStyle>
          <a:p>
            <a:fld id="{66B7A6BE-7A3D-1C4F-BEDA-C5431FB9FC0F}" type="slidenum">
              <a:rPr lang="en-US" smtClean="0"/>
              <a:pPr/>
              <a:t>‹#›</a:t>
            </a:fld>
            <a:endParaRPr lang="en-US" dirty="0"/>
          </a:p>
        </p:txBody>
      </p:sp>
      <p:pic>
        <p:nvPicPr>
          <p:cNvPr id="2050" name="Picture 2" descr="C:\Users\v12123\Desktop\AccessibleDocuments\Elements\RMITVN-ACCESS-NewGuideline_PresentationSlides_2_elements-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3337" y="264129"/>
            <a:ext cx="770195" cy="77109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1236244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Picture box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57202" y="312095"/>
            <a:ext cx="2735996" cy="1971000"/>
          </a:xfrm>
          <a:ln w="19050">
            <a:solidFill>
              <a:srgbClr val="000054"/>
            </a:solidFill>
          </a:ln>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7" name="Picture Placeholder 3"/>
          <p:cNvSpPr>
            <a:spLocks noGrp="1"/>
          </p:cNvSpPr>
          <p:nvPr>
            <p:ph type="pic" idx="10"/>
          </p:nvPr>
        </p:nvSpPr>
        <p:spPr>
          <a:xfrm>
            <a:off x="3193198" y="312095"/>
            <a:ext cx="2735996" cy="1971000"/>
          </a:xfrm>
          <a:ln w="19050">
            <a:solidFill>
              <a:srgbClr val="000054"/>
            </a:solidFill>
          </a:ln>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8" name="Picture Placeholder 4"/>
          <p:cNvSpPr>
            <a:spLocks noGrp="1"/>
          </p:cNvSpPr>
          <p:nvPr>
            <p:ph type="pic" idx="11"/>
          </p:nvPr>
        </p:nvSpPr>
        <p:spPr>
          <a:xfrm>
            <a:off x="5929194" y="312095"/>
            <a:ext cx="2735996" cy="1971000"/>
          </a:xfrm>
          <a:ln w="19050">
            <a:solidFill>
              <a:srgbClr val="000054"/>
            </a:solidFill>
          </a:ln>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9" name="Picture Placeholder 5"/>
          <p:cNvSpPr>
            <a:spLocks noGrp="1"/>
          </p:cNvSpPr>
          <p:nvPr>
            <p:ph type="pic" idx="12"/>
          </p:nvPr>
        </p:nvSpPr>
        <p:spPr>
          <a:xfrm>
            <a:off x="457202" y="2283095"/>
            <a:ext cx="2735996" cy="1971000"/>
          </a:xfrm>
          <a:ln w="19050">
            <a:solidFill>
              <a:srgbClr val="000054"/>
            </a:solidFill>
          </a:ln>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0" name="Picture Placeholder 6"/>
          <p:cNvSpPr>
            <a:spLocks noGrp="1"/>
          </p:cNvSpPr>
          <p:nvPr>
            <p:ph type="pic" idx="13"/>
          </p:nvPr>
        </p:nvSpPr>
        <p:spPr>
          <a:xfrm>
            <a:off x="3193198" y="2283095"/>
            <a:ext cx="2735996" cy="1971000"/>
          </a:xfrm>
          <a:ln w="19050">
            <a:solidFill>
              <a:srgbClr val="000054"/>
            </a:solidFill>
          </a:ln>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1" name="Picture Placeholder 7"/>
          <p:cNvSpPr>
            <a:spLocks noGrp="1"/>
          </p:cNvSpPr>
          <p:nvPr>
            <p:ph type="pic" idx="14"/>
          </p:nvPr>
        </p:nvSpPr>
        <p:spPr>
          <a:xfrm>
            <a:off x="5929194" y="2283095"/>
            <a:ext cx="2735996" cy="1971000"/>
          </a:xfrm>
          <a:ln w="19050">
            <a:solidFill>
              <a:srgbClr val="000054"/>
            </a:solidFill>
          </a:ln>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9" name="Rectangle 8"/>
          <p:cNvSpPr/>
          <p:nvPr/>
        </p:nvSpPr>
        <p:spPr>
          <a:xfrm>
            <a:off x="0" y="4244546"/>
            <a:ext cx="9144405" cy="898954"/>
          </a:xfrm>
          <a:prstGeom prst="rect">
            <a:avLst/>
          </a:prstGeom>
          <a:solidFill>
            <a:srgbClr val="00005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3" descr="C:\Users\v12123\Desktop\AccessibleDocuments\Elements\RMITVN-ACCESS-NewGuideline_PresentationSlides_2_elements-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8456460" y="4451927"/>
            <a:ext cx="691169" cy="691978"/>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Placeholder 1" title="Photo title"/>
          <p:cNvSpPr>
            <a:spLocks noGrp="1"/>
          </p:cNvSpPr>
          <p:nvPr>
            <p:ph type="title" hasCustomPrompt="1"/>
          </p:nvPr>
        </p:nvSpPr>
        <p:spPr>
          <a:xfrm>
            <a:off x="321275" y="4322549"/>
            <a:ext cx="8477139" cy="374563"/>
          </a:xfrm>
          <a:prstGeom prst="rect">
            <a:avLst/>
          </a:prstGeom>
        </p:spPr>
        <p:txBody>
          <a:bodyPr vert="horz" lIns="91440" tIns="45720" rIns="91440" bIns="45720" rtlCol="0" anchor="ctr">
            <a:noAutofit/>
          </a:bodyPr>
          <a:lstStyle>
            <a:lvl1pPr>
              <a:defRPr sz="2400" baseline="0">
                <a:solidFill>
                  <a:schemeClr val="bg1"/>
                </a:solidFill>
              </a:defRPr>
            </a:lvl1pPr>
          </a:lstStyle>
          <a:p>
            <a:r>
              <a:rPr lang="en-US" dirty="0"/>
              <a:t>Click to edit image title</a:t>
            </a:r>
          </a:p>
        </p:txBody>
      </p:sp>
      <p:sp>
        <p:nvSpPr>
          <p:cNvPr id="15" name="Text Placeholder 16"/>
          <p:cNvSpPr>
            <a:spLocks noGrp="1"/>
          </p:cNvSpPr>
          <p:nvPr>
            <p:ph type="body" sz="quarter" idx="15" hasCustomPrompt="1"/>
          </p:nvPr>
        </p:nvSpPr>
        <p:spPr>
          <a:xfrm>
            <a:off x="320675" y="4694238"/>
            <a:ext cx="8526463" cy="263525"/>
          </a:xfrm>
        </p:spPr>
        <p:txBody>
          <a:bodyPr lIns="91440" tIns="0" rIns="91440" bIns="0"/>
          <a:lstStyle>
            <a:lvl1pPr marL="0" indent="0">
              <a:lnSpc>
                <a:spcPct val="100000"/>
              </a:lnSpc>
              <a:buNone/>
              <a:defRPr sz="1600" baseline="0">
                <a:solidFill>
                  <a:schemeClr val="bg1"/>
                </a:solidFill>
              </a:defRPr>
            </a:lvl1pPr>
          </a:lstStyle>
          <a:p>
            <a:pPr lvl="0"/>
            <a:r>
              <a:rPr lang="en-US" dirty="0"/>
              <a:t>Reference link</a:t>
            </a:r>
          </a:p>
        </p:txBody>
      </p:sp>
    </p:spTree>
    <p:custDataLst>
      <p:tags r:id="rId1"/>
    </p:custDataLst>
    <p:extLst>
      <p:ext uri="{BB962C8B-B14F-4D97-AF65-F5344CB8AC3E}">
        <p14:creationId xmlns:p14="http://schemas.microsoft.com/office/powerpoint/2010/main" val="11624331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End Slide Master">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3" name="TextBox 12"/>
          <p:cNvSpPr txBox="1"/>
          <p:nvPr/>
        </p:nvSpPr>
        <p:spPr>
          <a:xfrm>
            <a:off x="3198829" y="4725630"/>
            <a:ext cx="3160738"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a:cs typeface="Arial"/>
              </a:rPr>
              <a:t>Copyright © 2017 RMIT University Vietnam</a:t>
            </a:r>
            <a:endParaRPr lang="en-AU" sz="1200" dirty="0">
              <a:solidFill>
                <a:schemeClr val="bg1"/>
              </a:solidFill>
              <a:latin typeface="Arial"/>
              <a:cs typeface="Arial"/>
            </a:endParaRPr>
          </a:p>
        </p:txBody>
      </p:sp>
    </p:spTree>
    <p:custDataLst>
      <p:tags r:id="rId1"/>
    </p:custDataLst>
    <p:extLst>
      <p:ext uri="{BB962C8B-B14F-4D97-AF65-F5344CB8AC3E}">
        <p14:creationId xmlns:p14="http://schemas.microsoft.com/office/powerpoint/2010/main" val="25041382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End Slide Alternative">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198829" y="4725630"/>
            <a:ext cx="3160738"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rgbClr val="002060"/>
                </a:solidFill>
                <a:latin typeface="Arial"/>
                <a:cs typeface="Arial"/>
              </a:rPr>
              <a:t>Copyright © 2017 RMIT University Vietnam</a:t>
            </a:r>
            <a:endParaRPr lang="en-AU" sz="1200" dirty="0">
              <a:solidFill>
                <a:srgbClr val="002060"/>
              </a:solidFill>
              <a:latin typeface="Arial"/>
              <a:cs typeface="Arial"/>
            </a:endParaRPr>
          </a:p>
        </p:txBody>
      </p:sp>
    </p:spTree>
    <p:custDataLst>
      <p:tags r:id="rId1"/>
    </p:custDataLst>
    <p:extLst>
      <p:ext uri="{BB962C8B-B14F-4D97-AF65-F5344CB8AC3E}">
        <p14:creationId xmlns:p14="http://schemas.microsoft.com/office/powerpoint/2010/main" val="32375261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57200" y="107532"/>
            <a:ext cx="7261922" cy="1111885"/>
          </a:xfrm>
        </p:spPr>
        <p:txBody>
          <a:bodyPr/>
          <a:lstStyle/>
          <a:p>
            <a:r>
              <a:rPr lang="en-US" dirty="0">
                <a:solidFill>
                  <a:srgbClr val="FAC800"/>
                </a:solidFill>
              </a:rPr>
              <a:t>—</a:t>
            </a:r>
            <a:br>
              <a:rPr lang="en-US" dirty="0"/>
            </a:br>
            <a:r>
              <a:rPr lang="en-US" dirty="0"/>
              <a:t>Click to edit Master title style</a:t>
            </a:r>
          </a:p>
        </p:txBody>
      </p:sp>
      <p:sp>
        <p:nvSpPr>
          <p:cNvPr id="13" name="Text Placeholder 12"/>
          <p:cNvSpPr>
            <a:spLocks noGrp="1"/>
          </p:cNvSpPr>
          <p:nvPr>
            <p:ph type="body" sz="quarter" idx="13"/>
          </p:nvPr>
        </p:nvSpPr>
        <p:spPr>
          <a:xfrm>
            <a:off x="457199" y="1307905"/>
            <a:ext cx="8236131" cy="2924461"/>
          </a:xfrm>
        </p:spPr>
        <p:txBody>
          <a:bodyPr>
            <a:normAutofit/>
          </a:bodyPr>
          <a:lstStyle>
            <a:lvl1pPr marL="342900" indent="-342900">
              <a:spcBef>
                <a:spcPts val="600"/>
              </a:spcBef>
              <a:spcAft>
                <a:spcPts val="600"/>
              </a:spcAft>
              <a:buFont typeface="Arial" panose="020B0604020202020204" pitchFamily="34" charset="0"/>
              <a:buChar char="•"/>
              <a:defRPr sz="2400"/>
            </a:lvl1pPr>
            <a:lvl2pPr marL="742950" indent="-285750">
              <a:buFont typeface="Wingdings" panose="05000000000000000000" pitchFamily="2" charset="2"/>
              <a:buChar char="§"/>
              <a:defRPr sz="2000"/>
            </a:lvl2pPr>
            <a:lvl3pPr marL="914400" indent="0">
              <a:buNone/>
              <a:defRPr/>
            </a:lvl3pPr>
            <a:lvl4pPr marL="1371600" indent="0">
              <a:buNone/>
              <a:defRPr/>
            </a:lvl4pPr>
            <a:lvl5pPr marL="1828800" indent="0">
              <a:buFont typeface="Arial"/>
              <a:buNone/>
              <a:defRPr/>
            </a:lvl5pPr>
          </a:lstStyle>
          <a:p>
            <a:pPr lvl="0"/>
            <a:r>
              <a:rPr lang="en-US" dirty="0"/>
              <a:t>Edit Master text styles</a:t>
            </a:r>
          </a:p>
          <a:p>
            <a:pPr lvl="1"/>
            <a:r>
              <a:rPr lang="en-US" dirty="0"/>
              <a:t>Edit Master text styles</a:t>
            </a:r>
          </a:p>
        </p:txBody>
      </p:sp>
    </p:spTree>
    <p:extLst>
      <p:ext uri="{BB962C8B-B14F-4D97-AF65-F5344CB8AC3E}">
        <p14:creationId xmlns:p14="http://schemas.microsoft.com/office/powerpoint/2010/main" val="5492826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56781"/>
            <a:ext cx="3866995" cy="2186878"/>
          </a:xfrm>
        </p:spPr>
        <p:txBody>
          <a:bodyPr>
            <a:normAutofit/>
          </a:bodyPr>
          <a:lstStyle>
            <a:lvl1pPr marL="0" indent="0">
              <a:buNone/>
              <a:defRPr sz="12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a:t>Edit Master text styles</a:t>
            </a:r>
          </a:p>
        </p:txBody>
      </p:sp>
      <p:sp>
        <p:nvSpPr>
          <p:cNvPr id="7" name="Title 6"/>
          <p:cNvSpPr>
            <a:spLocks noGrp="1"/>
          </p:cNvSpPr>
          <p:nvPr>
            <p:ph type="title" hasCustomPrompt="1"/>
          </p:nvPr>
        </p:nvSpPr>
        <p:spPr>
          <a:xfrm>
            <a:off x="457200" y="107532"/>
            <a:ext cx="7261922" cy="1111885"/>
          </a:xfrm>
        </p:spPr>
        <p:txBody>
          <a:bodyPr/>
          <a:lstStyle/>
          <a:p>
            <a:r>
              <a:rPr lang="en-US" dirty="0">
                <a:solidFill>
                  <a:srgbClr val="FAC800"/>
                </a:solidFill>
              </a:rPr>
              <a:t>—</a:t>
            </a:r>
            <a:br>
              <a:rPr lang="en-US" dirty="0"/>
            </a:br>
            <a:r>
              <a:rPr lang="en-US" dirty="0"/>
              <a:t>Click to edit Master title style</a:t>
            </a:r>
          </a:p>
        </p:txBody>
      </p:sp>
      <p:sp>
        <p:nvSpPr>
          <p:cNvPr id="13" name="Text Placeholder 12"/>
          <p:cNvSpPr>
            <a:spLocks noGrp="1"/>
          </p:cNvSpPr>
          <p:nvPr>
            <p:ph type="body" sz="quarter" idx="13"/>
          </p:nvPr>
        </p:nvSpPr>
        <p:spPr>
          <a:xfrm>
            <a:off x="457200" y="1307905"/>
            <a:ext cx="7261922" cy="575411"/>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Font typeface="Arial"/>
              <a:buNone/>
              <a:defRPr/>
            </a:lvl5pPr>
          </a:lstStyle>
          <a:p>
            <a:pPr lvl="0"/>
            <a:r>
              <a:rPr lang="en-US"/>
              <a:t>Edit Master text styles</a:t>
            </a:r>
          </a:p>
        </p:txBody>
      </p:sp>
      <p:sp>
        <p:nvSpPr>
          <p:cNvPr id="14" name="Content Placeholder 2"/>
          <p:cNvSpPr>
            <a:spLocks noGrp="1"/>
          </p:cNvSpPr>
          <p:nvPr>
            <p:ph idx="14"/>
          </p:nvPr>
        </p:nvSpPr>
        <p:spPr>
          <a:xfrm>
            <a:off x="4589346" y="2056781"/>
            <a:ext cx="3866995" cy="2186878"/>
          </a:xfrm>
        </p:spPr>
        <p:txBody>
          <a:bodyPr>
            <a:normAutofit/>
          </a:bodyPr>
          <a:lstStyle>
            <a:lvl1pPr marL="285750" indent="-285750">
              <a:buClr>
                <a:srgbClr val="FAC800"/>
              </a:buClr>
              <a:buFont typeface="Lucida Grande"/>
              <a:buChar char="—"/>
              <a:defRPr sz="1200">
                <a:solidFill>
                  <a:srgbClr val="000000"/>
                </a:solidFill>
              </a:defRPr>
            </a:lvl1pPr>
            <a:lvl2pPr marL="457200" indent="0">
              <a:buNone/>
              <a:defRPr sz="1200">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35981749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6202556" cy="1111885"/>
          </a:xfrm>
        </p:spPr>
        <p:txBody>
          <a:bodyPr>
            <a:noAutofit/>
          </a:bodyPr>
          <a:lstStyle>
            <a:lvl1pPr>
              <a:defRPr sz="2200"/>
            </a:lvl1pPr>
          </a:lstStyle>
          <a:p>
            <a:r>
              <a:rPr lang="en-US" dirty="0">
                <a:solidFill>
                  <a:srgbClr val="C864C8"/>
                </a:solidFill>
              </a:rPr>
              <a:t>—</a:t>
            </a:r>
            <a:br>
              <a:rPr lang="en-US" dirty="0"/>
            </a:br>
            <a:r>
              <a:rPr lang="en-US" dirty="0"/>
              <a:t>Click to edit Master title style</a:t>
            </a:r>
          </a:p>
        </p:txBody>
      </p:sp>
      <p:sp>
        <p:nvSpPr>
          <p:cNvPr id="8" name="Rectangle 21"/>
          <p:cNvSpPr/>
          <p:nvPr userDrawn="1"/>
        </p:nvSpPr>
        <p:spPr>
          <a:xfrm rot="5400000">
            <a:off x="8023763" y="4480464"/>
            <a:ext cx="454178" cy="871895"/>
          </a:xfrm>
          <a:custGeom>
            <a:avLst/>
            <a:gdLst/>
            <a:ahLst/>
            <a:cxnLst/>
            <a:rect l="l" t="t" r="r" b="b"/>
            <a:pathLst>
              <a:path w="1863259" h="3576943">
                <a:moveTo>
                  <a:pt x="1396645" y="0"/>
                </a:moveTo>
                <a:lnTo>
                  <a:pt x="1863259" y="0"/>
                </a:lnTo>
                <a:lnTo>
                  <a:pt x="1863259" y="3576943"/>
                </a:lnTo>
                <a:lnTo>
                  <a:pt x="1396645" y="3576943"/>
                </a:lnTo>
                <a:lnTo>
                  <a:pt x="1396645" y="3175032"/>
                </a:lnTo>
                <a:lnTo>
                  <a:pt x="625231" y="3175032"/>
                </a:lnTo>
                <a:lnTo>
                  <a:pt x="625231" y="2358325"/>
                </a:lnTo>
                <a:lnTo>
                  <a:pt x="0" y="2358325"/>
                </a:lnTo>
                <a:lnTo>
                  <a:pt x="0" y="1209463"/>
                </a:lnTo>
                <a:lnTo>
                  <a:pt x="625231" y="1209463"/>
                </a:lnTo>
                <a:lnTo>
                  <a:pt x="625231" y="388848"/>
                </a:lnTo>
                <a:lnTo>
                  <a:pt x="1396645" y="388848"/>
                </a:lnTo>
                <a:close/>
              </a:path>
            </a:pathLst>
          </a:custGeom>
          <a:solidFill>
            <a:srgbClr val="C864C8"/>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1" name="Picture Placeholder 10"/>
          <p:cNvSpPr>
            <a:spLocks noGrp="1"/>
          </p:cNvSpPr>
          <p:nvPr>
            <p:ph type="pic" sz="quarter" idx="13"/>
          </p:nvPr>
        </p:nvSpPr>
        <p:spPr>
          <a:xfrm>
            <a:off x="726765" y="1727936"/>
            <a:ext cx="1177925" cy="1177925"/>
          </a:xfrm>
          <a:prstGeom prst="ellipse">
            <a:avLst/>
          </a:prstGeom>
        </p:spPr>
        <p:txBody>
          <a:bodyPr>
            <a:noAutofit/>
          </a:bodyPr>
          <a:lstStyle>
            <a:lvl1pPr marL="0" indent="0">
              <a:buNone/>
              <a:defRPr sz="800"/>
            </a:lvl1pPr>
          </a:lstStyle>
          <a:p>
            <a:r>
              <a:rPr lang="en-US"/>
              <a:t>Click icon to add picture</a:t>
            </a:r>
            <a:endParaRPr lang="en-US" dirty="0"/>
          </a:p>
        </p:txBody>
      </p:sp>
      <p:sp>
        <p:nvSpPr>
          <p:cNvPr id="21" name="Text Placeholder 20"/>
          <p:cNvSpPr>
            <a:spLocks noGrp="1"/>
          </p:cNvSpPr>
          <p:nvPr>
            <p:ph type="body" sz="quarter" idx="14"/>
          </p:nvPr>
        </p:nvSpPr>
        <p:spPr>
          <a:xfrm>
            <a:off x="726765" y="2954881"/>
            <a:ext cx="2336180" cy="378445"/>
          </a:xfrm>
        </p:spPr>
        <p:txBody>
          <a:bodyPr>
            <a:noAutofit/>
          </a:bodyPr>
          <a:lstStyle>
            <a:lvl1pPr marL="0" indent="0">
              <a:buNone/>
              <a:defRPr sz="1400">
                <a:solidFill>
                  <a:srgbClr val="000054"/>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Edit Master text styles</a:t>
            </a:r>
          </a:p>
        </p:txBody>
      </p:sp>
      <p:sp>
        <p:nvSpPr>
          <p:cNvPr id="23" name="Text Placeholder 22"/>
          <p:cNvSpPr>
            <a:spLocks noGrp="1"/>
          </p:cNvSpPr>
          <p:nvPr>
            <p:ph type="body" sz="quarter" idx="15"/>
          </p:nvPr>
        </p:nvSpPr>
        <p:spPr>
          <a:xfrm>
            <a:off x="726765" y="3333326"/>
            <a:ext cx="2332038" cy="606772"/>
          </a:xfrm>
        </p:spPr>
        <p:txBody>
          <a:bodyPr>
            <a:noAutofit/>
          </a:bodyPr>
          <a:lstStyle>
            <a:lvl1pPr marL="0" indent="0">
              <a:buNone/>
              <a:defRPr sz="1000">
                <a:solidFill>
                  <a:srgbClr val="000000"/>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Edit Master text styles</a:t>
            </a:r>
          </a:p>
        </p:txBody>
      </p:sp>
      <p:sp>
        <p:nvSpPr>
          <p:cNvPr id="33" name="Picture Placeholder 10"/>
          <p:cNvSpPr>
            <a:spLocks noGrp="1"/>
          </p:cNvSpPr>
          <p:nvPr>
            <p:ph type="pic" sz="quarter" idx="16"/>
          </p:nvPr>
        </p:nvSpPr>
        <p:spPr>
          <a:xfrm>
            <a:off x="3347864" y="1727936"/>
            <a:ext cx="1177925" cy="1177925"/>
          </a:xfrm>
          <a:prstGeom prst="ellipse">
            <a:avLst/>
          </a:prstGeom>
        </p:spPr>
        <p:txBody>
          <a:bodyPr>
            <a:noAutofit/>
          </a:bodyPr>
          <a:lstStyle>
            <a:lvl1pPr marL="0" indent="0">
              <a:buNone/>
              <a:defRPr sz="800"/>
            </a:lvl1pPr>
          </a:lstStyle>
          <a:p>
            <a:r>
              <a:rPr lang="en-US"/>
              <a:t>Click icon to add picture</a:t>
            </a:r>
            <a:endParaRPr lang="en-US" dirty="0"/>
          </a:p>
        </p:txBody>
      </p:sp>
      <p:sp>
        <p:nvSpPr>
          <p:cNvPr id="34" name="Text Placeholder 20"/>
          <p:cNvSpPr>
            <a:spLocks noGrp="1"/>
          </p:cNvSpPr>
          <p:nvPr>
            <p:ph type="body" sz="quarter" idx="17"/>
          </p:nvPr>
        </p:nvSpPr>
        <p:spPr>
          <a:xfrm>
            <a:off x="3347864" y="2954881"/>
            <a:ext cx="2336180" cy="378445"/>
          </a:xfrm>
        </p:spPr>
        <p:txBody>
          <a:bodyPr>
            <a:noAutofit/>
          </a:bodyPr>
          <a:lstStyle>
            <a:lvl1pPr marL="0" indent="0">
              <a:buNone/>
              <a:defRPr sz="1400">
                <a:solidFill>
                  <a:srgbClr val="000054"/>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Edit Master text styles</a:t>
            </a:r>
          </a:p>
        </p:txBody>
      </p:sp>
      <p:sp>
        <p:nvSpPr>
          <p:cNvPr id="35" name="Text Placeholder 22"/>
          <p:cNvSpPr>
            <a:spLocks noGrp="1"/>
          </p:cNvSpPr>
          <p:nvPr>
            <p:ph type="body" sz="quarter" idx="18"/>
          </p:nvPr>
        </p:nvSpPr>
        <p:spPr>
          <a:xfrm>
            <a:off x="3347864" y="3333326"/>
            <a:ext cx="2332038" cy="606772"/>
          </a:xfrm>
        </p:spPr>
        <p:txBody>
          <a:bodyPr>
            <a:noAutofit/>
          </a:bodyPr>
          <a:lstStyle>
            <a:lvl1pPr marL="0" indent="0">
              <a:buNone/>
              <a:defRPr sz="1000">
                <a:solidFill>
                  <a:srgbClr val="000000"/>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Edit Master text styles</a:t>
            </a:r>
          </a:p>
        </p:txBody>
      </p:sp>
      <p:sp>
        <p:nvSpPr>
          <p:cNvPr id="36" name="Picture Placeholder 10"/>
          <p:cNvSpPr>
            <a:spLocks noGrp="1"/>
          </p:cNvSpPr>
          <p:nvPr>
            <p:ph type="pic" sz="quarter" idx="19"/>
          </p:nvPr>
        </p:nvSpPr>
        <p:spPr>
          <a:xfrm>
            <a:off x="5940152" y="1727936"/>
            <a:ext cx="1177925" cy="1177925"/>
          </a:xfrm>
          <a:prstGeom prst="ellipse">
            <a:avLst/>
          </a:prstGeom>
        </p:spPr>
        <p:txBody>
          <a:bodyPr>
            <a:noAutofit/>
          </a:bodyPr>
          <a:lstStyle>
            <a:lvl1pPr marL="0" indent="0">
              <a:buNone/>
              <a:defRPr sz="800"/>
            </a:lvl1pPr>
          </a:lstStyle>
          <a:p>
            <a:r>
              <a:rPr lang="en-US"/>
              <a:t>Click icon to add picture</a:t>
            </a:r>
            <a:endParaRPr lang="en-US" dirty="0"/>
          </a:p>
        </p:txBody>
      </p:sp>
      <p:sp>
        <p:nvSpPr>
          <p:cNvPr id="37" name="Text Placeholder 20"/>
          <p:cNvSpPr>
            <a:spLocks noGrp="1"/>
          </p:cNvSpPr>
          <p:nvPr>
            <p:ph type="body" sz="quarter" idx="20"/>
          </p:nvPr>
        </p:nvSpPr>
        <p:spPr>
          <a:xfrm>
            <a:off x="5940152" y="2954881"/>
            <a:ext cx="2336180" cy="378445"/>
          </a:xfrm>
        </p:spPr>
        <p:txBody>
          <a:bodyPr>
            <a:noAutofit/>
          </a:bodyPr>
          <a:lstStyle>
            <a:lvl1pPr marL="0" indent="0">
              <a:buNone/>
              <a:defRPr sz="1400">
                <a:solidFill>
                  <a:srgbClr val="000054"/>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Edit Master text styles</a:t>
            </a:r>
          </a:p>
        </p:txBody>
      </p:sp>
      <p:sp>
        <p:nvSpPr>
          <p:cNvPr id="38" name="Text Placeholder 22"/>
          <p:cNvSpPr>
            <a:spLocks noGrp="1"/>
          </p:cNvSpPr>
          <p:nvPr>
            <p:ph type="body" sz="quarter" idx="21"/>
          </p:nvPr>
        </p:nvSpPr>
        <p:spPr>
          <a:xfrm>
            <a:off x="5940152" y="3333326"/>
            <a:ext cx="2332038" cy="606772"/>
          </a:xfrm>
        </p:spPr>
        <p:txBody>
          <a:bodyPr>
            <a:noAutofit/>
          </a:bodyPr>
          <a:lstStyle>
            <a:lvl1pPr marL="0" indent="0">
              <a:buNone/>
              <a:defRPr sz="1000">
                <a:solidFill>
                  <a:srgbClr val="000000"/>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Edit Master text styles</a:t>
            </a:r>
          </a:p>
        </p:txBody>
      </p:sp>
    </p:spTree>
    <p:extLst>
      <p:ext uri="{BB962C8B-B14F-4D97-AF65-F5344CB8AC3E}">
        <p14:creationId xmlns:p14="http://schemas.microsoft.com/office/powerpoint/2010/main" val="2751053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B9FEDCA-2387-6746-8181-43BE1F0BF3A4}"/>
              </a:ext>
            </a:extLst>
          </p:cNvPr>
          <p:cNvSpPr>
            <a:spLocks noGrp="1"/>
          </p:cNvSpPr>
          <p:nvPr>
            <p:ph type="sldNum" idx="10"/>
          </p:nvPr>
        </p:nvSpPr>
        <p:spPr/>
        <p:txBody>
          <a:bodyPr/>
          <a:lstStyle>
            <a:lvl1pPr>
              <a:defRPr b="1"/>
            </a:lvl1pPr>
          </a:lstStyle>
          <a:p>
            <a:fld id="{00000000-1234-1234-1234-123412341234}" type="slidenum">
              <a:rPr lang="en-US" smtClean="0"/>
              <a:pPr/>
              <a:t>‹#›</a:t>
            </a:fld>
            <a:endParaRPr lang="en-US" dirty="0"/>
          </a:p>
        </p:txBody>
      </p:sp>
      <p:sp>
        <p:nvSpPr>
          <p:cNvPr id="4" name="Google Shape;18;p3">
            <a:extLst>
              <a:ext uri="{FF2B5EF4-FFF2-40B4-BE49-F238E27FC236}">
                <a16:creationId xmlns:a16="http://schemas.microsoft.com/office/drawing/2014/main" id="{09211ECB-EBFA-4943-8BC7-5E1625C3D320}"/>
              </a:ext>
            </a:extLst>
          </p:cNvPr>
          <p:cNvSpPr/>
          <p:nvPr userDrawn="1"/>
        </p:nvSpPr>
        <p:spPr>
          <a:xfrm>
            <a:off x="0" y="-1"/>
            <a:ext cx="9144000" cy="902525"/>
          </a:xfrm>
          <a:prstGeom prst="rect">
            <a:avLst/>
          </a:prstGeom>
          <a:solidFill>
            <a:srgbClr val="000054"/>
          </a:solidFill>
          <a:ln w="9525" cap="flat" cmpd="sng">
            <a:solidFill>
              <a:schemeClr val="accent1"/>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 name="Google Shape;19;p3" title="Slide title">
            <a:extLst>
              <a:ext uri="{FF2B5EF4-FFF2-40B4-BE49-F238E27FC236}">
                <a16:creationId xmlns:a16="http://schemas.microsoft.com/office/drawing/2014/main" id="{A51CE765-C987-D34B-9216-7B22D4CE21FF}"/>
              </a:ext>
            </a:extLst>
          </p:cNvPr>
          <p:cNvSpPr txBox="1">
            <a:spLocks noGrp="1"/>
          </p:cNvSpPr>
          <p:nvPr>
            <p:ph type="title"/>
          </p:nvPr>
        </p:nvSpPr>
        <p:spPr>
          <a:xfrm>
            <a:off x="1" y="-1"/>
            <a:ext cx="8259288" cy="902525"/>
          </a:xfrm>
          <a:prstGeom prst="rect">
            <a:avLst/>
          </a:prstGeom>
          <a:solidFill>
            <a:srgbClr val="000054"/>
          </a:solidFill>
          <a:ln>
            <a:noFill/>
          </a:ln>
        </p:spPr>
        <p:txBody>
          <a:bodyPr spcFirstLastPara="1" wrap="square" lIns="91425" tIns="91425" rIns="91425" bIns="91425" anchor="ctr" anchorCtr="0"/>
          <a:lstStyle>
            <a:lvl1pPr marL="365760" marR="0" lvl="0" algn="l" rtl="0">
              <a:lnSpc>
                <a:spcPct val="100000"/>
              </a:lnSpc>
              <a:spcBef>
                <a:spcPts val="0"/>
              </a:spcBef>
              <a:spcAft>
                <a:spcPts val="0"/>
              </a:spcAft>
              <a:buClr>
                <a:srgbClr val="DBDCDD"/>
              </a:buClr>
              <a:buSzPts val="3600"/>
              <a:buFont typeface="Arial"/>
              <a:buNone/>
              <a:defRPr sz="3600" b="1" i="0" u="none" strike="noStrike" cap="none">
                <a:solidFill>
                  <a:srgbClr val="DBDCDD"/>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pic>
        <p:nvPicPr>
          <p:cNvPr id="6" name="Google Shape;21;p3" descr="C:\Users\v12123\Desktop\AccessibleDocuments\Elements\RMITVN-ACCESS-NewGuideline_PresentationSlides_2_elements-01.png">
            <a:extLst>
              <a:ext uri="{FF2B5EF4-FFF2-40B4-BE49-F238E27FC236}">
                <a16:creationId xmlns:a16="http://schemas.microsoft.com/office/drawing/2014/main" id="{75609953-EAA8-3549-8DD5-554688E92BE7}"/>
              </a:ext>
            </a:extLst>
          </p:cNvPr>
          <p:cNvPicPr preferRelativeResize="0"/>
          <p:nvPr userDrawn="1"/>
        </p:nvPicPr>
        <p:blipFill rotWithShape="1">
          <a:blip r:embed="rId2">
            <a:alphaModFix/>
          </a:blip>
          <a:srcRect/>
          <a:stretch/>
        </p:blipFill>
        <p:spPr>
          <a:xfrm>
            <a:off x="8458637" y="-5806"/>
            <a:ext cx="691169" cy="691978"/>
          </a:xfrm>
          <a:prstGeom prst="rect">
            <a:avLst/>
          </a:prstGeom>
          <a:noFill/>
          <a:ln>
            <a:noFill/>
          </a:ln>
        </p:spPr>
      </p:pic>
    </p:spTree>
    <p:extLst>
      <p:ext uri="{BB962C8B-B14F-4D97-AF65-F5344CB8AC3E}">
        <p14:creationId xmlns:p14="http://schemas.microsoft.com/office/powerpoint/2010/main" val="188289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Master">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title="Slide title"/>
          <p:cNvSpPr>
            <a:spLocks noGrp="1"/>
          </p:cNvSpPr>
          <p:nvPr>
            <p:ph type="ctrTitle" hasCustomPrompt="1"/>
          </p:nvPr>
        </p:nvSpPr>
        <p:spPr>
          <a:xfrm>
            <a:off x="1167140" y="796925"/>
            <a:ext cx="6737684" cy="1421162"/>
          </a:xfrm>
        </p:spPr>
        <p:txBody>
          <a:bodyPr anchor="b">
            <a:noAutofit/>
          </a:bodyPr>
          <a:lstStyle>
            <a:lvl1pPr algn="l">
              <a:lnSpc>
                <a:spcPct val="150000"/>
              </a:lnSpc>
              <a:defRPr sz="4000" b="1">
                <a:solidFill>
                  <a:srgbClr val="DBDCDD"/>
                </a:solidFill>
              </a:defRPr>
            </a:lvl1pPr>
          </a:lstStyle>
          <a:p>
            <a:r>
              <a:rPr lang="en-US" dirty="0"/>
              <a:t>Click to edit title</a:t>
            </a:r>
          </a:p>
        </p:txBody>
      </p:sp>
      <p:sp>
        <p:nvSpPr>
          <p:cNvPr id="3" name="Subtitle 2" title="slide subtitle"/>
          <p:cNvSpPr>
            <a:spLocks noGrp="1"/>
          </p:cNvSpPr>
          <p:nvPr>
            <p:ph type="subTitle" idx="1" hasCustomPrompt="1"/>
          </p:nvPr>
        </p:nvSpPr>
        <p:spPr>
          <a:xfrm>
            <a:off x="1167141" y="2220461"/>
            <a:ext cx="6740990" cy="1012755"/>
          </a:xfrm>
        </p:spPr>
        <p:txBody>
          <a:bodyPr wrap="square" lIns="91440" tIns="182880" rIns="91440" anchor="t">
            <a:spAutoFit/>
          </a:bodyPr>
          <a:lstStyle>
            <a:lvl1pPr marL="0" indent="0" algn="l">
              <a:lnSpc>
                <a:spcPct val="150000"/>
              </a:lnSpc>
              <a:buNone/>
              <a:defRPr sz="2800" baseline="0">
                <a:solidFill>
                  <a:srgbClr val="DBDCDD"/>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slide subtitle</a:t>
            </a:r>
          </a:p>
        </p:txBody>
      </p:sp>
    </p:spTree>
    <p:custDataLst>
      <p:tags r:id="rId1"/>
    </p:custDataLst>
    <p:extLst>
      <p:ext uri="{BB962C8B-B14F-4D97-AF65-F5344CB8AC3E}">
        <p14:creationId xmlns:p14="http://schemas.microsoft.com/office/powerpoint/2010/main" val="8709963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Alternative">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74281" y="796925"/>
            <a:ext cx="6674319" cy="1420019"/>
          </a:xfrm>
        </p:spPr>
        <p:txBody>
          <a:bodyPr anchor="b">
            <a:normAutofit/>
          </a:bodyPr>
          <a:lstStyle>
            <a:lvl1pPr algn="l">
              <a:lnSpc>
                <a:spcPct val="150000"/>
              </a:lnSpc>
              <a:defRPr sz="3600" b="1">
                <a:solidFill>
                  <a:srgbClr val="000054"/>
                </a:solidFill>
              </a:defRPr>
            </a:lvl1pPr>
          </a:lstStyle>
          <a:p>
            <a:r>
              <a:rPr lang="en-US" dirty="0"/>
              <a:t>Click to edit title</a:t>
            </a:r>
          </a:p>
        </p:txBody>
      </p:sp>
      <p:sp>
        <p:nvSpPr>
          <p:cNvPr id="3" name="Subtitle 2"/>
          <p:cNvSpPr>
            <a:spLocks noGrp="1"/>
          </p:cNvSpPr>
          <p:nvPr>
            <p:ph type="subTitle" idx="1" hasCustomPrompt="1"/>
          </p:nvPr>
        </p:nvSpPr>
        <p:spPr>
          <a:xfrm>
            <a:off x="1174281" y="2220382"/>
            <a:ext cx="6676750" cy="1009846"/>
          </a:xfrm>
        </p:spPr>
        <p:txBody>
          <a:bodyPr wrap="square">
            <a:spAutoFit/>
          </a:bodyPr>
          <a:lstStyle>
            <a:lvl1pPr marL="0" indent="0" algn="l">
              <a:lnSpc>
                <a:spcPct val="150000"/>
              </a:lnSpc>
              <a:buNone/>
              <a:defRPr sz="2800">
                <a:solidFill>
                  <a:srgbClr val="00005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slide subtitle</a:t>
            </a:r>
          </a:p>
        </p:txBody>
      </p:sp>
    </p:spTree>
    <p:custDataLst>
      <p:tags r:id="rId1"/>
    </p:custDataLst>
    <p:extLst>
      <p:ext uri="{BB962C8B-B14F-4D97-AF65-F5344CB8AC3E}">
        <p14:creationId xmlns:p14="http://schemas.microsoft.com/office/powerpoint/2010/main" val="1811348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ble of Content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title="Table of content"/>
          <p:cNvSpPr>
            <a:spLocks noGrp="1"/>
          </p:cNvSpPr>
          <p:nvPr>
            <p:ph type="ctrTitle" hasCustomPrompt="1"/>
          </p:nvPr>
        </p:nvSpPr>
        <p:spPr>
          <a:xfrm>
            <a:off x="550397" y="481915"/>
            <a:ext cx="5850535" cy="685800"/>
          </a:xfrm>
          <a:ln w="19050">
            <a:solidFill>
              <a:schemeClr val="bg1"/>
            </a:solidFill>
          </a:ln>
        </p:spPr>
        <p:txBody>
          <a:bodyPr>
            <a:noAutofit/>
          </a:bodyPr>
          <a:lstStyle>
            <a:lvl1pPr marL="0" indent="228600" algn="l">
              <a:defRPr sz="2400" b="1" baseline="0">
                <a:solidFill>
                  <a:srgbClr val="DBDCDD"/>
                </a:solidFill>
              </a:defRPr>
            </a:lvl1pPr>
          </a:lstStyle>
          <a:p>
            <a:r>
              <a:rPr lang="en-US" dirty="0"/>
              <a:t>Click to edit Table of Contents </a:t>
            </a:r>
          </a:p>
        </p:txBody>
      </p:sp>
      <p:sp>
        <p:nvSpPr>
          <p:cNvPr id="5" name="Content Placeholder 2"/>
          <p:cNvSpPr>
            <a:spLocks noGrp="1"/>
          </p:cNvSpPr>
          <p:nvPr>
            <p:ph idx="1"/>
          </p:nvPr>
        </p:nvSpPr>
        <p:spPr>
          <a:xfrm>
            <a:off x="550397" y="1167454"/>
            <a:ext cx="5850403" cy="3513406"/>
          </a:xfrm>
          <a:noFill/>
          <a:ln w="19050" cmpd="sng">
            <a:solidFill>
              <a:schemeClr val="bg1"/>
            </a:solidFill>
          </a:ln>
        </p:spPr>
        <p:txBody>
          <a:bodyPr lIns="180000" tIns="180000" rIns="180000" bIns="180000"/>
          <a:lstStyle>
            <a:lvl1pPr>
              <a:lnSpc>
                <a:spcPct val="150000"/>
              </a:lnSpc>
              <a:defRPr sz="2400">
                <a:solidFill>
                  <a:srgbClr val="DBDCDD"/>
                </a:solidFill>
              </a:defRPr>
            </a:lvl1pPr>
            <a:lvl2pPr marL="742950" indent="-285750">
              <a:lnSpc>
                <a:spcPct val="150000"/>
              </a:lnSpc>
              <a:buFont typeface="Courier New"/>
              <a:buChar char="o"/>
              <a:defRPr sz="2200">
                <a:solidFill>
                  <a:srgbClr val="DBDCDD"/>
                </a:solidFill>
              </a:defRPr>
            </a:lvl2pPr>
            <a:lvl3pPr>
              <a:lnSpc>
                <a:spcPct val="150000"/>
              </a:lnSpc>
              <a:defRPr sz="2000">
                <a:solidFill>
                  <a:srgbClr val="DBDCDD"/>
                </a:solidFill>
              </a:defRPr>
            </a:lvl3pPr>
            <a:lvl4pPr marL="1600200" indent="-228600">
              <a:buFont typeface="Courier New"/>
              <a:buChar char="o"/>
              <a:defRPr sz="2200"/>
            </a:lvl4pPr>
            <a:lvl5pPr>
              <a:defRPr sz="2200"/>
            </a:lvl5pPr>
          </a:lstStyle>
          <a:p>
            <a:pPr lvl="0"/>
            <a:r>
              <a:rPr lang="en-US"/>
              <a:t>Edit Master text styles</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815793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able of Content_alternative">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title="Table of content"/>
          <p:cNvSpPr>
            <a:spLocks noGrp="1"/>
          </p:cNvSpPr>
          <p:nvPr>
            <p:ph type="ctrTitle" hasCustomPrompt="1"/>
          </p:nvPr>
        </p:nvSpPr>
        <p:spPr>
          <a:xfrm>
            <a:off x="550397" y="481915"/>
            <a:ext cx="5850535" cy="698156"/>
          </a:xfrm>
          <a:ln w="19050">
            <a:solidFill>
              <a:srgbClr val="000054"/>
            </a:solidFill>
          </a:ln>
        </p:spPr>
        <p:txBody>
          <a:bodyPr>
            <a:noAutofit/>
          </a:bodyPr>
          <a:lstStyle>
            <a:lvl1pPr marL="228600" indent="0" algn="l">
              <a:tabLst/>
              <a:defRPr sz="2200" b="1" baseline="0">
                <a:solidFill>
                  <a:srgbClr val="000054"/>
                </a:solidFill>
              </a:defRPr>
            </a:lvl1pPr>
          </a:lstStyle>
          <a:p>
            <a:r>
              <a:rPr lang="en-US" dirty="0"/>
              <a:t>Click to edit Table of Contents</a:t>
            </a:r>
          </a:p>
        </p:txBody>
      </p:sp>
      <p:sp>
        <p:nvSpPr>
          <p:cNvPr id="5" name="Content Placeholder 2"/>
          <p:cNvSpPr>
            <a:spLocks noGrp="1"/>
          </p:cNvSpPr>
          <p:nvPr>
            <p:ph idx="1"/>
          </p:nvPr>
        </p:nvSpPr>
        <p:spPr>
          <a:xfrm>
            <a:off x="550397" y="1180332"/>
            <a:ext cx="5850403" cy="3513406"/>
          </a:xfrm>
          <a:noFill/>
          <a:ln w="19050" cmpd="sng">
            <a:solidFill>
              <a:srgbClr val="000054"/>
            </a:solidFill>
          </a:ln>
        </p:spPr>
        <p:txBody>
          <a:bodyPr lIns="180000" tIns="180000" rIns="180000" bIns="180000"/>
          <a:lstStyle>
            <a:lvl1pPr>
              <a:lnSpc>
                <a:spcPct val="150000"/>
              </a:lnSpc>
              <a:spcBef>
                <a:spcPts val="1000"/>
              </a:spcBef>
              <a:defRPr sz="2400">
                <a:solidFill>
                  <a:srgbClr val="000054"/>
                </a:solidFill>
              </a:defRPr>
            </a:lvl1pPr>
            <a:lvl2pPr marL="742950" indent="-285750">
              <a:lnSpc>
                <a:spcPct val="150000"/>
              </a:lnSpc>
              <a:spcBef>
                <a:spcPts val="1000"/>
              </a:spcBef>
              <a:buFont typeface="Courier New"/>
              <a:buChar char="o"/>
              <a:defRPr sz="2200">
                <a:solidFill>
                  <a:srgbClr val="000054"/>
                </a:solidFill>
              </a:defRPr>
            </a:lvl2pPr>
            <a:lvl3pPr>
              <a:lnSpc>
                <a:spcPct val="150000"/>
              </a:lnSpc>
              <a:spcBef>
                <a:spcPts val="1000"/>
              </a:spcBef>
              <a:defRPr sz="2000">
                <a:solidFill>
                  <a:srgbClr val="000054"/>
                </a:solidFill>
              </a:defRPr>
            </a:lvl3pPr>
            <a:lvl4pPr marL="1600200" indent="-228600">
              <a:buFont typeface="Courier New"/>
              <a:buChar char="o"/>
              <a:defRPr sz="2200"/>
            </a:lvl4pPr>
            <a:lvl5pPr>
              <a:defRPr sz="2200"/>
            </a:lvl5pPr>
          </a:lstStyle>
          <a:p>
            <a:pPr lvl="0"/>
            <a:r>
              <a:rPr lang="en-US"/>
              <a:t>Edit Master text styles</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1070884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title="Section title"/>
          <p:cNvSpPr>
            <a:spLocks noGrp="1"/>
          </p:cNvSpPr>
          <p:nvPr>
            <p:ph type="title" hasCustomPrompt="1"/>
          </p:nvPr>
        </p:nvSpPr>
        <p:spPr>
          <a:xfrm>
            <a:off x="866275" y="1339734"/>
            <a:ext cx="6391175" cy="1249461"/>
          </a:xfrm>
          <a:noFill/>
          <a:ln w="19050">
            <a:solidFill>
              <a:schemeClr val="bg1"/>
            </a:solidFill>
          </a:ln>
        </p:spPr>
        <p:txBody>
          <a:bodyPr lIns="180000" anchor="ctr">
            <a:normAutofit/>
          </a:bodyPr>
          <a:lstStyle>
            <a:lvl1pPr marL="115888" indent="0" algn="l">
              <a:lnSpc>
                <a:spcPct val="150000"/>
              </a:lnSpc>
              <a:spcBef>
                <a:spcPts val="0"/>
              </a:spcBef>
              <a:defRPr sz="3800" b="1" i="0" cap="none">
                <a:solidFill>
                  <a:srgbClr val="DBDCDD"/>
                </a:solidFill>
                <a:latin typeface="Arial"/>
                <a:cs typeface="Arial"/>
              </a:defRPr>
            </a:lvl1pPr>
          </a:lstStyle>
          <a:p>
            <a:r>
              <a:rPr lang="en-US" dirty="0"/>
              <a:t>Click to edit Section title</a:t>
            </a:r>
          </a:p>
        </p:txBody>
      </p:sp>
      <p:sp>
        <p:nvSpPr>
          <p:cNvPr id="3" name="Text Placeholder 2" title="Section subtitle"/>
          <p:cNvSpPr>
            <a:spLocks noGrp="1"/>
          </p:cNvSpPr>
          <p:nvPr>
            <p:ph type="body" idx="1"/>
          </p:nvPr>
        </p:nvSpPr>
        <p:spPr>
          <a:xfrm>
            <a:off x="866273" y="2589200"/>
            <a:ext cx="6391175" cy="917513"/>
          </a:xfrm>
          <a:noFill/>
          <a:ln w="19050">
            <a:solidFill>
              <a:schemeClr val="bg1"/>
            </a:solidFill>
          </a:ln>
        </p:spPr>
        <p:txBody>
          <a:bodyPr anchor="t">
            <a:spAutoFit/>
          </a:bodyPr>
          <a:lstStyle>
            <a:lvl1pPr marL="111125" indent="0">
              <a:lnSpc>
                <a:spcPct val="150000"/>
              </a:lnSpc>
              <a:buNone/>
              <a:defRPr sz="2400">
                <a:solidFill>
                  <a:srgbClr val="DBDCDD"/>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66B7A6BE-7A3D-1C4F-BEDA-C5431FB9FC0F}" type="slidenum">
              <a:rPr lang="en-US" smtClean="0"/>
              <a:pPr/>
              <a:t>‹#›</a:t>
            </a:fld>
            <a:endParaRPr lang="en-US" dirty="0"/>
          </a:p>
        </p:txBody>
      </p:sp>
      <p:sp>
        <p:nvSpPr>
          <p:cNvPr id="5" name="Rectangle 4">
            <a:extLst>
              <a:ext uri="{FF2B5EF4-FFF2-40B4-BE49-F238E27FC236}">
                <a16:creationId xmlns:a16="http://schemas.microsoft.com/office/drawing/2014/main" id="{05235E72-6E14-4AD8-BB2A-6EB72F4C8715}"/>
              </a:ext>
            </a:extLst>
          </p:cNvPr>
          <p:cNvSpPr/>
          <p:nvPr userDrawn="1"/>
        </p:nvSpPr>
        <p:spPr>
          <a:xfrm>
            <a:off x="0" y="1"/>
            <a:ext cx="9144000" cy="5143500"/>
          </a:xfrm>
          <a:prstGeom prst="rect">
            <a:avLst/>
          </a:prstGeom>
          <a:solidFill>
            <a:schemeClr val="tx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 name="Picture 6">
            <a:extLst>
              <a:ext uri="{FF2B5EF4-FFF2-40B4-BE49-F238E27FC236}">
                <a16:creationId xmlns:a16="http://schemas.microsoft.com/office/drawing/2014/main" id="{23F18400-EDF3-4585-A430-243F78F2144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82331" y="4329266"/>
            <a:ext cx="1326397" cy="594137"/>
          </a:xfrm>
          <a:prstGeom prst="rect">
            <a:avLst/>
          </a:prstGeom>
        </p:spPr>
      </p:pic>
      <p:sp>
        <p:nvSpPr>
          <p:cNvPr id="8" name="Rectangle 21">
            <a:extLst>
              <a:ext uri="{FF2B5EF4-FFF2-40B4-BE49-F238E27FC236}">
                <a16:creationId xmlns:a16="http://schemas.microsoft.com/office/drawing/2014/main" id="{48923655-6400-46A7-9D0C-A063C86B28AF}"/>
              </a:ext>
            </a:extLst>
          </p:cNvPr>
          <p:cNvSpPr/>
          <p:nvPr userDrawn="1"/>
        </p:nvSpPr>
        <p:spPr>
          <a:xfrm rot="16200000" flipH="1">
            <a:off x="7069086" y="3262757"/>
            <a:ext cx="1288305" cy="2473188"/>
          </a:xfrm>
          <a:custGeom>
            <a:avLst/>
            <a:gdLst/>
            <a:ahLst/>
            <a:cxnLst/>
            <a:rect l="l" t="t" r="r" b="b"/>
            <a:pathLst>
              <a:path w="1863259" h="3576943">
                <a:moveTo>
                  <a:pt x="1396645" y="0"/>
                </a:moveTo>
                <a:lnTo>
                  <a:pt x="1863259" y="0"/>
                </a:lnTo>
                <a:lnTo>
                  <a:pt x="1863259" y="3576943"/>
                </a:lnTo>
                <a:lnTo>
                  <a:pt x="1396645" y="3576943"/>
                </a:lnTo>
                <a:lnTo>
                  <a:pt x="1396645" y="3175032"/>
                </a:lnTo>
                <a:lnTo>
                  <a:pt x="625231" y="3175032"/>
                </a:lnTo>
                <a:lnTo>
                  <a:pt x="625231" y="2358325"/>
                </a:lnTo>
                <a:lnTo>
                  <a:pt x="0" y="2358325"/>
                </a:lnTo>
                <a:lnTo>
                  <a:pt x="0" y="1209463"/>
                </a:lnTo>
                <a:lnTo>
                  <a:pt x="625231" y="1209463"/>
                </a:lnTo>
                <a:lnTo>
                  <a:pt x="625231" y="388848"/>
                </a:lnTo>
                <a:lnTo>
                  <a:pt x="1396645" y="388848"/>
                </a:lnTo>
                <a:close/>
              </a:path>
            </a:pathLst>
          </a:custGeom>
          <a:solidFill>
            <a:srgbClr val="E60028"/>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9" name="Oval 12">
            <a:extLst>
              <a:ext uri="{FF2B5EF4-FFF2-40B4-BE49-F238E27FC236}">
                <a16:creationId xmlns:a16="http://schemas.microsoft.com/office/drawing/2014/main" id="{AF5823DA-0ACD-472A-859C-862420ADCDD4}"/>
              </a:ext>
            </a:extLst>
          </p:cNvPr>
          <p:cNvSpPr/>
          <p:nvPr userDrawn="1"/>
        </p:nvSpPr>
        <p:spPr>
          <a:xfrm rot="16200000" flipH="1">
            <a:off x="7101252" y="-624605"/>
            <a:ext cx="1231191" cy="2480408"/>
          </a:xfrm>
          <a:custGeom>
            <a:avLst/>
            <a:gdLst/>
            <a:ahLst/>
            <a:cxnLst/>
            <a:rect l="l" t="t" r="r" b="b"/>
            <a:pathLst>
              <a:path w="1780657" h="3587388">
                <a:moveTo>
                  <a:pt x="0" y="0"/>
                </a:moveTo>
                <a:lnTo>
                  <a:pt x="169736" y="8571"/>
                </a:lnTo>
                <a:cubicBezTo>
                  <a:pt x="1074567" y="100462"/>
                  <a:pt x="1780657" y="864619"/>
                  <a:pt x="1780657" y="1793694"/>
                </a:cubicBezTo>
                <a:cubicBezTo>
                  <a:pt x="1780657" y="2722769"/>
                  <a:pt x="1074567" y="3486927"/>
                  <a:pt x="169736" y="3578817"/>
                </a:cubicBezTo>
                <a:lnTo>
                  <a:pt x="0" y="3587388"/>
                </a:lnTo>
                <a:close/>
              </a:path>
            </a:pathLst>
          </a:custGeom>
          <a:solidFill>
            <a:srgbClr val="7AE1AA"/>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0" name="TextBox 9">
            <a:extLst>
              <a:ext uri="{FF2B5EF4-FFF2-40B4-BE49-F238E27FC236}">
                <a16:creationId xmlns:a16="http://schemas.microsoft.com/office/drawing/2014/main" id="{0776D5BA-B7DF-4CFD-B3BE-DE2B3A28A1F5}"/>
              </a:ext>
            </a:extLst>
          </p:cNvPr>
          <p:cNvSpPr txBox="1"/>
          <p:nvPr userDrawn="1"/>
        </p:nvSpPr>
        <p:spPr>
          <a:xfrm>
            <a:off x="-421268" y="278780"/>
            <a:ext cx="184666" cy="369332"/>
          </a:xfrm>
          <a:prstGeom prst="rect">
            <a:avLst/>
          </a:prstGeom>
          <a:noFill/>
        </p:spPr>
        <p:txBody>
          <a:bodyPr wrap="none" rtlCol="0">
            <a:spAutoFit/>
          </a:bodyPr>
          <a:lstStyle/>
          <a:p>
            <a:endParaRPr lang="en-US" dirty="0"/>
          </a:p>
        </p:txBody>
      </p:sp>
      <p:sp>
        <p:nvSpPr>
          <p:cNvPr id="11" name="Rectangle 10">
            <a:extLst>
              <a:ext uri="{FF2B5EF4-FFF2-40B4-BE49-F238E27FC236}">
                <a16:creationId xmlns:a16="http://schemas.microsoft.com/office/drawing/2014/main" id="{E1D7DD53-3DF7-4ED4-BDF6-16965C335FC6}"/>
              </a:ext>
            </a:extLst>
          </p:cNvPr>
          <p:cNvSpPr/>
          <p:nvPr userDrawn="1"/>
        </p:nvSpPr>
        <p:spPr>
          <a:xfrm>
            <a:off x="4432760" y="4911571"/>
            <a:ext cx="278705" cy="184666"/>
          </a:xfrm>
          <a:prstGeom prst="rect">
            <a:avLst/>
          </a:prstGeom>
        </p:spPr>
        <p:txBody>
          <a:bodyPr wrap="none">
            <a:spAutoFit/>
          </a:bodyPr>
          <a:lstStyle/>
          <a:p>
            <a:fld id="{9E4DEE52-25AF-7B49-B9FC-7562266B64DE}" type="slidenum">
              <a:rPr lang="en-US" sz="600" smtClean="0">
                <a:solidFill>
                  <a:srgbClr val="FFFFFF"/>
                </a:solidFill>
                <a:latin typeface="Arial"/>
                <a:cs typeface="Arial"/>
              </a:rPr>
              <a:pPr/>
              <a:t>‹#›</a:t>
            </a:fld>
            <a:endParaRPr lang="en-US" sz="600" dirty="0">
              <a:solidFill>
                <a:srgbClr val="FFFFFF"/>
              </a:solidFill>
              <a:latin typeface="Arial"/>
              <a:cs typeface="Arial"/>
            </a:endParaRPr>
          </a:p>
        </p:txBody>
      </p:sp>
    </p:spTree>
    <p:custDataLst>
      <p:tags r:id="rId1"/>
    </p:custDataLst>
    <p:extLst>
      <p:ext uri="{BB962C8B-B14F-4D97-AF65-F5344CB8AC3E}">
        <p14:creationId xmlns:p14="http://schemas.microsoft.com/office/powerpoint/2010/main" val="1330546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_alternativ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title="Section title"/>
          <p:cNvSpPr>
            <a:spLocks noGrp="1"/>
          </p:cNvSpPr>
          <p:nvPr>
            <p:ph type="title" hasCustomPrompt="1"/>
          </p:nvPr>
        </p:nvSpPr>
        <p:spPr>
          <a:xfrm>
            <a:off x="866275" y="1339734"/>
            <a:ext cx="6391175" cy="1249461"/>
          </a:xfrm>
          <a:noFill/>
          <a:ln w="19050">
            <a:solidFill>
              <a:srgbClr val="000054"/>
            </a:solidFill>
          </a:ln>
        </p:spPr>
        <p:txBody>
          <a:bodyPr lIns="180000" anchor="ctr">
            <a:normAutofit/>
          </a:bodyPr>
          <a:lstStyle>
            <a:lvl1pPr marL="115888" indent="0" algn="l">
              <a:lnSpc>
                <a:spcPct val="150000"/>
              </a:lnSpc>
              <a:spcBef>
                <a:spcPts val="0"/>
              </a:spcBef>
              <a:defRPr sz="3800" b="1" i="0" cap="none" baseline="0">
                <a:solidFill>
                  <a:srgbClr val="000054"/>
                </a:solidFill>
                <a:latin typeface="Arial"/>
                <a:cs typeface="Arial"/>
              </a:defRPr>
            </a:lvl1pPr>
          </a:lstStyle>
          <a:p>
            <a:r>
              <a:rPr lang="en-US" dirty="0"/>
              <a:t>Click to edit Section title</a:t>
            </a:r>
          </a:p>
        </p:txBody>
      </p:sp>
      <p:sp>
        <p:nvSpPr>
          <p:cNvPr id="3" name="Text Placeholder 2" title="Section subtitle"/>
          <p:cNvSpPr>
            <a:spLocks noGrp="1"/>
          </p:cNvSpPr>
          <p:nvPr>
            <p:ph type="body" idx="1"/>
          </p:nvPr>
        </p:nvSpPr>
        <p:spPr>
          <a:xfrm>
            <a:off x="866273" y="2589200"/>
            <a:ext cx="6391175" cy="917513"/>
          </a:xfrm>
          <a:noFill/>
          <a:ln w="19050">
            <a:solidFill>
              <a:srgbClr val="000054"/>
            </a:solidFill>
          </a:ln>
        </p:spPr>
        <p:txBody>
          <a:bodyPr anchor="t">
            <a:spAutoFit/>
          </a:bodyPr>
          <a:lstStyle>
            <a:lvl1pPr marL="111125" indent="0">
              <a:lnSpc>
                <a:spcPct val="150000"/>
              </a:lnSpc>
              <a:buNone/>
              <a:defRPr sz="2400">
                <a:solidFill>
                  <a:srgbClr val="000054"/>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6" name="Slide Number Placeholder 5"/>
          <p:cNvSpPr>
            <a:spLocks noGrp="1"/>
          </p:cNvSpPr>
          <p:nvPr>
            <p:ph type="sldNum" sz="quarter" idx="12"/>
          </p:nvPr>
        </p:nvSpPr>
        <p:spPr/>
        <p:txBody>
          <a:bodyPr/>
          <a:lstStyle>
            <a:lvl1pPr>
              <a:defRPr>
                <a:solidFill>
                  <a:srgbClr val="000054"/>
                </a:solidFill>
              </a:defRPr>
            </a:lvl1pPr>
          </a:lstStyle>
          <a:p>
            <a:fld id="{66B7A6BE-7A3D-1C4F-BEDA-C5431FB9FC0F}" type="slidenum">
              <a:rPr lang="en-US" smtClean="0"/>
              <a:pPr/>
              <a:t>‹#›</a:t>
            </a:fld>
            <a:endParaRPr lang="en-US" dirty="0"/>
          </a:p>
        </p:txBody>
      </p:sp>
    </p:spTree>
    <p:custDataLst>
      <p:tags r:id="rId1"/>
    </p:custDataLst>
    <p:extLst>
      <p:ext uri="{BB962C8B-B14F-4D97-AF65-F5344CB8AC3E}">
        <p14:creationId xmlns:p14="http://schemas.microsoft.com/office/powerpoint/2010/main" val="2200329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solidFill>
          <a:srgbClr val="D9D9D9"/>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90005" y="285008"/>
            <a:ext cx="8752114" cy="4083105"/>
          </a:xfrm>
          <a:ln w="19050">
            <a:solidFill>
              <a:srgbClr val="000054"/>
            </a:solidFill>
          </a:ln>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9" name="Slide Number Placeholder 8"/>
          <p:cNvSpPr>
            <a:spLocks noGrp="1"/>
          </p:cNvSpPr>
          <p:nvPr>
            <p:ph type="sldNum" sz="quarter" idx="12"/>
          </p:nvPr>
        </p:nvSpPr>
        <p:spPr/>
        <p:txBody>
          <a:bodyPr/>
          <a:lstStyle/>
          <a:p>
            <a:fld id="{66B7A6BE-7A3D-1C4F-BEDA-C5431FB9FC0F}" type="slidenum">
              <a:rPr lang="en-US" smtClean="0"/>
              <a:pPr/>
              <a:t>‹#›</a:t>
            </a:fld>
            <a:endParaRPr lang="en-US"/>
          </a:p>
        </p:txBody>
      </p:sp>
      <p:sp>
        <p:nvSpPr>
          <p:cNvPr id="5" name="Rectangle 4"/>
          <p:cNvSpPr/>
          <p:nvPr/>
        </p:nvSpPr>
        <p:spPr>
          <a:xfrm>
            <a:off x="0" y="4244547"/>
            <a:ext cx="9144405" cy="898954"/>
          </a:xfrm>
          <a:prstGeom prst="rect">
            <a:avLst/>
          </a:prstGeom>
          <a:solidFill>
            <a:srgbClr val="00005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3" descr="C:\Users\v12123\Desktop\AccessibleDocuments\Elements\RMITVN-ACCESS-NewGuideline_PresentationSlides_2_elements-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8452831" y="4451927"/>
            <a:ext cx="691169" cy="691978"/>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Placeholder 1" title="Photo title"/>
          <p:cNvSpPr>
            <a:spLocks noGrp="1"/>
          </p:cNvSpPr>
          <p:nvPr>
            <p:ph type="title" hasCustomPrompt="1"/>
          </p:nvPr>
        </p:nvSpPr>
        <p:spPr>
          <a:xfrm>
            <a:off x="321275" y="4302350"/>
            <a:ext cx="8477139" cy="374563"/>
          </a:xfrm>
          <a:prstGeom prst="rect">
            <a:avLst/>
          </a:prstGeom>
        </p:spPr>
        <p:txBody>
          <a:bodyPr vert="horz" lIns="91440" tIns="45720" rIns="91440" bIns="45720" rtlCol="0" anchor="ctr">
            <a:noAutofit/>
          </a:bodyPr>
          <a:lstStyle>
            <a:lvl1pPr>
              <a:defRPr sz="2400" baseline="0">
                <a:solidFill>
                  <a:srgbClr val="DBDCDD"/>
                </a:solidFill>
              </a:defRPr>
            </a:lvl1pPr>
          </a:lstStyle>
          <a:p>
            <a:r>
              <a:rPr lang="en-US" dirty="0"/>
              <a:t>Click to edit image title</a:t>
            </a:r>
          </a:p>
        </p:txBody>
      </p:sp>
      <p:sp>
        <p:nvSpPr>
          <p:cNvPr id="17" name="Text Placeholder 16"/>
          <p:cNvSpPr>
            <a:spLocks noGrp="1"/>
          </p:cNvSpPr>
          <p:nvPr>
            <p:ph type="body" sz="quarter" idx="13" hasCustomPrompt="1"/>
          </p:nvPr>
        </p:nvSpPr>
        <p:spPr>
          <a:xfrm>
            <a:off x="320676" y="4694238"/>
            <a:ext cx="8477740" cy="263525"/>
          </a:xfrm>
        </p:spPr>
        <p:txBody>
          <a:bodyPr lIns="91440" tIns="0" rIns="91440" bIns="0"/>
          <a:lstStyle>
            <a:lvl1pPr marL="0" indent="0">
              <a:lnSpc>
                <a:spcPct val="100000"/>
              </a:lnSpc>
              <a:buNone/>
              <a:defRPr sz="1600" baseline="0">
                <a:solidFill>
                  <a:srgbClr val="DBDCDD"/>
                </a:solidFill>
              </a:defRPr>
            </a:lvl1pPr>
          </a:lstStyle>
          <a:p>
            <a:pPr lvl="0"/>
            <a:r>
              <a:rPr lang="en-US" dirty="0"/>
              <a:t>Reference link</a:t>
            </a:r>
          </a:p>
        </p:txBody>
      </p:sp>
    </p:spTree>
    <p:custDataLst>
      <p:tags r:id="rId1"/>
    </p:custDataLst>
    <p:extLst>
      <p:ext uri="{BB962C8B-B14F-4D97-AF65-F5344CB8AC3E}">
        <p14:creationId xmlns:p14="http://schemas.microsoft.com/office/powerpoint/2010/main" val="1251797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1157" y="1200151"/>
            <a:ext cx="8229600" cy="3394472"/>
          </a:xfrm>
          <a:prstGeom prst="rect">
            <a:avLst/>
          </a:prstGeom>
        </p:spPr>
        <p:txBody>
          <a:bodyPr vert="horz" wrap="square" lIns="180000" tIns="180000" rIns="180000" bIns="180000" rtlCol="0">
            <a:noAutofit/>
          </a:bodyPr>
          <a:lstStyle/>
          <a:p>
            <a:pPr lvl="0"/>
            <a:r>
              <a:rPr lang="en-AU" dirty="0"/>
              <a:t>Click to edit Master text styles</a:t>
            </a:r>
          </a:p>
          <a:p>
            <a:pPr lvl="1"/>
            <a:r>
              <a:rPr lang="en-AU" dirty="0"/>
              <a:t>Second level</a:t>
            </a:r>
          </a:p>
          <a:p>
            <a:pPr lvl="2"/>
            <a:r>
              <a:rPr lang="en-AU" dirty="0"/>
              <a:t>Third level</a:t>
            </a: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rgbClr val="616161"/>
                </a:solidFill>
                <a:latin typeface="Arial"/>
                <a:cs typeface="Arial"/>
              </a:defRPr>
            </a:lvl1pPr>
          </a:lstStyle>
          <a:p>
            <a:fld id="{66B7A6BE-7A3D-1C4F-BEDA-C5431FB9FC0F}" type="slidenum">
              <a:rPr lang="en-US" smtClean="0"/>
              <a:pPr/>
              <a:t>‹#›</a:t>
            </a:fld>
            <a:endParaRPr lang="en-US"/>
          </a:p>
        </p:txBody>
      </p:sp>
    </p:spTree>
    <p:custDataLst>
      <p:tags r:id="rId20"/>
    </p:custDataLst>
    <p:extLst>
      <p:ext uri="{BB962C8B-B14F-4D97-AF65-F5344CB8AC3E}">
        <p14:creationId xmlns:p14="http://schemas.microsoft.com/office/powerpoint/2010/main" val="640485825"/>
      </p:ext>
    </p:extLst>
  </p:cSld>
  <p:clrMap bg1="lt1" tx1="dk1" bg2="lt2" tx2="dk2" accent1="accent1" accent2="accent2" accent3="accent3" accent4="accent4" accent5="accent5" accent6="accent6" hlink="hlink" folHlink="folHlink"/>
  <p:sldLayoutIdLst>
    <p:sldLayoutId id="2147483713" r:id="rId1"/>
    <p:sldLayoutId id="2147483721" r:id="rId2"/>
    <p:sldLayoutId id="2147483707" r:id="rId3"/>
    <p:sldLayoutId id="2147483708" r:id="rId4"/>
    <p:sldLayoutId id="2147483709" r:id="rId5"/>
    <p:sldLayoutId id="2147483710" r:id="rId6"/>
    <p:sldLayoutId id="2147483711" r:id="rId7"/>
    <p:sldLayoutId id="2147483712" r:id="rId8"/>
    <p:sldLayoutId id="2147483714" r:id="rId9"/>
    <p:sldLayoutId id="2147483715" r:id="rId10"/>
    <p:sldLayoutId id="2147483716" r:id="rId11"/>
    <p:sldLayoutId id="2147483717" r:id="rId12"/>
    <p:sldLayoutId id="2147483718" r:id="rId13"/>
    <p:sldLayoutId id="2147483719" r:id="rId14"/>
    <p:sldLayoutId id="2147483720" r:id="rId15"/>
    <p:sldLayoutId id="2147483690" r:id="rId16"/>
    <p:sldLayoutId id="2147483650" r:id="rId17"/>
    <p:sldLayoutId id="2147483652" r:id="rId18"/>
  </p:sldLayoutIdLst>
  <p:hf hdr="0" ftr="0" dt="0"/>
  <p:txStyles>
    <p:titleStyle>
      <a:lvl1pPr algn="l" defTabSz="457200" rtl="0" eaLnBrk="1" latinLnBrk="0" hangingPunct="1">
        <a:spcBef>
          <a:spcPct val="0"/>
        </a:spcBef>
        <a:buNone/>
        <a:defRPr sz="3600" b="1" i="0" kern="1200">
          <a:solidFill>
            <a:srgbClr val="000054"/>
          </a:solidFill>
          <a:latin typeface="Arial"/>
          <a:ea typeface="+mj-ea"/>
          <a:cs typeface="Arial"/>
        </a:defRPr>
      </a:lvl1pPr>
    </p:titleStyle>
    <p:bodyStyle>
      <a:lvl1pPr marL="342900" indent="-342900" algn="l" defTabSz="457200" rtl="0" eaLnBrk="1" latinLnBrk="0" hangingPunct="1">
        <a:lnSpc>
          <a:spcPct val="150000"/>
        </a:lnSpc>
        <a:spcBef>
          <a:spcPts val="1800"/>
        </a:spcBef>
        <a:buClr>
          <a:srgbClr val="A60C0C"/>
        </a:buClr>
        <a:buFont typeface="Arial"/>
        <a:buChar char="•"/>
        <a:defRPr sz="2400" kern="1200">
          <a:solidFill>
            <a:srgbClr val="000054"/>
          </a:solidFill>
          <a:latin typeface="Arial"/>
          <a:ea typeface="+mn-ea"/>
          <a:cs typeface="Arial"/>
        </a:defRPr>
      </a:lvl1pPr>
      <a:lvl2pPr marL="742950" indent="-285750" algn="l" defTabSz="457200" rtl="0" eaLnBrk="1" latinLnBrk="0" hangingPunct="1">
        <a:lnSpc>
          <a:spcPct val="150000"/>
        </a:lnSpc>
        <a:spcBef>
          <a:spcPts val="1800"/>
        </a:spcBef>
        <a:buClr>
          <a:srgbClr val="A60C0C"/>
        </a:buClr>
        <a:buFont typeface="Courier New"/>
        <a:buChar char="o"/>
        <a:defRPr sz="2200" kern="1200">
          <a:solidFill>
            <a:srgbClr val="000054"/>
          </a:solidFill>
          <a:latin typeface="Arial"/>
          <a:ea typeface="+mn-ea"/>
          <a:cs typeface="Arial"/>
        </a:defRPr>
      </a:lvl2pPr>
      <a:lvl3pPr marL="1143000" indent="-228600" algn="l" defTabSz="457200" rtl="0" eaLnBrk="1" latinLnBrk="0" hangingPunct="1">
        <a:lnSpc>
          <a:spcPct val="150000"/>
        </a:lnSpc>
        <a:spcBef>
          <a:spcPts val="1800"/>
        </a:spcBef>
        <a:buClr>
          <a:srgbClr val="A60C0C"/>
        </a:buClr>
        <a:buFont typeface="Arial"/>
        <a:buChar char="•"/>
        <a:defRPr sz="2000" kern="1200">
          <a:solidFill>
            <a:srgbClr val="000054"/>
          </a:solidFill>
          <a:latin typeface="Arial"/>
          <a:ea typeface="+mn-ea"/>
          <a:cs typeface="Arial"/>
        </a:defRPr>
      </a:lvl3pPr>
      <a:lvl4pPr marL="1600200" indent="-228600" algn="l" defTabSz="457200" rtl="0" eaLnBrk="1" latinLnBrk="0" hangingPunct="1">
        <a:lnSpc>
          <a:spcPct val="150000"/>
        </a:lnSpc>
        <a:spcBef>
          <a:spcPct val="20000"/>
        </a:spcBef>
        <a:buClr>
          <a:srgbClr val="A60C0C"/>
        </a:buClr>
        <a:buFont typeface="Courier New"/>
        <a:buChar char="o"/>
        <a:defRPr sz="2200" kern="1200">
          <a:solidFill>
            <a:srgbClr val="333333"/>
          </a:solidFill>
          <a:latin typeface="Arial"/>
          <a:ea typeface="+mn-ea"/>
          <a:cs typeface="Arial"/>
        </a:defRPr>
      </a:lvl4pPr>
      <a:lvl5pPr marL="2057400" indent="-228600" algn="l" defTabSz="457200" rtl="0" eaLnBrk="1" latinLnBrk="0" hangingPunct="1">
        <a:lnSpc>
          <a:spcPct val="150000"/>
        </a:lnSpc>
        <a:spcBef>
          <a:spcPct val="20000"/>
        </a:spcBef>
        <a:buClr>
          <a:srgbClr val="A60C0C"/>
        </a:buClr>
        <a:buFont typeface="Arial"/>
        <a:buChar char="»"/>
        <a:defRPr sz="2200" kern="1200">
          <a:solidFill>
            <a:srgbClr val="333333"/>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image" Target="../media/image64.jpe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70.png"/><Relationship Id="rId5" Type="http://schemas.openxmlformats.org/officeDocument/2006/relationships/image" Target="../media/image67.png"/><Relationship Id="rId4" Type="http://schemas.openxmlformats.org/officeDocument/2006/relationships/image" Target="../media/image65.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6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00.png"/><Relationship Id="rId5" Type="http://schemas.openxmlformats.org/officeDocument/2006/relationships/image" Target="../media/image20.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7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67140" y="1727425"/>
            <a:ext cx="6737684" cy="1421162"/>
          </a:xfrm>
        </p:spPr>
        <p:txBody>
          <a:bodyPr anchor="ctr"/>
          <a:lstStyle/>
          <a:p>
            <a:pPr>
              <a:lnSpc>
                <a:spcPct val="100000"/>
              </a:lnSpc>
            </a:pPr>
            <a:r>
              <a:rPr lang="en-US" dirty="0"/>
              <a:t>Algorithms Analysis and Design</a:t>
            </a:r>
          </a:p>
        </p:txBody>
      </p:sp>
    </p:spTree>
    <p:extLst>
      <p:ext uri="{BB962C8B-B14F-4D97-AF65-F5344CB8AC3E}">
        <p14:creationId xmlns:p14="http://schemas.microsoft.com/office/powerpoint/2010/main" val="803691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439AF6F-2725-4071-95ED-8FAB2C5F9BF8}"/>
              </a:ext>
            </a:extLst>
          </p:cNvPr>
          <p:cNvSpPr>
            <a:spLocks noGrp="1"/>
          </p:cNvSpPr>
          <p:nvPr>
            <p:ph idx="1"/>
          </p:nvPr>
        </p:nvSpPr>
        <p:spPr/>
        <p:txBody>
          <a:bodyPr>
            <a:normAutofit/>
          </a:bodyPr>
          <a:lstStyle/>
          <a:p>
            <a:pPr>
              <a:lnSpc>
                <a:spcPct val="110000"/>
              </a:lnSpc>
            </a:pPr>
            <a:r>
              <a:rPr lang="en-US" dirty="0"/>
              <a:t>In this lecture, we look at the ways of estimating the running time of a program and how to compare the running times of two programs </a:t>
            </a:r>
            <a:r>
              <a:rPr lang="en-US" b="1" dirty="0"/>
              <a:t>without ever implementing them</a:t>
            </a:r>
            <a:endParaRPr lang="en-US" dirty="0"/>
          </a:p>
          <a:p>
            <a:pPr>
              <a:lnSpc>
                <a:spcPct val="110000"/>
              </a:lnSpc>
            </a:pPr>
            <a:r>
              <a:rPr lang="en-GB" dirty="0"/>
              <a:t>It is vital to analyse the resource use of an algorithm, well before it is implemented and deployed</a:t>
            </a:r>
          </a:p>
          <a:p>
            <a:pPr>
              <a:lnSpc>
                <a:spcPct val="110000"/>
              </a:lnSpc>
            </a:pPr>
            <a:r>
              <a:rPr lang="en-US" b="1" dirty="0"/>
              <a:t>Space</a:t>
            </a:r>
            <a:r>
              <a:rPr lang="en-US" dirty="0"/>
              <a:t> is also important but we focus on </a:t>
            </a:r>
            <a:r>
              <a:rPr lang="en-US" b="1" dirty="0"/>
              <a:t>time</a:t>
            </a:r>
            <a:r>
              <a:rPr lang="en-US" dirty="0"/>
              <a:t> in this course</a:t>
            </a:r>
          </a:p>
        </p:txBody>
      </p:sp>
      <p:sp>
        <p:nvSpPr>
          <p:cNvPr id="2" name="Title 1">
            <a:extLst>
              <a:ext uri="{FF2B5EF4-FFF2-40B4-BE49-F238E27FC236}">
                <a16:creationId xmlns:a16="http://schemas.microsoft.com/office/drawing/2014/main" id="{7A41CE5F-B4F8-4B3E-9218-BDA5CC658285}"/>
              </a:ext>
            </a:extLst>
          </p:cNvPr>
          <p:cNvSpPr>
            <a:spLocks noGrp="1"/>
          </p:cNvSpPr>
          <p:nvPr>
            <p:ph type="title"/>
          </p:nvPr>
        </p:nvSpPr>
        <p:spPr/>
        <p:txBody>
          <a:bodyPr/>
          <a:lstStyle/>
          <a:p>
            <a:r>
              <a:rPr lang="en-US" dirty="0"/>
              <a:t>Example: Which is faster?</a:t>
            </a:r>
            <a:endParaRPr lang="en-GB" dirty="0"/>
          </a:p>
        </p:txBody>
      </p:sp>
      <p:sp>
        <p:nvSpPr>
          <p:cNvPr id="4" name="Slide Number Placeholder 3">
            <a:extLst>
              <a:ext uri="{FF2B5EF4-FFF2-40B4-BE49-F238E27FC236}">
                <a16:creationId xmlns:a16="http://schemas.microsoft.com/office/drawing/2014/main" id="{DAB9F207-7C30-430D-9E4F-54C4E1AF3DE0}"/>
              </a:ext>
            </a:extLst>
          </p:cNvPr>
          <p:cNvSpPr>
            <a:spLocks noGrp="1"/>
          </p:cNvSpPr>
          <p:nvPr>
            <p:ph type="sldNum" sz="quarter" idx="12"/>
          </p:nvPr>
        </p:nvSpPr>
        <p:spPr/>
        <p:txBody>
          <a:bodyPr/>
          <a:lstStyle/>
          <a:p>
            <a:fld id="{66B7A6BE-7A3D-1C4F-BEDA-C5431FB9FC0F}" type="slidenum">
              <a:rPr lang="en-US" smtClean="0"/>
              <a:pPr/>
              <a:t>10</a:t>
            </a:fld>
            <a:endParaRPr lang="en-US" dirty="0"/>
          </a:p>
        </p:txBody>
      </p:sp>
    </p:spTree>
    <p:extLst>
      <p:ext uri="{BB962C8B-B14F-4D97-AF65-F5344CB8AC3E}">
        <p14:creationId xmlns:p14="http://schemas.microsoft.com/office/powerpoint/2010/main" val="18217604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EC5FCF-6A6C-44C2-A603-D3C12EEAD180}"/>
              </a:ext>
            </a:extLst>
          </p:cNvPr>
          <p:cNvSpPr>
            <a:spLocks noGrp="1"/>
          </p:cNvSpPr>
          <p:nvPr>
            <p:ph type="title"/>
          </p:nvPr>
        </p:nvSpPr>
        <p:spPr/>
        <p:txBody>
          <a:bodyPr/>
          <a:lstStyle/>
          <a:p>
            <a:r>
              <a:rPr lang="en-US" dirty="0"/>
              <a:t>Comparing Search Algorithms</a:t>
            </a:r>
          </a:p>
        </p:txBody>
      </p:sp>
      <p:sp>
        <p:nvSpPr>
          <p:cNvPr id="3" name="Slide Number Placeholder 2">
            <a:extLst>
              <a:ext uri="{FF2B5EF4-FFF2-40B4-BE49-F238E27FC236}">
                <a16:creationId xmlns:a16="http://schemas.microsoft.com/office/drawing/2014/main" id="{AAA459F7-3AC1-4F6D-A912-ECC56BE24FA1}"/>
              </a:ext>
            </a:extLst>
          </p:cNvPr>
          <p:cNvSpPr>
            <a:spLocks noGrp="1"/>
          </p:cNvSpPr>
          <p:nvPr>
            <p:ph type="sldNum" sz="quarter" idx="12"/>
          </p:nvPr>
        </p:nvSpPr>
        <p:spPr/>
        <p:txBody>
          <a:bodyPr/>
          <a:lstStyle/>
          <a:p>
            <a:fld id="{66B7A6BE-7A3D-1C4F-BEDA-C5431FB9FC0F}" type="slidenum">
              <a:rPr lang="en-US" smtClean="0"/>
              <a:pPr/>
              <a:t>100</a:t>
            </a:fld>
            <a:endParaRPr lang="en-US" dirty="0"/>
          </a:p>
        </p:txBody>
      </p:sp>
      <p:pic>
        <p:nvPicPr>
          <p:cNvPr id="4" name="Picture 3">
            <a:extLst>
              <a:ext uri="{FF2B5EF4-FFF2-40B4-BE49-F238E27FC236}">
                <a16:creationId xmlns:a16="http://schemas.microsoft.com/office/drawing/2014/main" id="{4BCED8BE-DA10-4C32-A28F-7273B656B712}"/>
              </a:ext>
            </a:extLst>
          </p:cNvPr>
          <p:cNvPicPr>
            <a:picLocks noChangeAspect="1"/>
          </p:cNvPicPr>
          <p:nvPr/>
        </p:nvPicPr>
        <p:blipFill>
          <a:blip r:embed="rId2"/>
          <a:stretch>
            <a:fillRect/>
          </a:stretch>
        </p:blipFill>
        <p:spPr>
          <a:xfrm>
            <a:off x="1809474" y="937742"/>
            <a:ext cx="5525052" cy="3695794"/>
          </a:xfrm>
          <a:prstGeom prst="rect">
            <a:avLst/>
          </a:prstGeom>
        </p:spPr>
      </p:pic>
    </p:spTree>
    <p:extLst>
      <p:ext uri="{BB962C8B-B14F-4D97-AF65-F5344CB8AC3E}">
        <p14:creationId xmlns:p14="http://schemas.microsoft.com/office/powerpoint/2010/main" val="24947577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r>
              <a:rPr lang="en-US" altLang="en-US" dirty="0"/>
              <a:t>Considerations</a:t>
            </a:r>
          </a:p>
        </p:txBody>
      </p:sp>
      <p:sp>
        <p:nvSpPr>
          <p:cNvPr id="110595" name="Rectangle 3"/>
          <p:cNvSpPr>
            <a:spLocks noGrp="1" noChangeArrowheads="1"/>
          </p:cNvSpPr>
          <p:nvPr>
            <p:ph type="body" idx="1"/>
          </p:nvPr>
        </p:nvSpPr>
        <p:spPr/>
        <p:txBody>
          <a:bodyPr/>
          <a:lstStyle/>
          <a:p>
            <a:pPr>
              <a:spcBef>
                <a:spcPts val="0"/>
              </a:spcBef>
            </a:pPr>
            <a:r>
              <a:rPr lang="en-US" altLang="en-US" sz="1800" dirty="0"/>
              <a:t>If the problem size is always small, we can probably ignore the algorithm’s efficiency and should choose the simplest algorithm</a:t>
            </a:r>
          </a:p>
          <a:p>
            <a:pPr>
              <a:spcBef>
                <a:spcPts val="0"/>
              </a:spcBef>
            </a:pPr>
            <a:r>
              <a:rPr lang="en-US" altLang="en-US" sz="1800" dirty="0"/>
              <a:t>Use of adaptive algorithms that work differently depending on</a:t>
            </a:r>
          </a:p>
          <a:p>
            <a:pPr lvl="1">
              <a:spcBef>
                <a:spcPts val="0"/>
              </a:spcBef>
            </a:pPr>
            <a:r>
              <a:rPr lang="en-US" altLang="en-US" sz="1600" dirty="0"/>
              <a:t>Input size</a:t>
            </a:r>
          </a:p>
          <a:p>
            <a:pPr lvl="1">
              <a:spcBef>
                <a:spcPts val="0"/>
              </a:spcBef>
            </a:pPr>
            <a:r>
              <a:rPr lang="en-US" altLang="en-US" sz="1600" dirty="0"/>
              <a:t>Input characteristics (e.g. random or partially sorted)</a:t>
            </a:r>
          </a:p>
          <a:p>
            <a:pPr lvl="1">
              <a:spcBef>
                <a:spcPts val="0"/>
              </a:spcBef>
            </a:pPr>
            <a:r>
              <a:rPr lang="en-US" altLang="en-US" sz="1600" dirty="0"/>
              <a:t>Range of input</a:t>
            </a:r>
          </a:p>
          <a:p>
            <a:pPr>
              <a:spcBef>
                <a:spcPts val="0"/>
              </a:spcBef>
            </a:pPr>
            <a:r>
              <a:rPr lang="en-US" altLang="en-US" sz="1800" dirty="0"/>
              <a:t>We have to compare algorithms for both style and efficiency</a:t>
            </a:r>
          </a:p>
          <a:p>
            <a:pPr lvl="1">
              <a:spcBef>
                <a:spcPts val="0"/>
              </a:spcBef>
            </a:pPr>
            <a:r>
              <a:rPr lang="en-US" altLang="en-US" sz="1600" dirty="0"/>
              <a:t>No need for coding tricks if the gain is small</a:t>
            </a:r>
          </a:p>
          <a:p>
            <a:pPr lvl="1">
              <a:spcBef>
                <a:spcPts val="0"/>
              </a:spcBef>
            </a:pPr>
            <a:r>
              <a:rPr lang="en-US" altLang="en-US" sz="1600" dirty="0"/>
              <a:t>Easily understandable program also important</a:t>
            </a:r>
            <a:endParaRPr lang="en-US" altLang="en-US" sz="1800" dirty="0"/>
          </a:p>
        </p:txBody>
      </p:sp>
      <p:sp>
        <p:nvSpPr>
          <p:cNvPr id="3" name="Slide Number Placeholder 2">
            <a:extLst>
              <a:ext uri="{FF2B5EF4-FFF2-40B4-BE49-F238E27FC236}">
                <a16:creationId xmlns:a16="http://schemas.microsoft.com/office/drawing/2014/main" id="{679937B8-9B83-468B-9CCC-BAD8FE0805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101</a:t>
            </a:fld>
            <a:endParaRPr lang="en-US"/>
          </a:p>
        </p:txBody>
      </p:sp>
    </p:spTree>
    <p:extLst>
      <p:ext uri="{BB962C8B-B14F-4D97-AF65-F5344CB8AC3E}">
        <p14:creationId xmlns:p14="http://schemas.microsoft.com/office/powerpoint/2010/main" val="365381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Rot="1" noChangeArrowheads="1"/>
          </p:cNvSpPr>
          <p:nvPr>
            <p:ph type="title"/>
          </p:nvPr>
        </p:nvSpPr>
        <p:spPr/>
        <p:txBody>
          <a:bodyPr/>
          <a:lstStyle/>
          <a:p>
            <a:r>
              <a:rPr lang="en-US" dirty="0"/>
              <a:t>Considerations: What to Measure</a:t>
            </a:r>
          </a:p>
        </p:txBody>
      </p:sp>
      <p:sp>
        <p:nvSpPr>
          <p:cNvPr id="349187" name="Rectangle 3"/>
          <p:cNvSpPr>
            <a:spLocks noGrp="1" noChangeArrowheads="1"/>
          </p:cNvSpPr>
          <p:nvPr>
            <p:ph type="body" idx="1"/>
          </p:nvPr>
        </p:nvSpPr>
        <p:spPr/>
        <p:txBody>
          <a:bodyPr/>
          <a:lstStyle/>
          <a:p>
            <a:pPr>
              <a:spcBef>
                <a:spcPts val="600"/>
              </a:spcBef>
            </a:pPr>
            <a:r>
              <a:rPr lang="en-US" sz="1800" dirty="0"/>
              <a:t>Hardware – CPU (user, system), disk (reads, writes), buffer sizes (length, utilization), etc.</a:t>
            </a:r>
          </a:p>
          <a:p>
            <a:pPr>
              <a:spcBef>
                <a:spcPts val="600"/>
              </a:spcBef>
            </a:pPr>
            <a:r>
              <a:rPr lang="en-US" sz="1800" dirty="0"/>
              <a:t>Basic functions - addition, multiplication, string manipulation, variable types (integer, double, real)</a:t>
            </a:r>
          </a:p>
          <a:p>
            <a:pPr>
              <a:spcBef>
                <a:spcPts val="600"/>
              </a:spcBef>
            </a:pPr>
            <a:r>
              <a:rPr lang="en-US" sz="1800" dirty="0"/>
              <a:t>Time to call a subroutine</a:t>
            </a:r>
          </a:p>
          <a:p>
            <a:pPr>
              <a:spcBef>
                <a:spcPts val="600"/>
              </a:spcBef>
            </a:pPr>
            <a:r>
              <a:rPr lang="en-US" sz="1800" dirty="0"/>
              <a:t>A specific piece of code or module</a:t>
            </a:r>
          </a:p>
          <a:p>
            <a:pPr>
              <a:spcBef>
                <a:spcPts val="600"/>
              </a:spcBef>
            </a:pPr>
            <a:r>
              <a:rPr lang="en-US" sz="1800" dirty="0"/>
              <a:t>Should measure best case, typical case, worst case</a:t>
            </a:r>
          </a:p>
        </p:txBody>
      </p:sp>
      <p:sp>
        <p:nvSpPr>
          <p:cNvPr id="3" name="Slide Number Placeholder 2">
            <a:extLst>
              <a:ext uri="{FF2B5EF4-FFF2-40B4-BE49-F238E27FC236}">
                <a16:creationId xmlns:a16="http://schemas.microsoft.com/office/drawing/2014/main" id="{38A7678D-BC2A-4C3C-9966-57DE9D9AC9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102</a:t>
            </a:fld>
            <a:endParaRPr lang="en-US"/>
          </a:p>
        </p:txBody>
      </p:sp>
    </p:spTree>
    <p:extLst>
      <p:ext uri="{BB962C8B-B14F-4D97-AF65-F5344CB8AC3E}">
        <p14:creationId xmlns:p14="http://schemas.microsoft.com/office/powerpoint/2010/main" val="423560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Rot="1" noChangeArrowheads="1"/>
          </p:cNvSpPr>
          <p:nvPr>
            <p:ph type="title"/>
          </p:nvPr>
        </p:nvSpPr>
        <p:spPr/>
        <p:txBody>
          <a:bodyPr/>
          <a:lstStyle/>
          <a:p>
            <a:r>
              <a:rPr lang="en-US" dirty="0"/>
              <a:t>Considerations: How to Measure</a:t>
            </a:r>
          </a:p>
        </p:txBody>
      </p:sp>
      <p:sp>
        <p:nvSpPr>
          <p:cNvPr id="349187" name="Rectangle 3"/>
          <p:cNvSpPr>
            <a:spLocks noGrp="1" noChangeArrowheads="1"/>
          </p:cNvSpPr>
          <p:nvPr>
            <p:ph type="body" idx="1"/>
          </p:nvPr>
        </p:nvSpPr>
        <p:spPr/>
        <p:txBody>
          <a:bodyPr/>
          <a:lstStyle/>
          <a:p>
            <a:pPr>
              <a:spcBef>
                <a:spcPts val="0"/>
              </a:spcBef>
            </a:pPr>
            <a:r>
              <a:rPr lang="en-US" sz="1800" dirty="0"/>
              <a:t>What built-in tools are available?</a:t>
            </a:r>
          </a:p>
          <a:p>
            <a:pPr lvl="1">
              <a:spcBef>
                <a:spcPts val="0"/>
              </a:spcBef>
            </a:pPr>
            <a:r>
              <a:rPr lang="en-US" sz="1600" dirty="0"/>
              <a:t>How accurate are they</a:t>
            </a:r>
          </a:p>
          <a:p>
            <a:pPr lvl="1">
              <a:spcBef>
                <a:spcPts val="0"/>
              </a:spcBef>
            </a:pPr>
            <a:r>
              <a:rPr lang="en-US" sz="1600" dirty="0"/>
              <a:t>Are they machine independent</a:t>
            </a:r>
          </a:p>
          <a:p>
            <a:pPr lvl="1">
              <a:spcBef>
                <a:spcPts val="0"/>
              </a:spcBef>
            </a:pPr>
            <a:r>
              <a:rPr lang="en-US" sz="1600" dirty="0"/>
              <a:t>What is the overhead - collecting measurements will impact performance</a:t>
            </a:r>
            <a:endParaRPr lang="en-US" sz="1800" dirty="0"/>
          </a:p>
          <a:p>
            <a:pPr>
              <a:spcBef>
                <a:spcPts val="0"/>
              </a:spcBef>
            </a:pPr>
            <a:r>
              <a:rPr lang="en-US" sz="1800" dirty="0"/>
              <a:t>Run the tests multiple times to check for consistency</a:t>
            </a:r>
          </a:p>
          <a:p>
            <a:pPr>
              <a:spcBef>
                <a:spcPts val="0"/>
              </a:spcBef>
            </a:pPr>
            <a:r>
              <a:rPr lang="en-US" sz="1800" dirty="0"/>
              <a:t>Granularity - how often do you collect the measurements</a:t>
            </a:r>
          </a:p>
          <a:p>
            <a:pPr>
              <a:spcBef>
                <a:spcPts val="0"/>
              </a:spcBef>
            </a:pPr>
            <a:r>
              <a:rPr lang="en-US" sz="1800" dirty="0"/>
              <a:t>How well does the software scale?</a:t>
            </a:r>
          </a:p>
          <a:p>
            <a:pPr lvl="1">
              <a:spcBef>
                <a:spcPts val="0"/>
              </a:spcBef>
            </a:pPr>
            <a:r>
              <a:rPr lang="en-US" sz="1600" dirty="0"/>
              <a:t>What happens if the data size, required accuracy or input values change/grow</a:t>
            </a:r>
          </a:p>
          <a:p>
            <a:pPr lvl="1">
              <a:spcBef>
                <a:spcPts val="0"/>
              </a:spcBef>
            </a:pPr>
            <a:r>
              <a:rPr lang="en-US" sz="1600" dirty="0"/>
              <a:t>Should test code on both extremes (small and large) and typical case</a:t>
            </a:r>
          </a:p>
        </p:txBody>
      </p:sp>
      <p:sp>
        <p:nvSpPr>
          <p:cNvPr id="3" name="Slide Number Placeholder 2">
            <a:extLst>
              <a:ext uri="{FF2B5EF4-FFF2-40B4-BE49-F238E27FC236}">
                <a16:creationId xmlns:a16="http://schemas.microsoft.com/office/drawing/2014/main" id="{745A9F1D-766E-4C45-AE61-59D519DBA6F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103</a:t>
            </a:fld>
            <a:endParaRPr lang="en-US"/>
          </a:p>
        </p:txBody>
      </p:sp>
    </p:spTree>
    <p:extLst>
      <p:ext uri="{BB962C8B-B14F-4D97-AF65-F5344CB8AC3E}">
        <p14:creationId xmlns:p14="http://schemas.microsoft.com/office/powerpoint/2010/main" val="2262106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152646" y="1667360"/>
            <a:ext cx="7820102" cy="1145165"/>
          </a:xfrm>
        </p:spPr>
        <p:txBody>
          <a:bodyPr/>
          <a:lstStyle/>
          <a:p>
            <a:pPr defTabSz="685800" fontAlgn="base">
              <a:spcAft>
                <a:spcPct val="0"/>
              </a:spcAft>
              <a:defRPr/>
            </a:pPr>
            <a:r>
              <a:rPr lang="en-GB" dirty="0"/>
              <a:t>Discussion and Analysis</a:t>
            </a:r>
            <a:endParaRPr lang="en-AU" dirty="0">
              <a:effectLst/>
            </a:endParaRPr>
          </a:p>
        </p:txBody>
      </p:sp>
    </p:spTree>
    <p:extLst>
      <p:ext uri="{BB962C8B-B14F-4D97-AF65-F5344CB8AC3E}">
        <p14:creationId xmlns:p14="http://schemas.microsoft.com/office/powerpoint/2010/main" val="41248812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Finding Primes</a:t>
            </a:r>
          </a:p>
        </p:txBody>
      </p:sp>
      <p:sp>
        <p:nvSpPr>
          <p:cNvPr id="2" name="Content Placeholder 1"/>
          <p:cNvSpPr>
            <a:spLocks noGrp="1"/>
          </p:cNvSpPr>
          <p:nvPr>
            <p:ph idx="4294967295"/>
          </p:nvPr>
        </p:nvSpPr>
        <p:spPr>
          <a:xfrm>
            <a:off x="162560" y="1013460"/>
            <a:ext cx="8620125" cy="3753803"/>
          </a:xfrm>
        </p:spPr>
        <p:txBody>
          <a:bodyPr/>
          <a:lstStyle/>
          <a:p>
            <a:pPr marL="76200" indent="0">
              <a:buNone/>
            </a:pPr>
            <a:r>
              <a:rPr lang="en-US" sz="1800" dirty="0"/>
              <a:t>def myFunc1(n): 		</a:t>
            </a:r>
          </a:p>
          <a:p>
            <a:pPr marL="76200" indent="0">
              <a:buNone/>
            </a:pPr>
            <a:r>
              <a:rPr lang="en-US" sz="1800" dirty="0"/>
              <a:t>    for </a:t>
            </a:r>
            <a:r>
              <a:rPr lang="en-US" sz="1800" dirty="0" err="1"/>
              <a:t>i</a:t>
            </a:r>
            <a:r>
              <a:rPr lang="en-US" sz="1800" dirty="0"/>
              <a:t> in range (2,n): 	</a:t>
            </a:r>
          </a:p>
          <a:p>
            <a:pPr marL="76200" indent="0">
              <a:buNone/>
            </a:pPr>
            <a:r>
              <a:rPr lang="en-US" sz="1800" dirty="0"/>
              <a:t>        if (n % </a:t>
            </a:r>
            <a:r>
              <a:rPr lang="en-US" sz="1800" dirty="0" err="1"/>
              <a:t>i</a:t>
            </a:r>
            <a:r>
              <a:rPr lang="en-US" sz="1800" dirty="0"/>
              <a:t> == 0):	</a:t>
            </a:r>
          </a:p>
          <a:p>
            <a:pPr marL="76200" indent="0">
              <a:buNone/>
            </a:pPr>
            <a:r>
              <a:rPr lang="en-US" sz="1800" dirty="0"/>
              <a:t>            return False 	</a:t>
            </a:r>
          </a:p>
          <a:p>
            <a:pPr marL="76200" indent="0">
              <a:buNone/>
            </a:pPr>
            <a:r>
              <a:rPr lang="en-US" sz="1800" dirty="0"/>
              <a:t>    return True  		</a:t>
            </a:r>
          </a:p>
          <a:p>
            <a:pPr marL="76200" indent="0">
              <a:buNone/>
            </a:pPr>
            <a:r>
              <a:rPr lang="en-US" sz="1800" dirty="0"/>
              <a:t># </a:t>
            </a:r>
            <a:r>
              <a:rPr lang="en-US" sz="1800" dirty="0">
                <a:solidFill>
                  <a:srgbClr val="7030A0"/>
                </a:solidFill>
              </a:rPr>
              <a:t>Can you improve the performance of this algorithm?</a:t>
            </a:r>
          </a:p>
        </p:txBody>
      </p:sp>
      <p:sp>
        <p:nvSpPr>
          <p:cNvPr id="4" name="Slide Number Placeholder 3">
            <a:extLst>
              <a:ext uri="{FF2B5EF4-FFF2-40B4-BE49-F238E27FC236}">
                <a16:creationId xmlns:a16="http://schemas.microsoft.com/office/drawing/2014/main" id="{BBFC7FF3-569D-44AA-A999-5E2774899DE3}"/>
              </a:ext>
            </a:extLst>
          </p:cNvPr>
          <p:cNvSpPr>
            <a:spLocks noGrp="1"/>
          </p:cNvSpPr>
          <p:nvPr>
            <p:ph type="sldNum" idx="10"/>
          </p:nvPr>
        </p:nvSpPr>
        <p:spPr/>
        <p:txBody>
          <a:bodyPr/>
          <a:lstStyle/>
          <a:p>
            <a:fld id="{00000000-1234-1234-1234-123412341234}" type="slidenum">
              <a:rPr lang="en-US" smtClean="0"/>
              <a:pPr/>
              <a:t>105</a:t>
            </a:fld>
            <a:endParaRPr lang="en-US" dirty="0"/>
          </a:p>
        </p:txBody>
      </p:sp>
    </p:spTree>
    <p:extLst>
      <p:ext uri="{BB962C8B-B14F-4D97-AF65-F5344CB8AC3E}">
        <p14:creationId xmlns:p14="http://schemas.microsoft.com/office/powerpoint/2010/main" val="200726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6BB350-BA90-4729-945B-0D56EFB18AC8}"/>
              </a:ext>
            </a:extLst>
          </p:cNvPr>
          <p:cNvSpPr>
            <a:spLocks noGrp="1"/>
          </p:cNvSpPr>
          <p:nvPr>
            <p:ph type="title"/>
          </p:nvPr>
        </p:nvSpPr>
        <p:spPr/>
        <p:txBody>
          <a:bodyPr/>
          <a:lstStyle/>
          <a:p>
            <a:r>
              <a:rPr lang="en-US" dirty="0"/>
              <a:t>Finding Primes – an improvement</a:t>
            </a:r>
          </a:p>
        </p:txBody>
      </p:sp>
      <p:sp>
        <p:nvSpPr>
          <p:cNvPr id="5" name="Content Placeholder 1">
            <a:extLst>
              <a:ext uri="{FF2B5EF4-FFF2-40B4-BE49-F238E27FC236}">
                <a16:creationId xmlns:a16="http://schemas.microsoft.com/office/drawing/2014/main" id="{FEC2D897-3F46-4784-9CAF-6568062DE668}"/>
              </a:ext>
            </a:extLst>
          </p:cNvPr>
          <p:cNvSpPr txBox="1">
            <a:spLocks/>
          </p:cNvSpPr>
          <p:nvPr/>
        </p:nvSpPr>
        <p:spPr bwMode="auto">
          <a:xfrm>
            <a:off x="174817" y="1257734"/>
            <a:ext cx="8607939" cy="2526567"/>
          </a:xfrm>
          <a:prstGeom prst="rect">
            <a:avLst/>
          </a:prstGeom>
          <a:solidFill>
            <a:srgbClr val="D9D9D9"/>
          </a:solidFill>
          <a:ln w="19050" cap="flat" cmpd="sng">
            <a:noFill/>
            <a:prstDash val="solid"/>
            <a:round/>
            <a:headEnd type="none" w="sm" len="sm"/>
            <a:tailEnd type="none" w="sm" len="sm"/>
          </a:ln>
          <a:extLst>
            <a:ext uri="{91240B29-F687-4F45-9708-019B960494DF}">
              <a14:hiddenLine xmlns:a14="http://schemas.microsoft.com/office/drawing/2010/main" w="9525">
                <a:solidFill>
                  <a:srgbClr val="000000"/>
                </a:solidFill>
                <a:miter lim="800000"/>
                <a:headEnd/>
                <a:tailEnd/>
              </a14:hiddenLine>
            </a:ext>
          </a:extLst>
        </p:spPr>
        <p:txBody>
          <a:bodyPr spcFirstLastPara="1" wrap="square" lIns="91425" tIns="91425" rIns="91425" bIns="91425" anchor="t" anchorCtr="0"/>
          <a:lstStyle>
            <a:defPPr marR="0" lvl="0" algn="l" rtl="0">
              <a:lnSpc>
                <a:spcPct val="100000"/>
              </a:lnSpc>
              <a:spcBef>
                <a:spcPts val="0"/>
              </a:spcBef>
              <a:spcAft>
                <a:spcPts val="0"/>
              </a:spcAft>
            </a:defPPr>
            <a:lvl1pPr marL="76200" indent="0">
              <a:spcAft>
                <a:spcPts val="600"/>
              </a:spcAft>
              <a:buClr>
                <a:srgbClr val="A60C0C"/>
              </a:buClr>
              <a:buSzPts val="2400"/>
              <a:buFont typeface="Arial" panose="020B0604020202020204" pitchFamily="34" charset="0"/>
              <a:buNone/>
              <a:defRPr sz="1600">
                <a:solidFill>
                  <a:srgbClr val="000054"/>
                </a:solidFill>
              </a:defRPr>
            </a:lvl1pPr>
            <a:lvl2pPr marL="889000" indent="-342900">
              <a:spcAft>
                <a:spcPts val="600"/>
              </a:spcAft>
              <a:buClr>
                <a:srgbClr val="A60C0C"/>
              </a:buClr>
              <a:buSzPct val="75000"/>
              <a:buFont typeface="Courier New" panose="02070309020205020404" pitchFamily="49" charset="0"/>
              <a:buChar char="o"/>
              <a:defRPr sz="2000">
                <a:solidFill>
                  <a:srgbClr val="000054"/>
                </a:solidFill>
              </a:defRPr>
            </a:lvl2pPr>
            <a:lvl3pPr marL="1371600" indent="-355600">
              <a:spcAft>
                <a:spcPts val="600"/>
              </a:spcAft>
              <a:buClr>
                <a:srgbClr val="A60C0C"/>
              </a:buClr>
              <a:buSzPts val="2000"/>
              <a:buChar char="•"/>
              <a:defRPr sz="1800">
                <a:solidFill>
                  <a:srgbClr val="000054"/>
                </a:solidFill>
              </a:defRPr>
            </a:lvl3pPr>
            <a:lvl4pPr marL="1828800" indent="-368300">
              <a:lnSpc>
                <a:spcPct val="150000"/>
              </a:lnSpc>
              <a:spcBef>
                <a:spcPts val="440"/>
              </a:spcBef>
              <a:buClr>
                <a:srgbClr val="A60C0C"/>
              </a:buClr>
              <a:buSzPts val="2200"/>
              <a:buFont typeface="Courier New"/>
              <a:buChar char="o"/>
              <a:defRPr sz="2200">
                <a:solidFill>
                  <a:srgbClr val="333333"/>
                </a:solidFill>
              </a:defRPr>
            </a:lvl4pPr>
            <a:lvl5pPr marL="2286000" indent="-368300">
              <a:lnSpc>
                <a:spcPct val="150000"/>
              </a:lnSpc>
              <a:spcBef>
                <a:spcPts val="440"/>
              </a:spcBef>
              <a:buClr>
                <a:srgbClr val="A60C0C"/>
              </a:buClr>
              <a:buSzPts val="2200"/>
              <a:buChar char="»"/>
              <a:defRPr sz="2200">
                <a:solidFill>
                  <a:srgbClr val="333333"/>
                </a:solidFill>
              </a:defRPr>
            </a:lvl5pPr>
            <a:lvl6pPr marL="2743200" indent="-355600">
              <a:spcBef>
                <a:spcPts val="400"/>
              </a:spcBef>
              <a:buClr>
                <a:schemeClr val="dk1"/>
              </a:buClr>
              <a:buSzPts val="2000"/>
              <a:buChar char="•"/>
              <a:defRPr sz="2000">
                <a:solidFill>
                  <a:schemeClr val="dk1"/>
                </a:solidFill>
              </a:defRPr>
            </a:lvl6pPr>
            <a:lvl7pPr marL="3200400" indent="-355600">
              <a:spcBef>
                <a:spcPts val="400"/>
              </a:spcBef>
              <a:buClr>
                <a:schemeClr val="dk1"/>
              </a:buClr>
              <a:buSzPts val="2000"/>
              <a:buChar char="•"/>
              <a:defRPr sz="2000">
                <a:solidFill>
                  <a:schemeClr val="dk1"/>
                </a:solidFill>
              </a:defRPr>
            </a:lvl7pPr>
            <a:lvl8pPr marL="3657600" indent="-355600">
              <a:spcBef>
                <a:spcPts val="400"/>
              </a:spcBef>
              <a:buClr>
                <a:schemeClr val="dk1"/>
              </a:buClr>
              <a:buSzPts val="2000"/>
              <a:buChar char="•"/>
              <a:defRPr sz="2000">
                <a:solidFill>
                  <a:schemeClr val="dk1"/>
                </a:solidFill>
              </a:defRPr>
            </a:lvl8pPr>
            <a:lvl9pPr marL="4114800" indent="-355600">
              <a:spcBef>
                <a:spcPts val="400"/>
              </a:spcBef>
              <a:buClr>
                <a:schemeClr val="dk1"/>
              </a:buClr>
              <a:buSzPts val="2000"/>
              <a:buChar char="•"/>
              <a:defRPr sz="2000">
                <a:solidFill>
                  <a:schemeClr val="dk1"/>
                </a:solidFill>
              </a:defRPr>
            </a:lvl9pPr>
            <a:extLst/>
          </a:lstStyle>
          <a:p>
            <a:r>
              <a:rPr lang="en-US" sz="1800" dirty="0"/>
              <a:t>def myFunc2(n):</a:t>
            </a:r>
          </a:p>
          <a:p>
            <a:r>
              <a:rPr lang="en-US" sz="1800" dirty="0"/>
              <a:t>    if n == 2:</a:t>
            </a:r>
          </a:p>
          <a:p>
            <a:r>
              <a:rPr lang="en-US" sz="1800" dirty="0"/>
              <a:t>        return False</a:t>
            </a:r>
          </a:p>
          <a:p>
            <a:r>
              <a:rPr lang="en-US" sz="1800" dirty="0"/>
              <a:t>    for </a:t>
            </a:r>
            <a:r>
              <a:rPr lang="en-US" sz="1800" dirty="0" err="1"/>
              <a:t>i</a:t>
            </a:r>
            <a:r>
              <a:rPr lang="en-US" sz="1800" dirty="0"/>
              <a:t> in range (3,int(n/2),2): 	# need to convert n/2 from float to an integer</a:t>
            </a:r>
          </a:p>
          <a:p>
            <a:r>
              <a:rPr lang="en-US" sz="1800" dirty="0"/>
              <a:t>        if (n % </a:t>
            </a:r>
            <a:r>
              <a:rPr lang="en-US" sz="1800" dirty="0" err="1"/>
              <a:t>i</a:t>
            </a:r>
            <a:r>
              <a:rPr lang="en-US" sz="1800" dirty="0"/>
              <a:t> == 0):		</a:t>
            </a:r>
          </a:p>
          <a:p>
            <a:r>
              <a:rPr lang="en-US" sz="1800" dirty="0"/>
              <a:t>            return False </a:t>
            </a:r>
          </a:p>
          <a:p>
            <a:r>
              <a:rPr lang="en-US" sz="1800" dirty="0"/>
              <a:t>    return True </a:t>
            </a:r>
          </a:p>
          <a:p>
            <a:r>
              <a:rPr lang="en-US" sz="1800" dirty="0">
                <a:solidFill>
                  <a:srgbClr val="7030A0"/>
                </a:solidFill>
              </a:rPr>
              <a:t>Does this improve the order of magnitude or the coefficient?</a:t>
            </a:r>
          </a:p>
          <a:p>
            <a:r>
              <a:rPr lang="en-US" sz="1800" dirty="0">
                <a:solidFill>
                  <a:srgbClr val="7030A0"/>
                </a:solidFill>
              </a:rPr>
              <a:t>Can you improve the performance of this algorithm?</a:t>
            </a:r>
          </a:p>
        </p:txBody>
      </p:sp>
      <p:sp>
        <p:nvSpPr>
          <p:cNvPr id="2" name="Slide Number Placeholder 1">
            <a:extLst>
              <a:ext uri="{FF2B5EF4-FFF2-40B4-BE49-F238E27FC236}">
                <a16:creationId xmlns:a16="http://schemas.microsoft.com/office/drawing/2014/main" id="{099DEBF2-D9B5-4B07-8F12-0C1235CB1D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106</a:t>
            </a:fld>
            <a:endParaRPr lang="en-US"/>
          </a:p>
        </p:txBody>
      </p:sp>
    </p:spTree>
    <p:extLst>
      <p:ext uri="{BB962C8B-B14F-4D97-AF65-F5344CB8AC3E}">
        <p14:creationId xmlns:p14="http://schemas.microsoft.com/office/powerpoint/2010/main" val="247243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385763" indent="-385763">
              <a:spcBef>
                <a:spcPts val="0"/>
              </a:spcBef>
            </a:pPr>
            <a:r>
              <a:rPr lang="en-US" sz="1600" dirty="0"/>
              <a:t>Use the fact that for p &gt; 3, p can be written as 6n ± 1</a:t>
            </a:r>
          </a:p>
          <a:p>
            <a:pPr marL="385763" indent="-385763">
              <a:spcBef>
                <a:spcPts val="0"/>
              </a:spcBef>
            </a:pPr>
            <a:r>
              <a:rPr lang="en-US" sz="1600" dirty="0"/>
              <a:t>Use the fact that for p &gt; 3 , p</a:t>
            </a:r>
            <a:r>
              <a:rPr lang="en-US" sz="1600" baseline="30000" dirty="0"/>
              <a:t>2</a:t>
            </a:r>
            <a:r>
              <a:rPr lang="en-US" sz="1600" dirty="0"/>
              <a:t> - 1 is a multiple of 24 </a:t>
            </a:r>
          </a:p>
          <a:p>
            <a:pPr marL="685800" lvl="1" indent="-385763">
              <a:spcBef>
                <a:spcPts val="0"/>
              </a:spcBef>
            </a:pPr>
            <a:r>
              <a:rPr lang="en-US" sz="1400" dirty="0"/>
              <a:t>p</a:t>
            </a:r>
            <a:r>
              <a:rPr lang="en-US" sz="1400" baseline="30000" dirty="0"/>
              <a:t>2 </a:t>
            </a:r>
            <a:r>
              <a:rPr lang="en-US" sz="1400" dirty="0"/>
              <a:t> - 1 = (p - 1) x (p + 1)</a:t>
            </a:r>
          </a:p>
          <a:p>
            <a:pPr marL="685800" lvl="1" indent="-385763">
              <a:spcBef>
                <a:spcPts val="0"/>
              </a:spcBef>
            </a:pPr>
            <a:r>
              <a:rPr lang="en-US" sz="1400" dirty="0"/>
              <a:t>As p must be odd, both p - 1 and p + 1 are even. Moreover, since p - 1 and p + 1 are 2 consecutive even numbers - one of them must be a multiple of 4. Therefore p is divisible by 8</a:t>
            </a:r>
          </a:p>
          <a:p>
            <a:pPr marL="685800" lvl="1" indent="-385763">
              <a:spcBef>
                <a:spcPts val="0"/>
              </a:spcBef>
            </a:pPr>
            <a:r>
              <a:rPr lang="en-US" sz="1400" dirty="0"/>
              <a:t>As p - 1, p, p + 1 form three consecutive numbers - one of them is a multiple of 3. As p is prime, then either p - 1 or p + 1 is a multiple of 3 and therefore is divisible by 3</a:t>
            </a:r>
          </a:p>
          <a:p>
            <a:pPr marL="685800" lvl="1" indent="-385763">
              <a:spcBef>
                <a:spcPts val="0"/>
              </a:spcBef>
            </a:pPr>
            <a:r>
              <a:rPr lang="en-US" sz="1400" dirty="0"/>
              <a:t>Hence p</a:t>
            </a:r>
            <a:r>
              <a:rPr lang="en-US" sz="1400" baseline="30000" dirty="0"/>
              <a:t>2</a:t>
            </a:r>
            <a:r>
              <a:rPr lang="en-US" sz="1400" dirty="0"/>
              <a:t> - 1 is divisible by 24 (8*3)</a:t>
            </a:r>
          </a:p>
          <a:p>
            <a:pPr marL="385763" indent="-385763">
              <a:spcBef>
                <a:spcPts val="0"/>
              </a:spcBef>
            </a:pPr>
            <a:r>
              <a:rPr lang="en-US" sz="1600" dirty="0"/>
              <a:t>What is the impact to the order of magnitude and coefficient for best, worst and average cases of each of the improvements we have covered?</a:t>
            </a:r>
          </a:p>
          <a:p>
            <a:pPr marL="385763" indent="-385763">
              <a:spcBef>
                <a:spcPts val="0"/>
              </a:spcBef>
            </a:pPr>
            <a:r>
              <a:rPr lang="en-US" sz="1600" dirty="0"/>
              <a:t>Can Wilson’s theorem help – (n-1)! + 1 is divisible by n </a:t>
            </a:r>
            <a:r>
              <a:rPr lang="en-US" sz="1600" dirty="0" err="1"/>
              <a:t>iff</a:t>
            </a:r>
            <a:r>
              <a:rPr lang="en-US" sz="1600" dirty="0"/>
              <a:t> n </a:t>
            </a:r>
            <a:r>
              <a:rPr lang="en-US" sz="1600"/>
              <a:t>is prime?</a:t>
            </a:r>
            <a:endParaRPr lang="en-US" sz="1600" dirty="0"/>
          </a:p>
        </p:txBody>
      </p:sp>
      <p:sp>
        <p:nvSpPr>
          <p:cNvPr id="3" name="Title 2"/>
          <p:cNvSpPr>
            <a:spLocks noGrp="1"/>
          </p:cNvSpPr>
          <p:nvPr>
            <p:ph type="title"/>
          </p:nvPr>
        </p:nvSpPr>
        <p:spPr/>
        <p:txBody>
          <a:bodyPr>
            <a:normAutofit/>
          </a:bodyPr>
          <a:lstStyle/>
          <a:p>
            <a:r>
              <a:rPr lang="en-US" dirty="0"/>
              <a:t>Improve Primality Test even more</a:t>
            </a:r>
          </a:p>
        </p:txBody>
      </p:sp>
      <p:sp>
        <p:nvSpPr>
          <p:cNvPr id="5" name="Slide Number Placeholder 4">
            <a:extLst>
              <a:ext uri="{FF2B5EF4-FFF2-40B4-BE49-F238E27FC236}">
                <a16:creationId xmlns:a16="http://schemas.microsoft.com/office/drawing/2014/main" id="{C283A4CD-B628-439E-9D61-585E3DDDA2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107</a:t>
            </a:fld>
            <a:endParaRPr lang="en-US"/>
          </a:p>
        </p:txBody>
      </p:sp>
    </p:spTree>
    <p:extLst>
      <p:ext uri="{BB962C8B-B14F-4D97-AF65-F5344CB8AC3E}">
        <p14:creationId xmlns:p14="http://schemas.microsoft.com/office/powerpoint/2010/main" val="2498769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 calcmode="lin" valueType="num">
                                      <p:cBhvr additive="base">
                                        <p:cTn id="1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 calcmode="lin" valueType="num">
                                      <p:cBhvr additive="base">
                                        <p:cTn id="2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anim calcmode="lin" valueType="num">
                                      <p:cBhvr additive="base">
                                        <p:cTn id="29"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 calcmode="lin" valueType="num">
                                      <p:cBhvr additive="base">
                                        <p:cTn id="3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
                                            <p:txEl>
                                              <p:pRg st="7" end="7"/>
                                            </p:txEl>
                                          </p:spTgt>
                                        </p:tgtEl>
                                        <p:attrNameLst>
                                          <p:attrName>style.visibility</p:attrName>
                                        </p:attrNameLst>
                                      </p:cBhvr>
                                      <p:to>
                                        <p:strVal val="visible"/>
                                      </p:to>
                                    </p:set>
                                    <p:anim calcmode="lin" valueType="num">
                                      <p:cBhvr additive="base">
                                        <p:cTn id="41"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ABCF9E-4942-A24F-8566-17EE131868FF}"/>
              </a:ext>
            </a:extLst>
          </p:cNvPr>
          <p:cNvSpPr>
            <a:spLocks noGrp="1"/>
          </p:cNvSpPr>
          <p:nvPr>
            <p:ph type="body" idx="1"/>
          </p:nvPr>
        </p:nvSpPr>
        <p:spPr>
          <a:xfrm>
            <a:off x="140525" y="973096"/>
            <a:ext cx="4611584" cy="3914993"/>
          </a:xfrm>
        </p:spPr>
        <p:txBody>
          <a:bodyPr/>
          <a:lstStyle/>
          <a:p>
            <a:pPr marL="76200" indent="0">
              <a:lnSpc>
                <a:spcPct val="100000"/>
              </a:lnSpc>
              <a:spcBef>
                <a:spcPts val="600"/>
              </a:spcBef>
              <a:buNone/>
            </a:pPr>
            <a:r>
              <a:rPr lang="en-US" sz="1600" dirty="0"/>
              <a:t>def perfect(N):</a:t>
            </a:r>
          </a:p>
          <a:p>
            <a:pPr marL="76200" indent="0">
              <a:lnSpc>
                <a:spcPct val="100000"/>
              </a:lnSpc>
              <a:spcBef>
                <a:spcPts val="600"/>
              </a:spcBef>
              <a:buNone/>
            </a:pPr>
            <a:r>
              <a:rPr lang="en-US" sz="1600" dirty="0"/>
              <a:t>    sum = 0</a:t>
            </a:r>
          </a:p>
          <a:p>
            <a:pPr marL="76200" indent="0">
              <a:lnSpc>
                <a:spcPct val="100000"/>
              </a:lnSpc>
              <a:spcBef>
                <a:spcPts val="600"/>
              </a:spcBef>
              <a:buNone/>
            </a:pPr>
            <a:r>
              <a:rPr lang="en-US" sz="1600" dirty="0"/>
              <a:t>    for </a:t>
            </a:r>
            <a:r>
              <a:rPr lang="en-US" sz="1600" dirty="0" err="1"/>
              <a:t>i</a:t>
            </a:r>
            <a:r>
              <a:rPr lang="en-US" sz="1600" dirty="0"/>
              <a:t> in range(1, </a:t>
            </a:r>
            <a:r>
              <a:rPr lang="en-US" sz="1600" dirty="0" err="1"/>
              <a:t>int</a:t>
            </a:r>
            <a:r>
              <a:rPr lang="en-US" sz="1600" dirty="0"/>
              <a:t>(N/2) + 1):</a:t>
            </a:r>
          </a:p>
          <a:p>
            <a:pPr marL="76200" indent="0">
              <a:lnSpc>
                <a:spcPct val="100000"/>
              </a:lnSpc>
              <a:spcBef>
                <a:spcPts val="600"/>
              </a:spcBef>
              <a:buNone/>
            </a:pPr>
            <a:r>
              <a:rPr lang="en-US" sz="1600" dirty="0"/>
              <a:t>        if (</a:t>
            </a:r>
            <a:r>
              <a:rPr lang="en-US" sz="1600" dirty="0" err="1"/>
              <a:t>N%i</a:t>
            </a:r>
            <a:r>
              <a:rPr lang="en-US" sz="1600" dirty="0"/>
              <a:t> == 0):</a:t>
            </a:r>
          </a:p>
          <a:p>
            <a:pPr marL="76200" indent="0">
              <a:lnSpc>
                <a:spcPct val="100000"/>
              </a:lnSpc>
              <a:spcBef>
                <a:spcPts val="600"/>
              </a:spcBef>
              <a:buNone/>
            </a:pPr>
            <a:r>
              <a:rPr lang="en-US" sz="1600" dirty="0"/>
              <a:t>            sum += </a:t>
            </a:r>
            <a:r>
              <a:rPr lang="en-US" sz="1600" dirty="0" err="1"/>
              <a:t>i</a:t>
            </a:r>
            <a:endParaRPr lang="en-US" sz="1600" dirty="0"/>
          </a:p>
          <a:p>
            <a:pPr marL="76200" indent="0">
              <a:lnSpc>
                <a:spcPct val="100000"/>
              </a:lnSpc>
              <a:spcBef>
                <a:spcPts val="600"/>
              </a:spcBef>
              <a:buNone/>
            </a:pPr>
            <a:r>
              <a:rPr lang="en-US" sz="1600" dirty="0"/>
              <a:t>    if (sum == N):</a:t>
            </a:r>
          </a:p>
          <a:p>
            <a:pPr marL="76200" indent="0">
              <a:lnSpc>
                <a:spcPct val="100000"/>
              </a:lnSpc>
              <a:spcBef>
                <a:spcPts val="600"/>
              </a:spcBef>
              <a:buNone/>
            </a:pPr>
            <a:r>
              <a:rPr lang="en-US" sz="1600" dirty="0"/>
              <a:t>        print("perfect", N)</a:t>
            </a:r>
          </a:p>
          <a:p>
            <a:pPr marL="76200" indent="0">
              <a:lnSpc>
                <a:spcPct val="100000"/>
              </a:lnSpc>
              <a:spcBef>
                <a:spcPts val="600"/>
              </a:spcBef>
              <a:buNone/>
            </a:pPr>
            <a:r>
              <a:rPr lang="en-US" sz="1600" dirty="0"/>
              <a:t>        return True</a:t>
            </a:r>
          </a:p>
          <a:p>
            <a:pPr marL="76200" indent="0">
              <a:lnSpc>
                <a:spcPct val="100000"/>
              </a:lnSpc>
              <a:spcBef>
                <a:spcPts val="600"/>
              </a:spcBef>
              <a:buNone/>
            </a:pPr>
            <a:r>
              <a:rPr lang="en-US" sz="1600" dirty="0"/>
              <a:t>    else:</a:t>
            </a:r>
          </a:p>
          <a:p>
            <a:pPr marL="76200" indent="0">
              <a:lnSpc>
                <a:spcPct val="100000"/>
              </a:lnSpc>
              <a:spcBef>
                <a:spcPts val="600"/>
              </a:spcBef>
              <a:buNone/>
            </a:pPr>
            <a:r>
              <a:rPr lang="en-US" sz="1600" dirty="0"/>
              <a:t>        print("not perfect", N)</a:t>
            </a:r>
          </a:p>
          <a:p>
            <a:pPr marL="76200" indent="0">
              <a:lnSpc>
                <a:spcPct val="100000"/>
              </a:lnSpc>
              <a:spcBef>
                <a:spcPts val="600"/>
              </a:spcBef>
              <a:buNone/>
            </a:pPr>
            <a:r>
              <a:rPr lang="en-US" sz="1600" dirty="0"/>
              <a:t>        return False</a:t>
            </a:r>
            <a:endParaRPr lang="en-US" sz="1800" dirty="0"/>
          </a:p>
        </p:txBody>
      </p:sp>
      <p:sp>
        <p:nvSpPr>
          <p:cNvPr id="3" name="Title 2">
            <a:extLst>
              <a:ext uri="{FF2B5EF4-FFF2-40B4-BE49-F238E27FC236}">
                <a16:creationId xmlns:a16="http://schemas.microsoft.com/office/drawing/2014/main" id="{1400C685-7B39-0E4F-A482-923BA2C807F4}"/>
              </a:ext>
            </a:extLst>
          </p:cNvPr>
          <p:cNvSpPr>
            <a:spLocks noGrp="1"/>
          </p:cNvSpPr>
          <p:nvPr>
            <p:ph type="title"/>
          </p:nvPr>
        </p:nvSpPr>
        <p:spPr/>
        <p:txBody>
          <a:bodyPr/>
          <a:lstStyle/>
          <a:p>
            <a:r>
              <a:rPr lang="en-US" dirty="0"/>
              <a:t>What does this Code do?</a:t>
            </a:r>
          </a:p>
        </p:txBody>
      </p:sp>
      <p:sp>
        <p:nvSpPr>
          <p:cNvPr id="7" name="Text Placeholder 1">
            <a:extLst>
              <a:ext uri="{FF2B5EF4-FFF2-40B4-BE49-F238E27FC236}">
                <a16:creationId xmlns:a16="http://schemas.microsoft.com/office/drawing/2014/main" id="{FFB18C2D-762E-D747-92DB-627C4073FEA0}"/>
              </a:ext>
            </a:extLst>
          </p:cNvPr>
          <p:cNvSpPr txBox="1">
            <a:spLocks/>
          </p:cNvSpPr>
          <p:nvPr/>
        </p:nvSpPr>
        <p:spPr>
          <a:xfrm>
            <a:off x="4752109" y="973097"/>
            <a:ext cx="3989119" cy="3377924"/>
          </a:xfrm>
          <a:prstGeom prst="rect">
            <a:avLst/>
          </a:prstGeom>
          <a:solidFill>
            <a:srgbClr val="D9D9D9"/>
          </a:solidFill>
          <a:ln w="19050" cap="flat" cmpd="sng">
            <a:solidFill>
              <a:srgbClr val="0070C0"/>
            </a:solidFill>
            <a:prstDash val="solid"/>
            <a:round/>
            <a:headEnd type="none" w="sm" len="sm"/>
            <a:tailEnd type="none" w="sm" len="sm"/>
          </a:ln>
        </p:spPr>
        <p:txBody>
          <a:bodyPr spcFirstLastPara="1" wrap="square" lIns="91425" tIns="91425" rIns="91425" bIns="91425" anchor="t" anchorCtr="0"/>
          <a:lstStyle>
            <a:defPPr marR="0" lvl="0" algn="l" rtl="0">
              <a:lnSpc>
                <a:spcPct val="100000"/>
              </a:lnSpc>
              <a:spcBef>
                <a:spcPts val="0"/>
              </a:spcBef>
              <a:spcAft>
                <a:spcPts val="0"/>
              </a:spcAft>
            </a:defPPr>
            <a:lvl1pPr marL="419100" marR="0" lvl="0" indent="-342900" algn="l" rtl="0">
              <a:lnSpc>
                <a:spcPct val="100000"/>
              </a:lnSpc>
              <a:spcBef>
                <a:spcPts val="0"/>
              </a:spcBef>
              <a:spcAft>
                <a:spcPts val="600"/>
              </a:spcAft>
              <a:buClr>
                <a:srgbClr val="A60C0C"/>
              </a:buClr>
              <a:buSzPts val="2400"/>
              <a:buFont typeface="Arial" panose="020B0604020202020204" pitchFamily="34" charset="0"/>
              <a:buChar char="•"/>
              <a:defRPr sz="2400" b="0" i="0" u="none" strike="noStrike" cap="none">
                <a:solidFill>
                  <a:srgbClr val="000054"/>
                </a:solidFill>
                <a:latin typeface="Arial"/>
                <a:ea typeface="Arial"/>
                <a:cs typeface="Arial"/>
                <a:sym typeface="Arial"/>
              </a:defRPr>
            </a:lvl1pPr>
            <a:lvl2pPr marL="889000" marR="0" lvl="1" indent="-342900" algn="l" rtl="0">
              <a:lnSpc>
                <a:spcPct val="100000"/>
              </a:lnSpc>
              <a:spcBef>
                <a:spcPts val="0"/>
              </a:spcBef>
              <a:spcAft>
                <a:spcPts val="600"/>
              </a:spcAft>
              <a:buClr>
                <a:srgbClr val="A60C0C"/>
              </a:buClr>
              <a:buSzPct val="75000"/>
              <a:buFont typeface="Courier New" panose="02070309020205020404" pitchFamily="49" charset="0"/>
              <a:buChar char="o"/>
              <a:defRPr sz="2000" b="0" i="0" u="none" strike="noStrike" cap="none">
                <a:solidFill>
                  <a:srgbClr val="000054"/>
                </a:solidFill>
                <a:latin typeface="Arial"/>
                <a:ea typeface="Arial"/>
                <a:cs typeface="Arial"/>
                <a:sym typeface="Arial"/>
              </a:defRPr>
            </a:lvl2pPr>
            <a:lvl3pPr marL="1371600" marR="0" lvl="2" indent="-355600" algn="l" rtl="0">
              <a:lnSpc>
                <a:spcPct val="100000"/>
              </a:lnSpc>
              <a:spcBef>
                <a:spcPts val="0"/>
              </a:spcBef>
              <a:spcAft>
                <a:spcPts val="600"/>
              </a:spcAft>
              <a:buClr>
                <a:srgbClr val="A60C0C"/>
              </a:buClr>
              <a:buSzPts val="2000"/>
              <a:buFont typeface="Arial"/>
              <a:buChar char="•"/>
              <a:defRPr sz="1800" b="0" i="0" u="none" strike="noStrike" cap="none">
                <a:solidFill>
                  <a:srgbClr val="000054"/>
                </a:solidFill>
                <a:latin typeface="Arial"/>
                <a:ea typeface="Arial"/>
                <a:cs typeface="Arial"/>
                <a:sym typeface="Arial"/>
              </a:defRPr>
            </a:lvl3pPr>
            <a:lvl4pPr marL="1828800" marR="0" lvl="3" indent="-368300" algn="l" rtl="0">
              <a:lnSpc>
                <a:spcPct val="150000"/>
              </a:lnSpc>
              <a:spcBef>
                <a:spcPts val="440"/>
              </a:spcBef>
              <a:spcAft>
                <a:spcPts val="0"/>
              </a:spcAft>
              <a:buClr>
                <a:srgbClr val="A60C0C"/>
              </a:buClr>
              <a:buSzPts val="2200"/>
              <a:buFont typeface="Courier New"/>
              <a:buChar char="o"/>
              <a:defRPr sz="2200" b="0" i="0" u="none" strike="noStrike" cap="none">
                <a:solidFill>
                  <a:srgbClr val="333333"/>
                </a:solidFill>
                <a:latin typeface="Arial"/>
                <a:ea typeface="Arial"/>
                <a:cs typeface="Arial"/>
                <a:sym typeface="Arial"/>
              </a:defRPr>
            </a:lvl4pPr>
            <a:lvl5pPr marL="2286000" marR="0" lvl="4" indent="-368300" algn="l" rtl="0">
              <a:lnSpc>
                <a:spcPct val="150000"/>
              </a:lnSpc>
              <a:spcBef>
                <a:spcPts val="440"/>
              </a:spcBef>
              <a:spcAft>
                <a:spcPts val="0"/>
              </a:spcAft>
              <a:buClr>
                <a:srgbClr val="A60C0C"/>
              </a:buClr>
              <a:buSzPts val="2200"/>
              <a:buFont typeface="Arial"/>
              <a:buChar char="»"/>
              <a:defRPr sz="2200" b="0" i="0" u="none" strike="noStrike" cap="none">
                <a:solidFill>
                  <a:srgbClr val="333333"/>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marL="76200" indent="0">
              <a:buNone/>
            </a:pPr>
            <a:r>
              <a:rPr lang="en-US" sz="1800" dirty="0">
                <a:solidFill>
                  <a:srgbClr val="7030A0"/>
                </a:solidFill>
              </a:rPr>
              <a:t>Questions</a:t>
            </a:r>
          </a:p>
          <a:p>
            <a:r>
              <a:rPr lang="en-US" sz="1800" dirty="0"/>
              <a:t>What does this function do?</a:t>
            </a:r>
          </a:p>
          <a:p>
            <a:r>
              <a:rPr lang="en-US" sz="1800" dirty="0"/>
              <a:t>Why do we need to convert N/2 to an integer?</a:t>
            </a:r>
          </a:p>
          <a:p>
            <a:r>
              <a:rPr lang="en-US" sz="1800" dirty="0"/>
              <a:t>Why do we perform the loop up to (N/2) + 1?</a:t>
            </a:r>
          </a:p>
          <a:p>
            <a:r>
              <a:rPr lang="en-US" sz="1800" dirty="0"/>
              <a:t>Can we make the code more efficient – coefficients and big O</a:t>
            </a:r>
          </a:p>
          <a:p>
            <a:r>
              <a:rPr lang="en-US" sz="1800" dirty="0"/>
              <a:t>Maybe there is a completely different approach??</a:t>
            </a:r>
          </a:p>
        </p:txBody>
      </p:sp>
      <p:sp>
        <p:nvSpPr>
          <p:cNvPr id="5" name="Slide Number Placeholder 4">
            <a:extLst>
              <a:ext uri="{FF2B5EF4-FFF2-40B4-BE49-F238E27FC236}">
                <a16:creationId xmlns:a16="http://schemas.microsoft.com/office/drawing/2014/main" id="{9DDC6786-938C-442D-95E1-20A5FFD930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108</a:t>
            </a:fld>
            <a:endParaRPr lang="en-US"/>
          </a:p>
        </p:txBody>
      </p:sp>
    </p:spTree>
    <p:extLst>
      <p:ext uri="{BB962C8B-B14F-4D97-AF65-F5344CB8AC3E}">
        <p14:creationId xmlns:p14="http://schemas.microsoft.com/office/powerpoint/2010/main" val="1948364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ABCF9E-4942-A24F-8566-17EE131868FF}"/>
              </a:ext>
            </a:extLst>
          </p:cNvPr>
          <p:cNvSpPr>
            <a:spLocks noGrp="1"/>
          </p:cNvSpPr>
          <p:nvPr>
            <p:ph type="body" idx="1"/>
          </p:nvPr>
        </p:nvSpPr>
        <p:spPr>
          <a:xfrm>
            <a:off x="140525" y="973096"/>
            <a:ext cx="4611584" cy="3914993"/>
          </a:xfrm>
        </p:spPr>
        <p:txBody>
          <a:bodyPr/>
          <a:lstStyle/>
          <a:p>
            <a:pPr marL="76200" indent="0">
              <a:lnSpc>
                <a:spcPct val="100000"/>
              </a:lnSpc>
              <a:spcBef>
                <a:spcPts val="600"/>
              </a:spcBef>
              <a:buNone/>
            </a:pPr>
            <a:r>
              <a:rPr lang="en-US" sz="1600" dirty="0"/>
              <a:t>#Checking if num is an Armstrong num</a:t>
            </a:r>
          </a:p>
          <a:p>
            <a:pPr marL="76200" indent="0">
              <a:lnSpc>
                <a:spcPct val="100000"/>
              </a:lnSpc>
              <a:spcBef>
                <a:spcPts val="600"/>
              </a:spcBef>
              <a:buNone/>
            </a:pPr>
            <a:r>
              <a:rPr lang="en-US" sz="1600" dirty="0"/>
              <a:t>def Armstrong(num):</a:t>
            </a:r>
          </a:p>
          <a:p>
            <a:pPr marL="76200" indent="0">
              <a:lnSpc>
                <a:spcPct val="100000"/>
              </a:lnSpc>
              <a:spcBef>
                <a:spcPts val="600"/>
              </a:spcBef>
              <a:buNone/>
            </a:pPr>
            <a:r>
              <a:rPr lang="en-US" sz="1600" dirty="0"/>
              <a:t>    temp = num</a:t>
            </a:r>
          </a:p>
          <a:p>
            <a:pPr marL="76200" indent="0">
              <a:lnSpc>
                <a:spcPct val="100000"/>
              </a:lnSpc>
              <a:spcBef>
                <a:spcPts val="600"/>
              </a:spcBef>
              <a:buNone/>
            </a:pPr>
            <a:r>
              <a:rPr lang="en-US" sz="1600" dirty="0"/>
              <a:t>    sum = digit = 0</a:t>
            </a:r>
          </a:p>
          <a:p>
            <a:pPr marL="76200" indent="0">
              <a:lnSpc>
                <a:spcPct val="100000"/>
              </a:lnSpc>
              <a:spcBef>
                <a:spcPts val="600"/>
              </a:spcBef>
              <a:buNone/>
            </a:pPr>
            <a:r>
              <a:rPr lang="en-US" sz="1600" dirty="0"/>
              <a:t>    while (temp &gt; 0):</a:t>
            </a:r>
          </a:p>
          <a:p>
            <a:pPr marL="76200" indent="0">
              <a:lnSpc>
                <a:spcPct val="100000"/>
              </a:lnSpc>
              <a:spcBef>
                <a:spcPts val="600"/>
              </a:spcBef>
              <a:buNone/>
            </a:pPr>
            <a:r>
              <a:rPr lang="en-US" sz="1600" dirty="0"/>
              <a:t>        digit = temp % 10</a:t>
            </a:r>
          </a:p>
          <a:p>
            <a:pPr marL="76200" indent="0">
              <a:lnSpc>
                <a:spcPct val="100000"/>
              </a:lnSpc>
              <a:spcBef>
                <a:spcPts val="600"/>
              </a:spcBef>
              <a:buNone/>
            </a:pPr>
            <a:r>
              <a:rPr lang="en-US" sz="1600" dirty="0"/>
              <a:t>        sum = sum + digit**3</a:t>
            </a:r>
          </a:p>
          <a:p>
            <a:pPr marL="76200" indent="0">
              <a:lnSpc>
                <a:spcPct val="100000"/>
              </a:lnSpc>
              <a:spcBef>
                <a:spcPts val="600"/>
              </a:spcBef>
              <a:buNone/>
            </a:pPr>
            <a:r>
              <a:rPr lang="en-US" sz="1600" dirty="0"/>
              <a:t>        temp = int(temp / 10)</a:t>
            </a:r>
          </a:p>
          <a:p>
            <a:pPr marL="76200" indent="0">
              <a:lnSpc>
                <a:spcPct val="100000"/>
              </a:lnSpc>
              <a:spcBef>
                <a:spcPts val="600"/>
              </a:spcBef>
              <a:buNone/>
            </a:pPr>
            <a:r>
              <a:rPr lang="en-US" sz="1600" dirty="0"/>
              <a:t>    if (num == sum):</a:t>
            </a:r>
          </a:p>
          <a:p>
            <a:pPr marL="76200" indent="0">
              <a:lnSpc>
                <a:spcPct val="100000"/>
              </a:lnSpc>
              <a:spcBef>
                <a:spcPts val="600"/>
              </a:spcBef>
              <a:buNone/>
            </a:pPr>
            <a:r>
              <a:rPr lang="en-US" sz="1600" dirty="0"/>
              <a:t>        print(num, “is Armstrong”)	</a:t>
            </a:r>
          </a:p>
        </p:txBody>
      </p:sp>
      <p:sp>
        <p:nvSpPr>
          <p:cNvPr id="3" name="Title 2">
            <a:extLst>
              <a:ext uri="{FF2B5EF4-FFF2-40B4-BE49-F238E27FC236}">
                <a16:creationId xmlns:a16="http://schemas.microsoft.com/office/drawing/2014/main" id="{1400C685-7B39-0E4F-A482-923BA2C807F4}"/>
              </a:ext>
            </a:extLst>
          </p:cNvPr>
          <p:cNvSpPr>
            <a:spLocks noGrp="1"/>
          </p:cNvSpPr>
          <p:nvPr>
            <p:ph type="title"/>
          </p:nvPr>
        </p:nvSpPr>
        <p:spPr/>
        <p:txBody>
          <a:bodyPr/>
          <a:lstStyle/>
          <a:p>
            <a:r>
              <a:rPr lang="en-US" dirty="0"/>
              <a:t>What does this Code do?</a:t>
            </a:r>
          </a:p>
        </p:txBody>
      </p:sp>
      <p:sp>
        <p:nvSpPr>
          <p:cNvPr id="7" name="Text Placeholder 1">
            <a:extLst>
              <a:ext uri="{FF2B5EF4-FFF2-40B4-BE49-F238E27FC236}">
                <a16:creationId xmlns:a16="http://schemas.microsoft.com/office/drawing/2014/main" id="{FFB18C2D-762E-D747-92DB-627C4073FEA0}"/>
              </a:ext>
            </a:extLst>
          </p:cNvPr>
          <p:cNvSpPr txBox="1">
            <a:spLocks/>
          </p:cNvSpPr>
          <p:nvPr/>
        </p:nvSpPr>
        <p:spPr>
          <a:xfrm>
            <a:off x="4752109" y="973097"/>
            <a:ext cx="3989119" cy="3377924"/>
          </a:xfrm>
          <a:prstGeom prst="rect">
            <a:avLst/>
          </a:prstGeom>
          <a:solidFill>
            <a:srgbClr val="D9D9D9"/>
          </a:solidFill>
          <a:ln w="19050" cap="flat" cmpd="sng">
            <a:solidFill>
              <a:srgbClr val="0070C0"/>
            </a:solidFill>
            <a:prstDash val="solid"/>
            <a:round/>
            <a:headEnd type="none" w="sm" len="sm"/>
            <a:tailEnd type="none" w="sm" len="sm"/>
          </a:ln>
        </p:spPr>
        <p:txBody>
          <a:bodyPr spcFirstLastPara="1" wrap="square" lIns="91425" tIns="91425" rIns="91425" bIns="91425" anchor="t" anchorCtr="0"/>
          <a:lstStyle>
            <a:defPPr marR="0" lvl="0" algn="l" rtl="0">
              <a:lnSpc>
                <a:spcPct val="100000"/>
              </a:lnSpc>
              <a:spcBef>
                <a:spcPts val="0"/>
              </a:spcBef>
              <a:spcAft>
                <a:spcPts val="0"/>
              </a:spcAft>
            </a:defPPr>
            <a:lvl1pPr marL="419100" marR="0" lvl="0" indent="-342900" algn="l" rtl="0">
              <a:lnSpc>
                <a:spcPct val="100000"/>
              </a:lnSpc>
              <a:spcBef>
                <a:spcPts val="0"/>
              </a:spcBef>
              <a:spcAft>
                <a:spcPts val="600"/>
              </a:spcAft>
              <a:buClr>
                <a:srgbClr val="A60C0C"/>
              </a:buClr>
              <a:buSzPts val="2400"/>
              <a:buFont typeface="Arial" panose="020B0604020202020204" pitchFamily="34" charset="0"/>
              <a:buChar char="•"/>
              <a:defRPr sz="2400" b="0" i="0" u="none" strike="noStrike" cap="none">
                <a:solidFill>
                  <a:srgbClr val="000054"/>
                </a:solidFill>
                <a:latin typeface="Arial"/>
                <a:ea typeface="Arial"/>
                <a:cs typeface="Arial"/>
                <a:sym typeface="Arial"/>
              </a:defRPr>
            </a:lvl1pPr>
            <a:lvl2pPr marL="889000" marR="0" lvl="1" indent="-342900" algn="l" rtl="0">
              <a:lnSpc>
                <a:spcPct val="100000"/>
              </a:lnSpc>
              <a:spcBef>
                <a:spcPts val="0"/>
              </a:spcBef>
              <a:spcAft>
                <a:spcPts val="600"/>
              </a:spcAft>
              <a:buClr>
                <a:srgbClr val="A60C0C"/>
              </a:buClr>
              <a:buSzPct val="75000"/>
              <a:buFont typeface="Courier New" panose="02070309020205020404" pitchFamily="49" charset="0"/>
              <a:buChar char="o"/>
              <a:defRPr sz="2000" b="0" i="0" u="none" strike="noStrike" cap="none">
                <a:solidFill>
                  <a:srgbClr val="000054"/>
                </a:solidFill>
                <a:latin typeface="Arial"/>
                <a:ea typeface="Arial"/>
                <a:cs typeface="Arial"/>
                <a:sym typeface="Arial"/>
              </a:defRPr>
            </a:lvl2pPr>
            <a:lvl3pPr marL="1371600" marR="0" lvl="2" indent="-355600" algn="l" rtl="0">
              <a:lnSpc>
                <a:spcPct val="100000"/>
              </a:lnSpc>
              <a:spcBef>
                <a:spcPts val="0"/>
              </a:spcBef>
              <a:spcAft>
                <a:spcPts val="600"/>
              </a:spcAft>
              <a:buClr>
                <a:srgbClr val="A60C0C"/>
              </a:buClr>
              <a:buSzPts val="2000"/>
              <a:buFont typeface="Arial"/>
              <a:buChar char="•"/>
              <a:defRPr sz="1800" b="0" i="0" u="none" strike="noStrike" cap="none">
                <a:solidFill>
                  <a:srgbClr val="000054"/>
                </a:solidFill>
                <a:latin typeface="Arial"/>
                <a:ea typeface="Arial"/>
                <a:cs typeface="Arial"/>
                <a:sym typeface="Arial"/>
              </a:defRPr>
            </a:lvl3pPr>
            <a:lvl4pPr marL="1828800" marR="0" lvl="3" indent="-368300" algn="l" rtl="0">
              <a:lnSpc>
                <a:spcPct val="150000"/>
              </a:lnSpc>
              <a:spcBef>
                <a:spcPts val="440"/>
              </a:spcBef>
              <a:spcAft>
                <a:spcPts val="0"/>
              </a:spcAft>
              <a:buClr>
                <a:srgbClr val="A60C0C"/>
              </a:buClr>
              <a:buSzPts val="2200"/>
              <a:buFont typeface="Courier New"/>
              <a:buChar char="o"/>
              <a:defRPr sz="2200" b="0" i="0" u="none" strike="noStrike" cap="none">
                <a:solidFill>
                  <a:srgbClr val="333333"/>
                </a:solidFill>
                <a:latin typeface="Arial"/>
                <a:ea typeface="Arial"/>
                <a:cs typeface="Arial"/>
                <a:sym typeface="Arial"/>
              </a:defRPr>
            </a:lvl4pPr>
            <a:lvl5pPr marL="2286000" marR="0" lvl="4" indent="-368300" algn="l" rtl="0">
              <a:lnSpc>
                <a:spcPct val="150000"/>
              </a:lnSpc>
              <a:spcBef>
                <a:spcPts val="440"/>
              </a:spcBef>
              <a:spcAft>
                <a:spcPts val="0"/>
              </a:spcAft>
              <a:buClr>
                <a:srgbClr val="A60C0C"/>
              </a:buClr>
              <a:buSzPts val="2200"/>
              <a:buFont typeface="Arial"/>
              <a:buChar char="»"/>
              <a:defRPr sz="2200" b="0" i="0" u="none" strike="noStrike" cap="none">
                <a:solidFill>
                  <a:srgbClr val="333333"/>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marL="76200" indent="0">
              <a:buNone/>
            </a:pPr>
            <a:r>
              <a:rPr lang="en-US" sz="1800" dirty="0">
                <a:solidFill>
                  <a:srgbClr val="7030A0"/>
                </a:solidFill>
              </a:rPr>
              <a:t>Questions</a:t>
            </a:r>
          </a:p>
          <a:p>
            <a:r>
              <a:rPr lang="en-US" sz="1800" dirty="0"/>
              <a:t>What does this function do?</a:t>
            </a:r>
          </a:p>
          <a:p>
            <a:r>
              <a:rPr lang="en-US" sz="1800" dirty="0"/>
              <a:t>Why do we need to convert N/2 to an integer?</a:t>
            </a:r>
          </a:p>
          <a:p>
            <a:r>
              <a:rPr lang="en-US" sz="1800" dirty="0"/>
              <a:t>Why do we perform the loop up to (N/2) + 1?</a:t>
            </a:r>
          </a:p>
          <a:p>
            <a:r>
              <a:rPr lang="en-US" sz="1800" dirty="0"/>
              <a:t>Can we make the code more efficient – coefficients and big O</a:t>
            </a:r>
          </a:p>
          <a:p>
            <a:r>
              <a:rPr lang="en-US" sz="1800" dirty="0"/>
              <a:t>Maybe there is a completely different approach??</a:t>
            </a:r>
          </a:p>
        </p:txBody>
      </p:sp>
      <p:sp>
        <p:nvSpPr>
          <p:cNvPr id="5" name="Slide Number Placeholder 4">
            <a:extLst>
              <a:ext uri="{FF2B5EF4-FFF2-40B4-BE49-F238E27FC236}">
                <a16:creationId xmlns:a16="http://schemas.microsoft.com/office/drawing/2014/main" id="{9DDC6786-938C-442D-95E1-20A5FFD930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109</a:t>
            </a:fld>
            <a:endParaRPr lang="en-US"/>
          </a:p>
        </p:txBody>
      </p:sp>
    </p:spTree>
    <p:extLst>
      <p:ext uri="{BB962C8B-B14F-4D97-AF65-F5344CB8AC3E}">
        <p14:creationId xmlns:p14="http://schemas.microsoft.com/office/powerpoint/2010/main" val="2502625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121780" y="1721375"/>
            <a:ext cx="6600061" cy="1145165"/>
          </a:xfrm>
        </p:spPr>
        <p:txBody>
          <a:bodyPr>
            <a:normAutofit fontScale="90000"/>
          </a:bodyPr>
          <a:lstStyle/>
          <a:p>
            <a:pPr defTabSz="685800" fontAlgn="base">
              <a:spcAft>
                <a:spcPct val="0"/>
              </a:spcAft>
              <a:defRPr/>
            </a:pPr>
            <a:r>
              <a:rPr lang="en-GB" dirty="0"/>
              <a:t>2. Analysis of Time Efficiency</a:t>
            </a:r>
            <a:endParaRPr lang="en-AU" dirty="0">
              <a:effectLst/>
            </a:endParaRPr>
          </a:p>
        </p:txBody>
      </p:sp>
    </p:spTree>
    <p:extLst>
      <p:ext uri="{BB962C8B-B14F-4D97-AF65-F5344CB8AC3E}">
        <p14:creationId xmlns:p14="http://schemas.microsoft.com/office/powerpoint/2010/main" val="249604285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idx="1"/>
          </p:nvPr>
        </p:nvSpPr>
        <p:spPr/>
        <p:txBody>
          <a:bodyPr/>
          <a:lstStyle/>
          <a:p>
            <a:pPr marL="76200" indent="0">
              <a:spcBef>
                <a:spcPts val="600"/>
              </a:spcBef>
              <a:buNone/>
            </a:pPr>
            <a:r>
              <a:rPr lang="en-US" sz="1800" dirty="0"/>
              <a:t>Example: A network contains 10 routers that may be connected using a link that is available in 3 different speeds, or they can remain disconnected. If it takes 100 msec of computer time to generate and inspect each topology, approximately how long will it take to inspect all of them (in years)?</a:t>
            </a:r>
          </a:p>
          <a:p>
            <a:pPr marL="76200" indent="0">
              <a:spcBef>
                <a:spcPts val="600"/>
              </a:spcBef>
              <a:buNone/>
            </a:pPr>
            <a:r>
              <a:rPr lang="en-US" sz="1600" dirty="0"/>
              <a:t>Number of links connecting routers = n (n-1)/2 = 10 × 9 /2 = 45 links</a:t>
            </a:r>
          </a:p>
          <a:p>
            <a:pPr marL="76200" indent="0">
              <a:spcBef>
                <a:spcPts val="600"/>
              </a:spcBef>
              <a:buNone/>
            </a:pPr>
            <a:r>
              <a:rPr lang="en-US" sz="1600" dirty="0"/>
              <a:t>Types of link combinations = 4</a:t>
            </a:r>
          </a:p>
          <a:p>
            <a:pPr marL="76200" indent="0">
              <a:spcBef>
                <a:spcPts val="600"/>
              </a:spcBef>
              <a:buNone/>
            </a:pPr>
            <a:r>
              <a:rPr lang="en-US" sz="1600" dirty="0"/>
              <a:t>Total number of links = 4^45 = 2^90 = (2^10)^9 ≈ (10^3)^9 = 10^27</a:t>
            </a:r>
          </a:p>
          <a:p>
            <a:pPr marL="76200" indent="0">
              <a:spcBef>
                <a:spcPts val="600"/>
              </a:spcBef>
              <a:buNone/>
            </a:pPr>
            <a:r>
              <a:rPr lang="en-US" sz="1600" dirty="0"/>
              <a:t>Time taken = 10^27 × 0.1 = 10^26 sec  ≈ 10*10^25/pi × 10^7 years ≈ 3* 10^18 years</a:t>
            </a:r>
          </a:p>
          <a:p>
            <a:pPr>
              <a:spcBef>
                <a:spcPts val="600"/>
              </a:spcBef>
            </a:pPr>
            <a:endParaRPr lang="en-US" sz="1800" dirty="0"/>
          </a:p>
        </p:txBody>
      </p:sp>
      <p:sp>
        <p:nvSpPr>
          <p:cNvPr id="3" name="Title 2"/>
          <p:cNvSpPr>
            <a:spLocks noGrp="1"/>
          </p:cNvSpPr>
          <p:nvPr>
            <p:ph type="title"/>
          </p:nvPr>
        </p:nvSpPr>
        <p:spPr/>
        <p:txBody>
          <a:bodyPr/>
          <a:lstStyle/>
          <a:p>
            <a:r>
              <a:rPr lang="en-US" dirty="0"/>
              <a:t>Planning </a:t>
            </a:r>
            <a:r>
              <a:rPr lang="en-US"/>
              <a:t>a Network</a:t>
            </a:r>
            <a:endParaRPr lang="en-US" dirty="0"/>
          </a:p>
        </p:txBody>
      </p:sp>
      <p:sp>
        <p:nvSpPr>
          <p:cNvPr id="5" name="Slide Number Placeholder 4">
            <a:extLst>
              <a:ext uri="{FF2B5EF4-FFF2-40B4-BE49-F238E27FC236}">
                <a16:creationId xmlns:a16="http://schemas.microsoft.com/office/drawing/2014/main" id="{F5551975-1CD8-4F4E-BA81-57822113E0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110</a:t>
            </a:fld>
            <a:endParaRPr lang="en-US"/>
          </a:p>
        </p:txBody>
      </p:sp>
    </p:spTree>
    <p:extLst>
      <p:ext uri="{BB962C8B-B14F-4D97-AF65-F5344CB8AC3E}">
        <p14:creationId xmlns:p14="http://schemas.microsoft.com/office/powerpoint/2010/main" val="3678146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idx="1"/>
          </p:nvPr>
        </p:nvSpPr>
        <p:spPr/>
        <p:txBody>
          <a:bodyPr/>
          <a:lstStyle/>
          <a:p>
            <a:pPr marL="76200" indent="0">
              <a:spcBef>
                <a:spcPts val="0"/>
              </a:spcBef>
              <a:buNone/>
            </a:pPr>
            <a:r>
              <a:rPr lang="en-US" sz="1600" dirty="0"/>
              <a:t>Example: A network contains 20 routers that may be connected using a link that is available in 2 different speeds, or they can remain disconnected. If it takes 100 msec of computer time to generate and inspect each topology, approximately how long will it take to inspect all of them (in years)?</a:t>
            </a:r>
          </a:p>
          <a:p>
            <a:pPr marL="76200" indent="0">
              <a:spcBef>
                <a:spcPts val="0"/>
              </a:spcBef>
              <a:buNone/>
            </a:pPr>
            <a:r>
              <a:rPr lang="en-US" sz="1600" dirty="0"/>
              <a:t>Number of links connecting routers = n (n-1)/2 = 20 × 19 /2 = 190 links</a:t>
            </a:r>
          </a:p>
          <a:p>
            <a:pPr marL="76200" indent="0">
              <a:spcBef>
                <a:spcPts val="0"/>
              </a:spcBef>
              <a:buNone/>
            </a:pPr>
            <a:r>
              <a:rPr lang="en-US" sz="1600" dirty="0"/>
              <a:t>Types of link combinations = 3</a:t>
            </a:r>
          </a:p>
          <a:p>
            <a:pPr marL="76200" indent="0">
              <a:spcBef>
                <a:spcPts val="0"/>
              </a:spcBef>
              <a:buNone/>
            </a:pPr>
            <a:r>
              <a:rPr lang="en-US" sz="1600" dirty="0"/>
              <a:t>Total number of links = 3^190 = (3^4)^47 × 3^2  ≈ 9 × 80^47 = 9 × 10^47 × (2^3)^47</a:t>
            </a:r>
          </a:p>
          <a:p>
            <a:pPr marL="82153" indent="0">
              <a:spcBef>
                <a:spcPts val="0"/>
              </a:spcBef>
              <a:buNone/>
            </a:pPr>
            <a:r>
              <a:rPr lang="en-US" sz="1600" dirty="0"/>
              <a:t>		= 9 × 2^141 × 10^47 = 9 × 2 × (2^10)^14 × 10^47</a:t>
            </a:r>
          </a:p>
          <a:p>
            <a:pPr marL="82153" indent="0">
              <a:spcBef>
                <a:spcPts val="0"/>
              </a:spcBef>
              <a:buNone/>
            </a:pPr>
            <a:r>
              <a:rPr lang="en-US" sz="1600" dirty="0"/>
              <a:t>		= 18 × (10^3)^14 × 10^47 = 18 × 10^89  </a:t>
            </a:r>
          </a:p>
          <a:p>
            <a:pPr marL="82153" indent="0">
              <a:spcBef>
                <a:spcPts val="0"/>
              </a:spcBef>
              <a:buNone/>
            </a:pPr>
            <a:r>
              <a:rPr lang="en-US" sz="1600" dirty="0"/>
              <a:t>Time taken = 18 × 10^89 × 0.1 sec = 18 × 10^88 /pi × 10^7 years =6*10^81 years</a:t>
            </a:r>
          </a:p>
        </p:txBody>
      </p:sp>
      <p:sp>
        <p:nvSpPr>
          <p:cNvPr id="3" name="Title 2"/>
          <p:cNvSpPr>
            <a:spLocks noGrp="1"/>
          </p:cNvSpPr>
          <p:nvPr>
            <p:ph type="title"/>
          </p:nvPr>
        </p:nvSpPr>
        <p:spPr/>
        <p:txBody>
          <a:bodyPr/>
          <a:lstStyle/>
          <a:p>
            <a:r>
              <a:rPr lang="en-US" dirty="0"/>
              <a:t>Planning a Network</a:t>
            </a:r>
          </a:p>
        </p:txBody>
      </p:sp>
      <p:sp>
        <p:nvSpPr>
          <p:cNvPr id="6" name="Slide Number Placeholder 5">
            <a:extLst>
              <a:ext uri="{FF2B5EF4-FFF2-40B4-BE49-F238E27FC236}">
                <a16:creationId xmlns:a16="http://schemas.microsoft.com/office/drawing/2014/main" id="{1D65C22B-0C97-4CBA-9A95-E6A6FBE1F6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111</a:t>
            </a:fld>
            <a:endParaRPr lang="en-US" dirty="0"/>
          </a:p>
        </p:txBody>
      </p:sp>
    </p:spTree>
    <p:extLst>
      <p:ext uri="{BB962C8B-B14F-4D97-AF65-F5344CB8AC3E}">
        <p14:creationId xmlns:p14="http://schemas.microsoft.com/office/powerpoint/2010/main" val="333898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fade">
                                      <p:cBhvr>
                                        <p:cTn id="7" dur="500"/>
                                        <p:tgtEl>
                                          <p:spTgt spid="2">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fade">
                                      <p:cBhvr>
                                        <p:cTn id="17" dur="5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fade">
                                      <p:cBhvr>
                                        <p:cTn id="22" dur="500"/>
                                        <p:tgtEl>
                                          <p:spTgt spid="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Effect transition="in" filter="fade">
                                      <p:cBhvr>
                                        <p:cTn id="27" dur="500"/>
                                        <p:tgtEl>
                                          <p:spTgt spid="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4" end="4"/>
                                            </p:txEl>
                                          </p:spTgt>
                                        </p:tgtEl>
                                        <p:attrNameLst>
                                          <p:attrName>style.visibility</p:attrName>
                                        </p:attrNameLst>
                                      </p:cBhvr>
                                      <p:to>
                                        <p:strVal val="visible"/>
                                      </p:to>
                                    </p:set>
                                    <p:animEffect transition="in" filter="fade">
                                      <p:cBhvr>
                                        <p:cTn id="32" dur="500"/>
                                        <p:tgtEl>
                                          <p:spTgt spid="2">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Effect transition="in" filter="fade">
                                      <p:cBhvr>
                                        <p:cTn id="37" dur="500"/>
                                        <p:tgtEl>
                                          <p:spTgt spid="2">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
                                            <p:txEl>
                                              <p:pRg st="6" end="6"/>
                                            </p:txEl>
                                          </p:spTgt>
                                        </p:tgtEl>
                                        <p:attrNameLst>
                                          <p:attrName>style.visibility</p:attrName>
                                        </p:attrNameLst>
                                      </p:cBhvr>
                                      <p:to>
                                        <p:strVal val="visible"/>
                                      </p:to>
                                    </p:set>
                                    <p:animEffect transition="in" filter="fade">
                                      <p:cBhvr>
                                        <p:cTn id="4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Applying Best Practices</a:t>
            </a:r>
          </a:p>
        </p:txBody>
      </p:sp>
      <p:pic>
        <p:nvPicPr>
          <p:cNvPr id="3" name="Picture 2" descr="10-07"/>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6344661" y="1089266"/>
            <a:ext cx="2118122" cy="1892756"/>
          </a:xfrm>
          <a:prstGeom prst="rect">
            <a:avLst/>
          </a:prstGeom>
          <a:solidFill>
            <a:schemeClr val="bg1"/>
          </a:solidFill>
          <a:ln>
            <a:noFill/>
          </a:ln>
        </p:spPr>
      </p:pic>
      <p:pic>
        <p:nvPicPr>
          <p:cNvPr id="4" name="Picture 3" descr="10-06"/>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409545" y="1143151"/>
            <a:ext cx="2389796" cy="2135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10-08a"/>
          <p:cNvPicPr>
            <a:picLocks noChangeAspect="1" noChangeArrowheads="1"/>
          </p:cNvPicPr>
          <p:nvPr>
            <p:custDataLst>
              <p:tags r:id="rId3"/>
            </p:custDataLst>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47889" y="2035644"/>
            <a:ext cx="2343893" cy="2228145"/>
          </a:xfrm>
          <a:prstGeom prst="rect">
            <a:avLst/>
          </a:prstGeom>
          <a:solidFill>
            <a:srgbClr val="FFFFFF"/>
          </a:solidFill>
          <a:ln>
            <a:noFill/>
          </a:ln>
        </p:spPr>
      </p:pic>
      <p:sp>
        <p:nvSpPr>
          <p:cNvPr id="6" name="TextBox 5"/>
          <p:cNvSpPr txBox="1"/>
          <p:nvPr/>
        </p:nvSpPr>
        <p:spPr>
          <a:xfrm>
            <a:off x="1372649" y="3300903"/>
            <a:ext cx="463588" cy="253916"/>
          </a:xfrm>
          <a:prstGeom prst="rect">
            <a:avLst/>
          </a:prstGeom>
          <a:noFill/>
        </p:spPr>
        <p:txBody>
          <a:bodyPr wrap="none" rtlCol="0">
            <a:spAutoFit/>
          </a:bodyPr>
          <a:lstStyle/>
          <a:p>
            <a:r>
              <a:rPr lang="en-US" sz="1050" dirty="0"/>
              <a:t>Ring</a:t>
            </a:r>
          </a:p>
        </p:txBody>
      </p:sp>
      <p:sp>
        <p:nvSpPr>
          <p:cNvPr id="7" name="TextBox 6"/>
          <p:cNvSpPr txBox="1"/>
          <p:nvPr/>
        </p:nvSpPr>
        <p:spPr>
          <a:xfrm>
            <a:off x="7338219" y="3046987"/>
            <a:ext cx="433132" cy="253916"/>
          </a:xfrm>
          <a:prstGeom prst="rect">
            <a:avLst/>
          </a:prstGeom>
          <a:noFill/>
        </p:spPr>
        <p:txBody>
          <a:bodyPr wrap="none" rtlCol="0">
            <a:spAutoFit/>
          </a:bodyPr>
          <a:lstStyle/>
          <a:p>
            <a:r>
              <a:rPr lang="en-US" sz="1050" dirty="0"/>
              <a:t>Hub</a:t>
            </a:r>
          </a:p>
        </p:txBody>
      </p:sp>
      <p:sp>
        <p:nvSpPr>
          <p:cNvPr id="8" name="TextBox 7"/>
          <p:cNvSpPr txBox="1"/>
          <p:nvPr/>
        </p:nvSpPr>
        <p:spPr>
          <a:xfrm>
            <a:off x="4175897" y="4329415"/>
            <a:ext cx="792205" cy="253916"/>
          </a:xfrm>
          <a:prstGeom prst="rect">
            <a:avLst/>
          </a:prstGeom>
          <a:noFill/>
        </p:spPr>
        <p:txBody>
          <a:bodyPr wrap="none" rtlCol="0">
            <a:spAutoFit/>
          </a:bodyPr>
          <a:lstStyle/>
          <a:p>
            <a:r>
              <a:rPr lang="en-US" sz="1050" dirty="0"/>
              <a:t>Full Mesh</a:t>
            </a:r>
          </a:p>
        </p:txBody>
      </p:sp>
      <p:sp>
        <p:nvSpPr>
          <p:cNvPr id="10" name="Slide Number Placeholder 9">
            <a:extLst>
              <a:ext uri="{FF2B5EF4-FFF2-40B4-BE49-F238E27FC236}">
                <a16:creationId xmlns:a16="http://schemas.microsoft.com/office/drawing/2014/main" id="{674D26AE-C13B-4BCB-893E-2FE18BAD1179}"/>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US" smtClean="0"/>
              <a:t>112</a:t>
            </a:fld>
            <a:endParaRPr lang="en-US"/>
          </a:p>
        </p:txBody>
      </p:sp>
    </p:spTree>
    <p:extLst>
      <p:ext uri="{BB962C8B-B14F-4D97-AF65-F5344CB8AC3E}">
        <p14:creationId xmlns:p14="http://schemas.microsoft.com/office/powerpoint/2010/main" val="3541653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custDataLst>
              <p:tags r:id="rId2"/>
            </p:custDataLst>
          </p:nvPr>
        </p:nvSpPr>
        <p:spPr/>
        <p:txBody>
          <a:bodyPr/>
          <a:lstStyle/>
          <a:p>
            <a:pPr>
              <a:defRPr/>
            </a:pPr>
            <a:r>
              <a:rPr lang="en-US" dirty="0"/>
              <a:t>Comparing Two Designs</a:t>
            </a:r>
          </a:p>
        </p:txBody>
      </p:sp>
      <p:pic>
        <p:nvPicPr>
          <p:cNvPr id="8194" name="Content Placeholder 6" descr="Cahn1.pdf - Adobe Acrobat Pro"/>
          <p:cNvPicPr>
            <a:picLocks noGrp="1" noChangeAspect="1"/>
          </p:cNvPicPr>
          <p:nvPr>
            <p:ph idx="4294967295"/>
          </p:nvPr>
        </p:nvPicPr>
        <p:blipFill>
          <a:blip r:embed="rId4">
            <a:extLst>
              <a:ext uri="{28A0092B-C50C-407E-A947-70E740481C1C}">
                <a14:useLocalDpi xmlns:a14="http://schemas.microsoft.com/office/drawing/2010/main" val="0"/>
              </a:ext>
            </a:extLst>
          </a:blip>
          <a:srcRect l="45099" t="40305" r="13431" b="20897"/>
          <a:stretch>
            <a:fillRect/>
          </a:stretch>
        </p:blipFill>
        <p:spPr>
          <a:xfrm>
            <a:off x="1445381" y="998934"/>
            <a:ext cx="2924415" cy="1994512"/>
          </a:xfrm>
        </p:spPr>
      </p:pic>
      <p:pic>
        <p:nvPicPr>
          <p:cNvPr id="8197" name="Picture 7" descr="Cahn1.pdf - Adobe Acrobat Pro"/>
          <p:cNvPicPr>
            <a:picLocks noChangeAspect="1"/>
          </p:cNvPicPr>
          <p:nvPr/>
        </p:nvPicPr>
        <p:blipFill>
          <a:blip r:embed="rId5">
            <a:extLst>
              <a:ext uri="{28A0092B-C50C-407E-A947-70E740481C1C}">
                <a14:useLocalDpi xmlns:a14="http://schemas.microsoft.com/office/drawing/2010/main" val="0"/>
              </a:ext>
            </a:extLst>
          </a:blip>
          <a:srcRect l="29881" t="34067" r="31177" b="27371"/>
          <a:stretch>
            <a:fillRect/>
          </a:stretch>
        </p:blipFill>
        <p:spPr bwMode="auto">
          <a:xfrm>
            <a:off x="5196839" y="998935"/>
            <a:ext cx="2711493" cy="1957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8" name="Picture 5"/>
          <p:cNvPicPr>
            <a:picLocks noChangeAspect="1" noChangeArrowheads="1"/>
          </p:cNvPicPr>
          <p:nvPr/>
        </p:nvPicPr>
        <p:blipFill>
          <a:blip r:embed="rId6">
            <a:extLst>
              <a:ext uri="{28A0092B-C50C-407E-A947-70E740481C1C}">
                <a14:useLocalDpi xmlns:a14="http://schemas.microsoft.com/office/drawing/2010/main" val="0"/>
              </a:ext>
            </a:extLst>
          </a:blip>
          <a:srcRect l="39275" t="18719" r="39177" b="69968"/>
          <a:stretch>
            <a:fillRect/>
          </a:stretch>
        </p:blipFill>
        <p:spPr bwMode="auto">
          <a:xfrm>
            <a:off x="3705181" y="3578112"/>
            <a:ext cx="4554108" cy="1344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00" name="TextBox 10"/>
          <p:cNvSpPr txBox="1">
            <a:spLocks noChangeArrowheads="1"/>
          </p:cNvSpPr>
          <p:nvPr/>
        </p:nvSpPr>
        <p:spPr bwMode="auto">
          <a:xfrm>
            <a:off x="684649" y="1550670"/>
            <a:ext cx="69442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5000"/>
              <a:buFont typeface="Wingdings 3" pitchFamily="18" charset="2"/>
              <a:buChar char=""/>
              <a:defRPr sz="2700">
                <a:solidFill>
                  <a:schemeClr val="tx1"/>
                </a:solidFill>
                <a:latin typeface="Lucida Sans Unicode" pitchFamily="34" charset="0"/>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defRPr>
            </a:lvl4pPr>
            <a:lvl5pPr marL="2057400" indent="-228600" eaLnBrk="0" hangingPunct="0">
              <a:spcBef>
                <a:spcPts val="350"/>
              </a:spcBef>
              <a:buClr>
                <a:schemeClr val="accent2"/>
              </a:buClr>
              <a:buFont typeface="Wingdings 2" pitchFamily="18" charset="2"/>
              <a:buChar char=""/>
              <a:defRPr>
                <a:solidFill>
                  <a:schemeClr val="tx1"/>
                </a:solidFill>
                <a:latin typeface="Lucida Sans Unicode" pitchFamily="34" charset="0"/>
              </a:defRPr>
            </a:lvl5pPr>
            <a:lvl6pPr marL="25146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6pPr>
            <a:lvl7pPr marL="29718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7pPr>
            <a:lvl8pPr marL="34290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8pPr>
            <a:lvl9pPr marL="38862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9pPr>
          </a:lstStyle>
          <a:p>
            <a:pPr eaLnBrk="1" hangingPunct="1">
              <a:spcBef>
                <a:spcPct val="0"/>
              </a:spcBef>
              <a:buClrTx/>
              <a:buSzTx/>
              <a:buFontTx/>
              <a:buNone/>
            </a:pPr>
            <a:r>
              <a:rPr lang="en-US" altLang="en-US" sz="1350" dirty="0">
                <a:latin typeface="Arial" charset="0"/>
              </a:rPr>
              <a:t>Cheap</a:t>
            </a:r>
          </a:p>
        </p:txBody>
      </p:sp>
      <p:sp>
        <p:nvSpPr>
          <p:cNvPr id="8201" name="TextBox 11"/>
          <p:cNvSpPr txBox="1">
            <a:spLocks noChangeArrowheads="1"/>
          </p:cNvSpPr>
          <p:nvPr/>
        </p:nvSpPr>
        <p:spPr bwMode="auto">
          <a:xfrm>
            <a:off x="8165592" y="1550432"/>
            <a:ext cx="69442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5000"/>
              <a:buFont typeface="Wingdings 3" pitchFamily="18" charset="2"/>
              <a:buChar char=""/>
              <a:defRPr sz="2700">
                <a:solidFill>
                  <a:schemeClr val="tx1"/>
                </a:solidFill>
                <a:latin typeface="Lucida Sans Unicode" pitchFamily="34" charset="0"/>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defRPr>
            </a:lvl4pPr>
            <a:lvl5pPr marL="2057400" indent="-228600" eaLnBrk="0" hangingPunct="0">
              <a:spcBef>
                <a:spcPts val="350"/>
              </a:spcBef>
              <a:buClr>
                <a:schemeClr val="accent2"/>
              </a:buClr>
              <a:buFont typeface="Wingdings 2" pitchFamily="18" charset="2"/>
              <a:buChar char=""/>
              <a:defRPr>
                <a:solidFill>
                  <a:schemeClr val="tx1"/>
                </a:solidFill>
                <a:latin typeface="Lucida Sans Unicode" pitchFamily="34" charset="0"/>
              </a:defRPr>
            </a:lvl5pPr>
            <a:lvl6pPr marL="25146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6pPr>
            <a:lvl7pPr marL="29718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7pPr>
            <a:lvl8pPr marL="34290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8pPr>
            <a:lvl9pPr marL="38862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9pPr>
          </a:lstStyle>
          <a:p>
            <a:pPr eaLnBrk="1" hangingPunct="1">
              <a:spcBef>
                <a:spcPct val="0"/>
              </a:spcBef>
              <a:buClrTx/>
              <a:buSzTx/>
              <a:buFontTx/>
              <a:buNone/>
            </a:pPr>
            <a:r>
              <a:rPr lang="en-US" altLang="en-US" sz="1350" dirty="0">
                <a:latin typeface="Arial" charset="0"/>
              </a:rPr>
              <a:t>Meshy</a:t>
            </a:r>
          </a:p>
        </p:txBody>
      </p:sp>
      <p:sp>
        <p:nvSpPr>
          <p:cNvPr id="14" name="TextBox 1"/>
          <p:cNvSpPr txBox="1">
            <a:spLocks noChangeArrowheads="1"/>
          </p:cNvSpPr>
          <p:nvPr/>
        </p:nvSpPr>
        <p:spPr bwMode="auto">
          <a:xfrm>
            <a:off x="3705181" y="3042604"/>
            <a:ext cx="41248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1600" dirty="0">
                <a:latin typeface="+mj-lt"/>
              </a:rPr>
              <a:t>Fat lines - high-speed (expensive) links</a:t>
            </a:r>
          </a:p>
          <a:p>
            <a:pPr eaLnBrk="1" hangingPunct="1"/>
            <a:r>
              <a:rPr lang="en-US" altLang="en-US" sz="1600" dirty="0">
                <a:latin typeface="+mj-lt"/>
              </a:rPr>
              <a:t>Narrow line – low-speed (inexpensive) links</a:t>
            </a:r>
          </a:p>
        </p:txBody>
      </p:sp>
      <p:sp>
        <p:nvSpPr>
          <p:cNvPr id="2" name="Rectangle 1">
            <a:extLst>
              <a:ext uri="{FF2B5EF4-FFF2-40B4-BE49-F238E27FC236}">
                <a16:creationId xmlns:a16="http://schemas.microsoft.com/office/drawing/2014/main" id="{C5EEA5CB-E4B2-468D-BE67-F62D45FDE9BF}"/>
              </a:ext>
            </a:extLst>
          </p:cNvPr>
          <p:cNvSpPr/>
          <p:nvPr/>
        </p:nvSpPr>
        <p:spPr>
          <a:xfrm>
            <a:off x="0" y="3081092"/>
            <a:ext cx="3705180" cy="2062103"/>
          </a:xfrm>
          <a:prstGeom prst="rect">
            <a:avLst/>
          </a:prstGeom>
        </p:spPr>
        <p:txBody>
          <a:bodyPr wrap="square">
            <a:spAutoFit/>
          </a:bodyPr>
          <a:lstStyle/>
          <a:p>
            <a:r>
              <a:rPr lang="en-US" altLang="en-US" sz="1600" dirty="0">
                <a:latin typeface="+mj-lt"/>
              </a:rPr>
              <a:t>Difficult to pick clear winner as </a:t>
            </a:r>
          </a:p>
          <a:p>
            <a:pPr marL="285750" indent="-285750">
              <a:buFont typeface="Arial" panose="020B0604020202020204" pitchFamily="34" charset="0"/>
              <a:buChar char="•"/>
            </a:pPr>
            <a:r>
              <a:rPr lang="en-US" altLang="en-US" sz="1600" dirty="0">
                <a:latin typeface="+mj-lt"/>
              </a:rPr>
              <a:t>Designs being good in some respects and not so good in others</a:t>
            </a:r>
          </a:p>
          <a:p>
            <a:pPr marL="285750" indent="-285750">
              <a:buFont typeface="Arial" panose="020B0604020202020204" pitchFamily="34" charset="0"/>
              <a:buChar char="•"/>
            </a:pPr>
            <a:r>
              <a:rPr lang="en-US" altLang="en-US" sz="1600" dirty="0">
                <a:latin typeface="+mj-lt"/>
              </a:rPr>
              <a:t>Depends on what is important to your business</a:t>
            </a:r>
          </a:p>
          <a:p>
            <a:pPr marL="285750" indent="-285750">
              <a:buFont typeface="Arial" panose="020B0604020202020204" pitchFamily="34" charset="0"/>
              <a:buChar char="•"/>
            </a:pPr>
            <a:r>
              <a:rPr lang="en-US" altLang="en-US" sz="1600" dirty="0">
                <a:latin typeface="+mj-lt"/>
              </a:rPr>
              <a:t>Millions of designs that can be measured using hundreds of parameters with different weights</a:t>
            </a:r>
          </a:p>
        </p:txBody>
      </p:sp>
      <p:sp>
        <p:nvSpPr>
          <p:cNvPr id="3" name="Slide Number Placeholder 2">
            <a:extLst>
              <a:ext uri="{FF2B5EF4-FFF2-40B4-BE49-F238E27FC236}">
                <a16:creationId xmlns:a16="http://schemas.microsoft.com/office/drawing/2014/main" id="{E1EFB4FD-01CF-4CF5-9B2B-61B766F1A2E6}"/>
              </a:ext>
            </a:extLst>
          </p:cNvPr>
          <p:cNvSpPr>
            <a:spLocks noGrp="1"/>
          </p:cNvSpPr>
          <p:nvPr>
            <p:ph type="sldNum" idx="10"/>
          </p:nvPr>
        </p:nvSpPr>
        <p:spPr/>
        <p:txBody>
          <a:bodyPr/>
          <a:lstStyle/>
          <a:p>
            <a:fld id="{00000000-1234-1234-1234-123412341234}" type="slidenum">
              <a:rPr lang="en-US" smtClean="0"/>
              <a:pPr/>
              <a:t>113</a:t>
            </a:fld>
            <a:endParaRPr lang="en-US" dirty="0"/>
          </a:p>
        </p:txBody>
      </p:sp>
    </p:spTree>
    <p:custDataLst>
      <p:tags r:id="rId1"/>
    </p:custDataLst>
    <p:extLst>
      <p:ext uri="{BB962C8B-B14F-4D97-AF65-F5344CB8AC3E}">
        <p14:creationId xmlns:p14="http://schemas.microsoft.com/office/powerpoint/2010/main" val="3653142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6F9DB4-31D7-41DC-8396-2E1DD610C231}"/>
              </a:ext>
            </a:extLst>
          </p:cNvPr>
          <p:cNvSpPr>
            <a:spLocks noGrp="1"/>
          </p:cNvSpPr>
          <p:nvPr>
            <p:ph idx="1"/>
          </p:nvPr>
        </p:nvSpPr>
        <p:spPr/>
        <p:txBody>
          <a:bodyPr/>
          <a:lstStyle/>
          <a:p>
            <a:pPr>
              <a:lnSpc>
                <a:spcPct val="100000"/>
              </a:lnSpc>
            </a:pPr>
            <a:r>
              <a:rPr lang="en-US" sz="1800" dirty="0"/>
              <a:t>Heuristic algorithms find solutions among all possible ones, but they do not guarantee that the best will be found.</a:t>
            </a:r>
          </a:p>
          <a:p>
            <a:pPr>
              <a:lnSpc>
                <a:spcPct val="100000"/>
              </a:lnSpc>
            </a:pPr>
            <a:r>
              <a:rPr lang="en-US" sz="1800" dirty="0"/>
              <a:t>These algorithms, usually find a solution close to the best one and they find it fast and easily. Sometimes these algorithms can be accurate, that is they actually find the best solution, but the algorithm is still called heuristic until this best solution is proven to be the best.</a:t>
            </a:r>
          </a:p>
          <a:p>
            <a:pPr>
              <a:lnSpc>
                <a:spcPct val="100000"/>
              </a:lnSpc>
            </a:pPr>
            <a:r>
              <a:rPr lang="en-US" sz="1800" dirty="0"/>
              <a:t>The method used from a heuristic algorithm is one of the known methods ,such as greediness, but in order to be easy and fast the algorithm ignores or even suppresses some of the problem's demands.</a:t>
            </a:r>
          </a:p>
          <a:p>
            <a:pPr>
              <a:lnSpc>
                <a:spcPct val="100000"/>
              </a:lnSpc>
            </a:pPr>
            <a:r>
              <a:rPr lang="en-US" sz="1800" dirty="0"/>
              <a:t>Example: Travelling Salesman Problems – go to nearest neighbor next, finding best match</a:t>
            </a:r>
          </a:p>
        </p:txBody>
      </p:sp>
      <p:sp>
        <p:nvSpPr>
          <p:cNvPr id="3" name="Title 2">
            <a:extLst>
              <a:ext uri="{FF2B5EF4-FFF2-40B4-BE49-F238E27FC236}">
                <a16:creationId xmlns:a16="http://schemas.microsoft.com/office/drawing/2014/main" id="{1D3B2034-C04E-4800-8B7E-9A577FD9313A}"/>
              </a:ext>
            </a:extLst>
          </p:cNvPr>
          <p:cNvSpPr>
            <a:spLocks noGrp="1"/>
          </p:cNvSpPr>
          <p:nvPr>
            <p:ph type="title"/>
          </p:nvPr>
        </p:nvSpPr>
        <p:spPr/>
        <p:txBody>
          <a:bodyPr/>
          <a:lstStyle/>
          <a:p>
            <a:r>
              <a:rPr lang="en-US" dirty="0"/>
              <a:t>Heuristic Algorithms</a:t>
            </a:r>
          </a:p>
        </p:txBody>
      </p:sp>
      <p:sp>
        <p:nvSpPr>
          <p:cNvPr id="4" name="Slide Number Placeholder 3">
            <a:extLst>
              <a:ext uri="{FF2B5EF4-FFF2-40B4-BE49-F238E27FC236}">
                <a16:creationId xmlns:a16="http://schemas.microsoft.com/office/drawing/2014/main" id="{2DA70339-7125-49C9-AAB7-EE9EC1BB7479}"/>
              </a:ext>
            </a:extLst>
          </p:cNvPr>
          <p:cNvSpPr>
            <a:spLocks noGrp="1"/>
          </p:cNvSpPr>
          <p:nvPr>
            <p:ph type="sldNum" sz="quarter" idx="12"/>
          </p:nvPr>
        </p:nvSpPr>
        <p:spPr/>
        <p:txBody>
          <a:bodyPr/>
          <a:lstStyle/>
          <a:p>
            <a:fld id="{66B7A6BE-7A3D-1C4F-BEDA-C5431FB9FC0F}" type="slidenum">
              <a:rPr lang="en-US" smtClean="0"/>
              <a:pPr/>
              <a:t>114</a:t>
            </a:fld>
            <a:endParaRPr lang="en-US" dirty="0"/>
          </a:p>
        </p:txBody>
      </p:sp>
    </p:spTree>
    <p:extLst>
      <p:ext uri="{BB962C8B-B14F-4D97-AF65-F5344CB8AC3E}">
        <p14:creationId xmlns:p14="http://schemas.microsoft.com/office/powerpoint/2010/main" val="19132968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34B6FA-8E4A-4B33-AD82-C033E59635A6}"/>
              </a:ext>
            </a:extLst>
          </p:cNvPr>
          <p:cNvSpPr>
            <a:spLocks noGrp="1"/>
          </p:cNvSpPr>
          <p:nvPr>
            <p:ph idx="1"/>
          </p:nvPr>
        </p:nvSpPr>
        <p:spPr>
          <a:xfrm>
            <a:off x="195943" y="902524"/>
            <a:ext cx="8728363" cy="3794167"/>
          </a:xfrm>
        </p:spPr>
        <p:txBody>
          <a:bodyPr/>
          <a:lstStyle/>
          <a:p>
            <a:pPr>
              <a:lnSpc>
                <a:spcPct val="100000"/>
              </a:lnSpc>
              <a:spcBef>
                <a:spcPts val="600"/>
              </a:spcBef>
            </a:pPr>
            <a:r>
              <a:rPr lang="en-US" sz="2000" dirty="0"/>
              <a:t>Probabilistic Algorithms always return a result, but the result may not always be correct. We attempt to minimize the probability of an incorrect result, and use a random element where multiple runs of the algorithm will reduce the probability of incorrect results</a:t>
            </a:r>
          </a:p>
          <a:p>
            <a:pPr>
              <a:lnSpc>
                <a:spcPct val="100000"/>
              </a:lnSpc>
              <a:spcBef>
                <a:spcPts val="600"/>
              </a:spcBef>
            </a:pPr>
            <a:r>
              <a:rPr lang="en-US" sz="2000" dirty="0"/>
              <a:t>Examples – primality detection, quicksort, prisoner and lightbulb</a:t>
            </a:r>
          </a:p>
          <a:p>
            <a:pPr>
              <a:lnSpc>
                <a:spcPct val="100000"/>
              </a:lnSpc>
              <a:spcBef>
                <a:spcPts val="600"/>
              </a:spcBef>
            </a:pPr>
            <a:r>
              <a:rPr lang="en-US" sz="2000" dirty="0"/>
              <a:t>In general we say</a:t>
            </a:r>
          </a:p>
          <a:p>
            <a:pPr lvl="1">
              <a:lnSpc>
                <a:spcPct val="100000"/>
              </a:lnSpc>
              <a:spcBef>
                <a:spcPts val="600"/>
              </a:spcBef>
            </a:pPr>
            <a:r>
              <a:rPr lang="en-US" sz="1800" dirty="0"/>
              <a:t>Deterministic algorithm: X = Y</a:t>
            </a:r>
          </a:p>
          <a:p>
            <a:pPr lvl="1">
              <a:lnSpc>
                <a:spcPct val="100000"/>
              </a:lnSpc>
              <a:spcBef>
                <a:spcPts val="600"/>
              </a:spcBef>
            </a:pPr>
            <a:r>
              <a:rPr lang="en-US" sz="1800" dirty="0"/>
              <a:t>Approximation Algorithm : X is close to Y</a:t>
            </a:r>
          </a:p>
          <a:p>
            <a:pPr lvl="1">
              <a:lnSpc>
                <a:spcPct val="100000"/>
              </a:lnSpc>
              <a:spcBef>
                <a:spcPts val="600"/>
              </a:spcBef>
            </a:pPr>
            <a:r>
              <a:rPr lang="en-US" sz="1800" dirty="0"/>
              <a:t>Probabilistic algorithm - X is "usually" Y</a:t>
            </a:r>
          </a:p>
          <a:p>
            <a:pPr lvl="1">
              <a:lnSpc>
                <a:spcPct val="100000"/>
              </a:lnSpc>
              <a:spcBef>
                <a:spcPts val="600"/>
              </a:spcBef>
            </a:pPr>
            <a:r>
              <a:rPr lang="en-US" sz="1800" dirty="0"/>
              <a:t>Heuristic algorithm – X is usually "close" to Y</a:t>
            </a:r>
            <a:endParaRPr lang="en-US" sz="1600" dirty="0"/>
          </a:p>
        </p:txBody>
      </p:sp>
      <p:sp>
        <p:nvSpPr>
          <p:cNvPr id="3" name="Title 2">
            <a:extLst>
              <a:ext uri="{FF2B5EF4-FFF2-40B4-BE49-F238E27FC236}">
                <a16:creationId xmlns:a16="http://schemas.microsoft.com/office/drawing/2014/main" id="{FFD3350D-A058-459D-8770-0346A452B419}"/>
              </a:ext>
            </a:extLst>
          </p:cNvPr>
          <p:cNvSpPr>
            <a:spLocks noGrp="1"/>
          </p:cNvSpPr>
          <p:nvPr>
            <p:ph type="title"/>
          </p:nvPr>
        </p:nvSpPr>
        <p:spPr>
          <a:xfrm>
            <a:off x="1" y="16699"/>
            <a:ext cx="8259288" cy="902525"/>
          </a:xfrm>
        </p:spPr>
        <p:txBody>
          <a:bodyPr/>
          <a:lstStyle/>
          <a:p>
            <a:r>
              <a:rPr lang="en-US" dirty="0"/>
              <a:t>Probabilistic Algorithms</a:t>
            </a:r>
          </a:p>
        </p:txBody>
      </p:sp>
      <p:sp>
        <p:nvSpPr>
          <p:cNvPr id="4" name="Slide Number Placeholder 3">
            <a:extLst>
              <a:ext uri="{FF2B5EF4-FFF2-40B4-BE49-F238E27FC236}">
                <a16:creationId xmlns:a16="http://schemas.microsoft.com/office/drawing/2014/main" id="{4A1104DE-4D95-4802-BEE0-696462804A07}"/>
              </a:ext>
            </a:extLst>
          </p:cNvPr>
          <p:cNvSpPr>
            <a:spLocks noGrp="1"/>
          </p:cNvSpPr>
          <p:nvPr>
            <p:ph type="sldNum" sz="quarter" idx="12"/>
          </p:nvPr>
        </p:nvSpPr>
        <p:spPr/>
        <p:txBody>
          <a:bodyPr/>
          <a:lstStyle/>
          <a:p>
            <a:fld id="{66B7A6BE-7A3D-1C4F-BEDA-C5431FB9FC0F}" type="slidenum">
              <a:rPr lang="en-US" smtClean="0"/>
              <a:pPr/>
              <a:t>115</a:t>
            </a:fld>
            <a:endParaRPr lang="en-US" dirty="0"/>
          </a:p>
        </p:txBody>
      </p:sp>
    </p:spTree>
    <p:extLst>
      <p:ext uri="{BB962C8B-B14F-4D97-AF65-F5344CB8AC3E}">
        <p14:creationId xmlns:p14="http://schemas.microsoft.com/office/powerpoint/2010/main" val="161416771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152646" y="1667360"/>
            <a:ext cx="7820102" cy="1145165"/>
          </a:xfrm>
        </p:spPr>
        <p:txBody>
          <a:bodyPr/>
          <a:lstStyle/>
          <a:p>
            <a:pPr defTabSz="685800" fontAlgn="base">
              <a:spcAft>
                <a:spcPct val="0"/>
              </a:spcAft>
              <a:defRPr/>
            </a:pPr>
            <a:r>
              <a:rPr lang="en-GB" dirty="0"/>
              <a:t>To finish…</a:t>
            </a:r>
            <a:endParaRPr lang="en-AU" dirty="0">
              <a:effectLst/>
            </a:endParaRPr>
          </a:p>
        </p:txBody>
      </p:sp>
    </p:spTree>
    <p:extLst>
      <p:ext uri="{BB962C8B-B14F-4D97-AF65-F5344CB8AC3E}">
        <p14:creationId xmlns:p14="http://schemas.microsoft.com/office/powerpoint/2010/main" val="209926638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439AF6F-2725-4071-95ED-8FAB2C5F9BF8}"/>
              </a:ext>
            </a:extLst>
          </p:cNvPr>
          <p:cNvSpPr>
            <a:spLocks noGrp="1"/>
          </p:cNvSpPr>
          <p:nvPr>
            <p:ph idx="1"/>
          </p:nvPr>
        </p:nvSpPr>
        <p:spPr/>
        <p:txBody>
          <a:bodyPr>
            <a:noAutofit/>
          </a:bodyPr>
          <a:lstStyle/>
          <a:p>
            <a:pPr marL="514350" indent="-457200">
              <a:lnSpc>
                <a:spcPct val="100000"/>
              </a:lnSpc>
              <a:spcBef>
                <a:spcPts val="600"/>
              </a:spcBef>
            </a:pPr>
            <a:r>
              <a:rPr lang="en-US" dirty="0"/>
              <a:t>Understand why it is important to be able to compare the complexity of algorithms</a:t>
            </a:r>
          </a:p>
          <a:p>
            <a:pPr marL="514350" indent="-457200">
              <a:lnSpc>
                <a:spcPct val="100000"/>
              </a:lnSpc>
              <a:spcBef>
                <a:spcPts val="600"/>
              </a:spcBef>
            </a:pPr>
            <a:r>
              <a:rPr lang="en-US" dirty="0"/>
              <a:t>Be able to:</a:t>
            </a:r>
          </a:p>
          <a:p>
            <a:pPr lvl="1">
              <a:lnSpc>
                <a:spcPct val="100000"/>
              </a:lnSpc>
              <a:spcBef>
                <a:spcPts val="600"/>
              </a:spcBef>
            </a:pPr>
            <a:r>
              <a:rPr lang="en-US" sz="2400" dirty="0"/>
              <a:t>Measure complexity of algorithms and compare complexity classes</a:t>
            </a:r>
          </a:p>
          <a:p>
            <a:pPr lvl="1">
              <a:lnSpc>
                <a:spcPct val="100000"/>
              </a:lnSpc>
              <a:spcBef>
                <a:spcPts val="600"/>
              </a:spcBef>
            </a:pPr>
            <a:r>
              <a:rPr lang="en-US" sz="2400" dirty="0"/>
              <a:t>Analysis of non-recursive algorithms</a:t>
            </a:r>
          </a:p>
          <a:p>
            <a:pPr lvl="1">
              <a:lnSpc>
                <a:spcPct val="100000"/>
              </a:lnSpc>
              <a:spcBef>
                <a:spcPts val="600"/>
              </a:spcBef>
            </a:pPr>
            <a:r>
              <a:rPr lang="en-US" sz="2400" dirty="0"/>
              <a:t>Analysis of recursive algorithms</a:t>
            </a:r>
          </a:p>
          <a:p>
            <a:pPr marL="514350" indent="-457200">
              <a:lnSpc>
                <a:spcPct val="100000"/>
              </a:lnSpc>
              <a:spcBef>
                <a:spcPts val="600"/>
              </a:spcBef>
            </a:pPr>
            <a:r>
              <a:rPr lang="en-US" dirty="0"/>
              <a:t>Be able to perform empirical analyses of algorithms</a:t>
            </a:r>
            <a:endParaRPr lang="en-GB" dirty="0"/>
          </a:p>
        </p:txBody>
      </p:sp>
      <p:sp>
        <p:nvSpPr>
          <p:cNvPr id="2" name="Title 1">
            <a:extLst>
              <a:ext uri="{FF2B5EF4-FFF2-40B4-BE49-F238E27FC236}">
                <a16:creationId xmlns:a16="http://schemas.microsoft.com/office/drawing/2014/main" id="{7A41CE5F-B4F8-4B3E-9218-BDA5CC658285}"/>
              </a:ext>
            </a:extLst>
          </p:cNvPr>
          <p:cNvSpPr>
            <a:spLocks noGrp="1"/>
          </p:cNvSpPr>
          <p:nvPr>
            <p:ph type="title"/>
          </p:nvPr>
        </p:nvSpPr>
        <p:spPr/>
        <p:txBody>
          <a:bodyPr/>
          <a:lstStyle/>
          <a:p>
            <a:r>
              <a:rPr lang="en-US" dirty="0"/>
              <a:t>Learning objectives</a:t>
            </a:r>
            <a:endParaRPr lang="en-GB" dirty="0"/>
          </a:p>
        </p:txBody>
      </p:sp>
      <p:sp>
        <p:nvSpPr>
          <p:cNvPr id="4" name="Slide Number Placeholder 3">
            <a:extLst>
              <a:ext uri="{FF2B5EF4-FFF2-40B4-BE49-F238E27FC236}">
                <a16:creationId xmlns:a16="http://schemas.microsoft.com/office/drawing/2014/main" id="{D630AABF-1B04-46EF-B6DA-A0B9763A7A51}"/>
              </a:ext>
            </a:extLst>
          </p:cNvPr>
          <p:cNvSpPr>
            <a:spLocks noGrp="1"/>
          </p:cNvSpPr>
          <p:nvPr>
            <p:ph type="sldNum" sz="quarter" idx="12"/>
          </p:nvPr>
        </p:nvSpPr>
        <p:spPr/>
        <p:txBody>
          <a:bodyPr/>
          <a:lstStyle/>
          <a:p>
            <a:fld id="{66B7A6BE-7A3D-1C4F-BEDA-C5431FB9FC0F}" type="slidenum">
              <a:rPr lang="en-US" smtClean="0"/>
              <a:pPr/>
              <a:t>117</a:t>
            </a:fld>
            <a:endParaRPr lang="en-US" dirty="0"/>
          </a:p>
        </p:txBody>
      </p:sp>
    </p:spTree>
    <p:extLst>
      <p:ext uri="{BB962C8B-B14F-4D97-AF65-F5344CB8AC3E}">
        <p14:creationId xmlns:p14="http://schemas.microsoft.com/office/powerpoint/2010/main" val="410601664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9271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374886-09B5-4946-8DDE-982A7C6A3D27}"/>
              </a:ext>
            </a:extLst>
          </p:cNvPr>
          <p:cNvSpPr>
            <a:spLocks noGrp="1"/>
          </p:cNvSpPr>
          <p:nvPr>
            <p:ph idx="1"/>
          </p:nvPr>
        </p:nvSpPr>
        <p:spPr/>
        <p:txBody>
          <a:bodyPr/>
          <a:lstStyle/>
          <a:p>
            <a:pPr>
              <a:spcBef>
                <a:spcPts val="600"/>
              </a:spcBef>
            </a:pPr>
            <a:r>
              <a:rPr lang="en-AU" dirty="0"/>
              <a:t>How do we estimate the running time of an algorithm?</a:t>
            </a:r>
          </a:p>
          <a:p>
            <a:pPr>
              <a:lnSpc>
                <a:spcPct val="90000"/>
              </a:lnSpc>
              <a:spcBef>
                <a:spcPts val="600"/>
              </a:spcBef>
            </a:pPr>
            <a:r>
              <a:rPr lang="en-US" altLang="en-US" dirty="0"/>
              <a:t>When we analyze algorithms, we should employ mathematical techniques that analyze algorithms independently of specific implementations, computers or data</a:t>
            </a:r>
          </a:p>
          <a:p>
            <a:pPr>
              <a:lnSpc>
                <a:spcPct val="90000"/>
              </a:lnSpc>
              <a:spcBef>
                <a:spcPts val="600"/>
              </a:spcBef>
            </a:pPr>
            <a:r>
              <a:rPr lang="en-US" altLang="en-US" dirty="0"/>
              <a:t>To analyze algorithms:</a:t>
            </a:r>
          </a:p>
          <a:p>
            <a:pPr lvl="1">
              <a:lnSpc>
                <a:spcPct val="90000"/>
              </a:lnSpc>
              <a:spcBef>
                <a:spcPts val="600"/>
              </a:spcBef>
            </a:pPr>
            <a:r>
              <a:rPr lang="en-US" altLang="en-US" sz="2000" dirty="0"/>
              <a:t>First, we start to count the number of significant operations in a particular solution to assess its efficiency</a:t>
            </a:r>
          </a:p>
          <a:p>
            <a:pPr lvl="1">
              <a:lnSpc>
                <a:spcPct val="90000"/>
              </a:lnSpc>
              <a:spcBef>
                <a:spcPts val="600"/>
              </a:spcBef>
            </a:pPr>
            <a:r>
              <a:rPr lang="en-US" altLang="en-US" sz="2000" dirty="0"/>
              <a:t>Then, we will express the efficiency of algorithms using growth functions</a:t>
            </a:r>
          </a:p>
          <a:p>
            <a:pPr marL="0" indent="0">
              <a:buNone/>
            </a:pPr>
            <a:endParaRPr lang="en-AU" dirty="0"/>
          </a:p>
        </p:txBody>
      </p:sp>
      <p:sp>
        <p:nvSpPr>
          <p:cNvPr id="3" name="Title 2">
            <a:extLst>
              <a:ext uri="{FF2B5EF4-FFF2-40B4-BE49-F238E27FC236}">
                <a16:creationId xmlns:a16="http://schemas.microsoft.com/office/drawing/2014/main" id="{67C40BA9-A0BC-4DB0-A444-0A1E1EB40D03}"/>
              </a:ext>
            </a:extLst>
          </p:cNvPr>
          <p:cNvSpPr>
            <a:spLocks noGrp="1"/>
          </p:cNvSpPr>
          <p:nvPr>
            <p:ph type="title"/>
          </p:nvPr>
        </p:nvSpPr>
        <p:spPr/>
        <p:txBody>
          <a:bodyPr/>
          <a:lstStyle/>
          <a:p>
            <a:r>
              <a:rPr lang="en-AU" dirty="0"/>
              <a:t>How to estimate running time?</a:t>
            </a:r>
          </a:p>
        </p:txBody>
      </p:sp>
      <p:sp>
        <p:nvSpPr>
          <p:cNvPr id="4" name="Slide Number Placeholder 3">
            <a:extLst>
              <a:ext uri="{FF2B5EF4-FFF2-40B4-BE49-F238E27FC236}">
                <a16:creationId xmlns:a16="http://schemas.microsoft.com/office/drawing/2014/main" id="{317BFB64-23B5-4700-B526-7B408C94D4BB}"/>
              </a:ext>
            </a:extLst>
          </p:cNvPr>
          <p:cNvSpPr>
            <a:spLocks noGrp="1"/>
          </p:cNvSpPr>
          <p:nvPr>
            <p:ph type="sldNum" sz="quarter" idx="12"/>
          </p:nvPr>
        </p:nvSpPr>
        <p:spPr/>
        <p:txBody>
          <a:bodyPr/>
          <a:lstStyle/>
          <a:p>
            <a:fld id="{66B7A6BE-7A3D-1C4F-BEDA-C5431FB9FC0F}" type="slidenum">
              <a:rPr lang="en-US" smtClean="0"/>
              <a:pPr/>
              <a:t>12</a:t>
            </a:fld>
            <a:endParaRPr lang="en-US" dirty="0"/>
          </a:p>
        </p:txBody>
      </p:sp>
    </p:spTree>
    <p:extLst>
      <p:ext uri="{BB962C8B-B14F-4D97-AF65-F5344CB8AC3E}">
        <p14:creationId xmlns:p14="http://schemas.microsoft.com/office/powerpoint/2010/main" val="679916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439AF6F-2725-4071-95ED-8FAB2C5F9BF8}"/>
              </a:ext>
            </a:extLst>
          </p:cNvPr>
          <p:cNvSpPr>
            <a:spLocks noGrp="1"/>
          </p:cNvSpPr>
          <p:nvPr>
            <p:ph idx="1"/>
          </p:nvPr>
        </p:nvSpPr>
        <p:spPr/>
        <p:txBody>
          <a:bodyPr>
            <a:normAutofit fontScale="92500" lnSpcReduction="10000"/>
          </a:bodyPr>
          <a:lstStyle/>
          <a:p>
            <a:pPr>
              <a:lnSpc>
                <a:spcPct val="120000"/>
              </a:lnSpc>
              <a:spcBef>
                <a:spcPts val="600"/>
              </a:spcBef>
            </a:pPr>
            <a:r>
              <a:rPr lang="en-GB" b="1" dirty="0"/>
              <a:t>Idea: </a:t>
            </a:r>
            <a:r>
              <a:rPr lang="en-GB" dirty="0"/>
              <a:t>An algorithm consists of some </a:t>
            </a:r>
            <a:r>
              <a:rPr lang="en-GB" b="1" dirty="0"/>
              <a:t>operations</a:t>
            </a:r>
            <a:r>
              <a:rPr lang="en-GB" dirty="0"/>
              <a:t> executed a number of times.</a:t>
            </a:r>
          </a:p>
          <a:p>
            <a:pPr>
              <a:lnSpc>
                <a:spcPct val="120000"/>
              </a:lnSpc>
              <a:spcBef>
                <a:spcPts val="600"/>
              </a:spcBef>
            </a:pPr>
            <a:r>
              <a:rPr lang="en-GB" dirty="0"/>
              <a:t>Hence, an </a:t>
            </a:r>
            <a:r>
              <a:rPr lang="en-GB" b="1" dirty="0"/>
              <a:t>estimate of the running time/time efficiency </a:t>
            </a:r>
            <a:r>
              <a:rPr lang="en-GB" dirty="0"/>
              <a:t>of an algorithm can be obtained from</a:t>
            </a:r>
          </a:p>
          <a:p>
            <a:pPr lvl="1">
              <a:lnSpc>
                <a:spcPct val="120000"/>
              </a:lnSpc>
              <a:spcBef>
                <a:spcPts val="600"/>
              </a:spcBef>
            </a:pPr>
            <a:r>
              <a:rPr lang="en-GB" dirty="0"/>
              <a:t>Determining these </a:t>
            </a:r>
            <a:r>
              <a:rPr lang="en-GB" b="1" dirty="0"/>
              <a:t>operations</a:t>
            </a:r>
          </a:p>
          <a:p>
            <a:pPr lvl="1">
              <a:lnSpc>
                <a:spcPct val="120000"/>
              </a:lnSpc>
              <a:spcBef>
                <a:spcPts val="600"/>
              </a:spcBef>
            </a:pPr>
            <a:r>
              <a:rPr lang="en-GB" b="1" dirty="0"/>
              <a:t>How long </a:t>
            </a:r>
            <a:r>
              <a:rPr lang="en-GB" dirty="0"/>
              <a:t>to execute them, and </a:t>
            </a:r>
          </a:p>
          <a:p>
            <a:pPr lvl="1">
              <a:lnSpc>
                <a:spcPct val="120000"/>
              </a:lnSpc>
              <a:spcBef>
                <a:spcPts val="600"/>
              </a:spcBef>
            </a:pPr>
            <a:r>
              <a:rPr lang="en-GB" dirty="0"/>
              <a:t>The </a:t>
            </a:r>
            <a:r>
              <a:rPr lang="en-GB" b="1" dirty="0"/>
              <a:t>number of times </a:t>
            </a:r>
            <a:r>
              <a:rPr lang="en-GB" dirty="0"/>
              <a:t>they are executed.</a:t>
            </a:r>
          </a:p>
          <a:p>
            <a:pPr>
              <a:lnSpc>
                <a:spcPct val="120000"/>
              </a:lnSpc>
              <a:spcBef>
                <a:spcPts val="600"/>
              </a:spcBef>
            </a:pPr>
            <a:r>
              <a:rPr lang="en-GB" dirty="0"/>
              <a:t>These operations are called </a:t>
            </a:r>
            <a:r>
              <a:rPr lang="en-GB" b="1" dirty="0"/>
              <a:t>basic operations </a:t>
            </a:r>
            <a:r>
              <a:rPr lang="en-GB" dirty="0"/>
              <a:t>and the number of times is based on the </a:t>
            </a:r>
            <a:r>
              <a:rPr lang="en-GB" b="1" dirty="0"/>
              <a:t>input size </a:t>
            </a:r>
            <a:r>
              <a:rPr lang="en-GB" dirty="0"/>
              <a:t>of the problem.</a:t>
            </a:r>
          </a:p>
        </p:txBody>
      </p:sp>
      <p:sp>
        <p:nvSpPr>
          <p:cNvPr id="2" name="Title 1">
            <a:extLst>
              <a:ext uri="{FF2B5EF4-FFF2-40B4-BE49-F238E27FC236}">
                <a16:creationId xmlns:a16="http://schemas.microsoft.com/office/drawing/2014/main" id="{7A41CE5F-B4F8-4B3E-9218-BDA5CC658285}"/>
              </a:ext>
            </a:extLst>
          </p:cNvPr>
          <p:cNvSpPr>
            <a:spLocks noGrp="1"/>
          </p:cNvSpPr>
          <p:nvPr>
            <p:ph type="title"/>
          </p:nvPr>
        </p:nvSpPr>
        <p:spPr>
          <a:xfrm>
            <a:off x="1" y="-1"/>
            <a:ext cx="8522824" cy="902525"/>
          </a:xfrm>
        </p:spPr>
        <p:txBody>
          <a:bodyPr>
            <a:normAutofit fontScale="90000"/>
          </a:bodyPr>
          <a:lstStyle/>
          <a:p>
            <a:r>
              <a:rPr lang="en-GB" dirty="0"/>
              <a:t>Theoretical Analysis of Time Efficiency</a:t>
            </a:r>
          </a:p>
        </p:txBody>
      </p:sp>
      <p:sp>
        <p:nvSpPr>
          <p:cNvPr id="4" name="Slide Number Placeholder 3">
            <a:extLst>
              <a:ext uri="{FF2B5EF4-FFF2-40B4-BE49-F238E27FC236}">
                <a16:creationId xmlns:a16="http://schemas.microsoft.com/office/drawing/2014/main" id="{5BCEB971-6C83-4D01-A199-70BB9CE7327D}"/>
              </a:ext>
            </a:extLst>
          </p:cNvPr>
          <p:cNvSpPr>
            <a:spLocks noGrp="1"/>
          </p:cNvSpPr>
          <p:nvPr>
            <p:ph type="sldNum" sz="quarter" idx="12"/>
          </p:nvPr>
        </p:nvSpPr>
        <p:spPr/>
        <p:txBody>
          <a:bodyPr/>
          <a:lstStyle/>
          <a:p>
            <a:fld id="{66B7A6BE-7A3D-1C4F-BEDA-C5431FB9FC0F}" type="slidenum">
              <a:rPr lang="en-US" smtClean="0"/>
              <a:pPr/>
              <a:t>13</a:t>
            </a:fld>
            <a:endParaRPr lang="en-US" dirty="0"/>
          </a:p>
        </p:txBody>
      </p:sp>
    </p:spTree>
    <p:extLst>
      <p:ext uri="{BB962C8B-B14F-4D97-AF65-F5344CB8AC3E}">
        <p14:creationId xmlns:p14="http://schemas.microsoft.com/office/powerpoint/2010/main" val="591989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A62C753-E765-4D90-981B-E2D8300E09D7}"/>
              </a:ext>
            </a:extLst>
          </p:cNvPr>
          <p:cNvSpPr>
            <a:spLocks noGrp="1"/>
          </p:cNvSpPr>
          <p:nvPr>
            <p:ph idx="1"/>
          </p:nvPr>
        </p:nvSpPr>
        <p:spPr/>
        <p:txBody>
          <a:bodyPr>
            <a:noAutofit/>
          </a:bodyPr>
          <a:lstStyle/>
          <a:p>
            <a:pPr marL="0" lvl="1" indent="0">
              <a:lnSpc>
                <a:spcPct val="100000"/>
              </a:lnSpc>
              <a:buNone/>
            </a:pPr>
            <a:r>
              <a:rPr lang="en-US" sz="2400" dirty="0"/>
              <a:t>Operation(s) that contribute most towards the total running time.</a:t>
            </a:r>
          </a:p>
          <a:p>
            <a:pPr>
              <a:lnSpc>
                <a:spcPct val="100000"/>
              </a:lnSpc>
            </a:pPr>
            <a:r>
              <a:rPr lang="en-GB" dirty="0"/>
              <a:t>Examples: </a:t>
            </a:r>
          </a:p>
          <a:p>
            <a:pPr lvl="1">
              <a:lnSpc>
                <a:spcPct val="100000"/>
              </a:lnSpc>
              <a:spcBef>
                <a:spcPts val="600"/>
              </a:spcBef>
            </a:pPr>
            <a:r>
              <a:rPr lang="en-GB" sz="2400" dirty="0"/>
              <a:t>Compare ( </a:t>
            </a:r>
            <a:r>
              <a:rPr lang="en-GB" sz="2400" dirty="0" err="1"/>
              <a:t>i</a:t>
            </a:r>
            <a:r>
              <a:rPr lang="en-GB" sz="2400" dirty="0"/>
              <a:t> != j )</a:t>
            </a:r>
          </a:p>
          <a:p>
            <a:pPr lvl="1">
              <a:lnSpc>
                <a:spcPct val="100000"/>
              </a:lnSpc>
              <a:spcBef>
                <a:spcPts val="600"/>
              </a:spcBef>
            </a:pPr>
            <a:r>
              <a:rPr lang="en-GB" sz="2400" dirty="0"/>
              <a:t>Add ( </a:t>
            </a:r>
            <a:r>
              <a:rPr lang="en-GB" sz="2400" dirty="0" err="1"/>
              <a:t>i</a:t>
            </a:r>
            <a:r>
              <a:rPr lang="en-GB" sz="2400" dirty="0"/>
              <a:t> + j )</a:t>
            </a:r>
          </a:p>
          <a:p>
            <a:pPr lvl="1">
              <a:lnSpc>
                <a:spcPct val="100000"/>
              </a:lnSpc>
              <a:spcBef>
                <a:spcPts val="600"/>
              </a:spcBef>
            </a:pPr>
            <a:r>
              <a:rPr lang="en-GB" sz="2400" dirty="0"/>
              <a:t>Multiply ( </a:t>
            </a:r>
            <a:r>
              <a:rPr lang="en-GB" sz="2400" dirty="0" err="1"/>
              <a:t>i</a:t>
            </a:r>
            <a:r>
              <a:rPr lang="en-GB" sz="2400" dirty="0"/>
              <a:t> * j )</a:t>
            </a:r>
          </a:p>
          <a:p>
            <a:pPr lvl="1">
              <a:lnSpc>
                <a:spcPct val="100000"/>
              </a:lnSpc>
              <a:spcBef>
                <a:spcPts val="600"/>
              </a:spcBef>
            </a:pPr>
            <a:r>
              <a:rPr lang="en-GB" sz="2400" dirty="0"/>
              <a:t>Divide ( </a:t>
            </a:r>
            <a:r>
              <a:rPr lang="en-GB" sz="2400" dirty="0" err="1"/>
              <a:t>i</a:t>
            </a:r>
            <a:r>
              <a:rPr lang="en-GB" sz="2400" dirty="0"/>
              <a:t> / j )</a:t>
            </a:r>
          </a:p>
          <a:p>
            <a:pPr lvl="1">
              <a:lnSpc>
                <a:spcPct val="100000"/>
              </a:lnSpc>
              <a:spcBef>
                <a:spcPts val="600"/>
              </a:spcBef>
            </a:pPr>
            <a:r>
              <a:rPr lang="en-GB" sz="2400" dirty="0"/>
              <a:t>Assignment ( </a:t>
            </a:r>
            <a:r>
              <a:rPr lang="en-GB" sz="2400" dirty="0" err="1"/>
              <a:t>i</a:t>
            </a:r>
            <a:r>
              <a:rPr lang="en-GB" sz="2400" dirty="0"/>
              <a:t> </a:t>
            </a:r>
            <a:r>
              <a:rPr lang="en-GB" sz="2400" dirty="0">
                <a:sym typeface="Wingdings" panose="05000000000000000000" pitchFamily="2" charset="2"/>
              </a:rPr>
              <a:t>=</a:t>
            </a:r>
            <a:r>
              <a:rPr lang="en-GB" sz="2400" dirty="0"/>
              <a:t> j )</a:t>
            </a:r>
          </a:p>
        </p:txBody>
      </p:sp>
      <p:sp>
        <p:nvSpPr>
          <p:cNvPr id="2" name="Title 1">
            <a:extLst>
              <a:ext uri="{FF2B5EF4-FFF2-40B4-BE49-F238E27FC236}">
                <a16:creationId xmlns:a16="http://schemas.microsoft.com/office/drawing/2014/main" id="{CB5FB879-DE49-4E77-8321-567D449E6A54}"/>
              </a:ext>
            </a:extLst>
          </p:cNvPr>
          <p:cNvSpPr>
            <a:spLocks noGrp="1"/>
          </p:cNvSpPr>
          <p:nvPr>
            <p:ph type="title"/>
          </p:nvPr>
        </p:nvSpPr>
        <p:spPr/>
        <p:txBody>
          <a:bodyPr/>
          <a:lstStyle/>
          <a:p>
            <a:r>
              <a:rPr lang="en-US" dirty="0"/>
              <a:t>Basic operation</a:t>
            </a:r>
            <a:endParaRPr lang="en-GB" dirty="0"/>
          </a:p>
        </p:txBody>
      </p:sp>
      <p:sp>
        <p:nvSpPr>
          <p:cNvPr id="4" name="Slide Number Placeholder 3">
            <a:extLst>
              <a:ext uri="{FF2B5EF4-FFF2-40B4-BE49-F238E27FC236}">
                <a16:creationId xmlns:a16="http://schemas.microsoft.com/office/drawing/2014/main" id="{AFABD287-6F2E-4B1E-847E-4D311DF66407}"/>
              </a:ext>
            </a:extLst>
          </p:cNvPr>
          <p:cNvSpPr>
            <a:spLocks noGrp="1"/>
          </p:cNvSpPr>
          <p:nvPr>
            <p:ph type="sldNum" sz="quarter" idx="12"/>
          </p:nvPr>
        </p:nvSpPr>
        <p:spPr/>
        <p:txBody>
          <a:bodyPr/>
          <a:lstStyle/>
          <a:p>
            <a:fld id="{66B7A6BE-7A3D-1C4F-BEDA-C5431FB9FC0F}" type="slidenum">
              <a:rPr lang="en-US" smtClean="0"/>
              <a:pPr/>
              <a:t>14</a:t>
            </a:fld>
            <a:endParaRPr lang="en-US" dirty="0"/>
          </a:p>
        </p:txBody>
      </p:sp>
    </p:spTree>
    <p:extLst>
      <p:ext uri="{BB962C8B-B14F-4D97-AF65-F5344CB8AC3E}">
        <p14:creationId xmlns:p14="http://schemas.microsoft.com/office/powerpoint/2010/main" val="3597941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3"/>
          <p:cNvSpPr>
            <a:spLocks noGrp="1" noChangeArrowheads="1"/>
          </p:cNvSpPr>
          <p:nvPr>
            <p:ph idx="1"/>
          </p:nvPr>
        </p:nvSpPr>
        <p:spPr/>
        <p:txBody>
          <a:bodyPr/>
          <a:lstStyle/>
          <a:p>
            <a:pPr>
              <a:spcBef>
                <a:spcPts val="0"/>
              </a:spcBef>
            </a:pPr>
            <a:r>
              <a:rPr lang="en-US" altLang="en-US" sz="1800" dirty="0">
                <a:latin typeface="+mj-lt"/>
              </a:rPr>
              <a:t>Each operation in an algorithm (or a program) has a cost</a:t>
            </a:r>
          </a:p>
          <a:p>
            <a:pPr>
              <a:spcBef>
                <a:spcPts val="0"/>
              </a:spcBef>
              <a:buFontTx/>
              <a:buNone/>
            </a:pPr>
            <a:r>
              <a:rPr lang="en-US" altLang="en-US" sz="1800" dirty="0">
                <a:latin typeface="+mj-lt"/>
                <a:sym typeface="Wingdings" pitchFamily="2" charset="2"/>
              </a:rPr>
              <a:t>		 Each operation takes a certain of time.</a:t>
            </a:r>
          </a:p>
          <a:p>
            <a:pPr>
              <a:spcBef>
                <a:spcPts val="0"/>
              </a:spcBef>
              <a:buFontTx/>
              <a:buNone/>
            </a:pPr>
            <a:r>
              <a:rPr lang="en-US" altLang="en-US" sz="1800" dirty="0">
                <a:latin typeface="+mj-lt"/>
                <a:sym typeface="Wingdings" pitchFamily="2" charset="2"/>
              </a:rPr>
              <a:t> count = count + 1;   </a:t>
            </a:r>
            <a:r>
              <a:rPr lang="en-US" altLang="en-US" sz="1600" dirty="0">
                <a:latin typeface="+mj-lt"/>
                <a:sym typeface="Wingdings" pitchFamily="2" charset="2"/>
              </a:rPr>
              <a:t>take a certain amount of time, but it is constant</a:t>
            </a:r>
            <a:endParaRPr lang="en-US" altLang="en-US" sz="1100" dirty="0">
              <a:latin typeface="+mj-lt"/>
              <a:sym typeface="Wingdings" pitchFamily="2" charset="2"/>
            </a:endParaRPr>
          </a:p>
          <a:p>
            <a:pPr>
              <a:spcBef>
                <a:spcPts val="0"/>
              </a:spcBef>
              <a:buFontTx/>
              <a:buNone/>
            </a:pPr>
            <a:endParaRPr lang="en-US" altLang="en-US" sz="1100" dirty="0">
              <a:latin typeface="+mj-lt"/>
              <a:sym typeface="Wingdings" pitchFamily="2" charset="2"/>
            </a:endParaRPr>
          </a:p>
          <a:p>
            <a:pPr>
              <a:spcBef>
                <a:spcPts val="0"/>
              </a:spcBef>
              <a:buFontTx/>
              <a:buNone/>
            </a:pPr>
            <a:r>
              <a:rPr lang="en-US" altLang="en-US" sz="1800" b="1" i="1" dirty="0">
                <a:latin typeface="+mj-lt"/>
                <a:sym typeface="Wingdings" pitchFamily="2" charset="2"/>
              </a:rPr>
              <a:t>A sequence of  operations:</a:t>
            </a:r>
            <a:endParaRPr lang="en-US" altLang="en-US" sz="1800" dirty="0">
              <a:latin typeface="+mj-lt"/>
              <a:sym typeface="Wingdings" pitchFamily="2" charset="2"/>
            </a:endParaRPr>
          </a:p>
          <a:p>
            <a:pPr>
              <a:spcBef>
                <a:spcPts val="0"/>
              </a:spcBef>
              <a:buFontTx/>
              <a:buNone/>
            </a:pPr>
            <a:r>
              <a:rPr lang="en-US" altLang="en-US" sz="1800" dirty="0">
                <a:latin typeface="+mj-lt"/>
                <a:sym typeface="Wingdings" pitchFamily="2" charset="2"/>
              </a:rPr>
              <a:t>	count = count + 1				Cost: c</a:t>
            </a:r>
            <a:r>
              <a:rPr lang="en-US" altLang="en-US" sz="1800" baseline="-25000" dirty="0">
                <a:latin typeface="+mj-lt"/>
                <a:sym typeface="Wingdings" pitchFamily="2" charset="2"/>
              </a:rPr>
              <a:t>1</a:t>
            </a:r>
          </a:p>
          <a:p>
            <a:pPr>
              <a:spcBef>
                <a:spcPts val="0"/>
              </a:spcBef>
              <a:buFontTx/>
              <a:buNone/>
            </a:pPr>
            <a:r>
              <a:rPr lang="en-US" altLang="en-US" sz="1800" dirty="0">
                <a:latin typeface="+mj-lt"/>
                <a:sym typeface="Wingdings" pitchFamily="2" charset="2"/>
              </a:rPr>
              <a:t>	sum = sum + count			Cost: c</a:t>
            </a:r>
            <a:r>
              <a:rPr lang="en-US" altLang="en-US" sz="1800" baseline="-25000" dirty="0">
                <a:latin typeface="+mj-lt"/>
                <a:sym typeface="Wingdings" pitchFamily="2" charset="2"/>
              </a:rPr>
              <a:t>2</a:t>
            </a:r>
          </a:p>
          <a:p>
            <a:pPr>
              <a:spcBef>
                <a:spcPts val="0"/>
              </a:spcBef>
              <a:buFontTx/>
              <a:buNone/>
            </a:pPr>
            <a:r>
              <a:rPr lang="en-US" altLang="en-US" sz="1800" dirty="0">
                <a:latin typeface="+mj-lt"/>
                <a:sym typeface="Wingdings" pitchFamily="2" charset="2"/>
              </a:rPr>
              <a:t>	</a:t>
            </a:r>
          </a:p>
          <a:p>
            <a:pPr>
              <a:spcBef>
                <a:spcPts val="0"/>
              </a:spcBef>
              <a:buFontTx/>
              <a:buNone/>
            </a:pPr>
            <a:r>
              <a:rPr lang="en-US" altLang="en-US" sz="1800" dirty="0">
                <a:latin typeface="+mj-lt"/>
                <a:sym typeface="Wingdings" pitchFamily="2" charset="2"/>
              </a:rPr>
              <a:t>		 Total Cost = c</a:t>
            </a:r>
            <a:r>
              <a:rPr lang="en-US" altLang="en-US" sz="1800" baseline="-25000" dirty="0">
                <a:latin typeface="+mj-lt"/>
                <a:sym typeface="Wingdings" pitchFamily="2" charset="2"/>
              </a:rPr>
              <a:t>1</a:t>
            </a:r>
            <a:r>
              <a:rPr lang="en-US" altLang="en-US" sz="1800" dirty="0">
                <a:latin typeface="+mj-lt"/>
                <a:sym typeface="Wingdings" pitchFamily="2" charset="2"/>
              </a:rPr>
              <a:t> + c</a:t>
            </a:r>
            <a:r>
              <a:rPr lang="en-US" altLang="en-US" sz="1800" baseline="-25000" dirty="0">
                <a:latin typeface="+mj-lt"/>
                <a:sym typeface="Wingdings" pitchFamily="2" charset="2"/>
              </a:rPr>
              <a:t>2</a:t>
            </a:r>
          </a:p>
          <a:p>
            <a:pPr>
              <a:buFontTx/>
              <a:buNone/>
            </a:pPr>
            <a:r>
              <a:rPr lang="en-US" altLang="en-US" sz="1800" dirty="0">
                <a:latin typeface="+mj-lt"/>
                <a:sym typeface="Wingdings" pitchFamily="2" charset="2"/>
              </a:rPr>
              <a:t>			             </a:t>
            </a:r>
            <a:endParaRPr lang="en-US" altLang="en-US" sz="1800" dirty="0">
              <a:latin typeface="+mj-lt"/>
            </a:endParaRPr>
          </a:p>
        </p:txBody>
      </p:sp>
      <p:sp>
        <p:nvSpPr>
          <p:cNvPr id="2" name="Title 1"/>
          <p:cNvSpPr>
            <a:spLocks noGrp="1"/>
          </p:cNvSpPr>
          <p:nvPr>
            <p:ph type="title"/>
          </p:nvPr>
        </p:nvSpPr>
        <p:spPr/>
        <p:txBody>
          <a:bodyPr/>
          <a:lstStyle/>
          <a:p>
            <a:r>
              <a:rPr lang="en-US" altLang="en-US" dirty="0"/>
              <a:t>Execution Time of Algorithms - 1</a:t>
            </a:r>
            <a:endParaRPr lang="en-US" dirty="0"/>
          </a:p>
        </p:txBody>
      </p:sp>
      <p:sp>
        <p:nvSpPr>
          <p:cNvPr id="4" name="Slide Number Placeholder 3">
            <a:extLst>
              <a:ext uri="{FF2B5EF4-FFF2-40B4-BE49-F238E27FC236}">
                <a16:creationId xmlns:a16="http://schemas.microsoft.com/office/drawing/2014/main" id="{FE929C8C-A56E-44AB-83FA-F22EFB989E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spTree>
    <p:extLst>
      <p:ext uri="{BB962C8B-B14F-4D97-AF65-F5344CB8AC3E}">
        <p14:creationId xmlns:p14="http://schemas.microsoft.com/office/powerpoint/2010/main" val="2433666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3"/>
          <p:cNvSpPr>
            <a:spLocks noGrp="1" noChangeArrowheads="1"/>
          </p:cNvSpPr>
          <p:nvPr>
            <p:ph idx="1"/>
          </p:nvPr>
        </p:nvSpPr>
        <p:spPr/>
        <p:txBody>
          <a:bodyPr/>
          <a:lstStyle/>
          <a:p>
            <a:pPr>
              <a:spcBef>
                <a:spcPts val="0"/>
              </a:spcBef>
              <a:buFontTx/>
              <a:buNone/>
            </a:pPr>
            <a:r>
              <a:rPr lang="en-US" altLang="en-US" sz="2000" dirty="0">
                <a:latin typeface="+mj-lt"/>
              </a:rPr>
              <a:t>Example: Simple If-Statement</a:t>
            </a:r>
          </a:p>
          <a:p>
            <a:pPr>
              <a:spcBef>
                <a:spcPts val="0"/>
              </a:spcBef>
              <a:buFontTx/>
              <a:buNone/>
            </a:pPr>
            <a:r>
              <a:rPr lang="en-US" altLang="en-US" sz="2000" dirty="0">
                <a:latin typeface="+mj-lt"/>
              </a:rPr>
              <a:t>							Cost		Occurrences</a:t>
            </a:r>
          </a:p>
          <a:p>
            <a:pPr>
              <a:spcBef>
                <a:spcPts val="0"/>
              </a:spcBef>
              <a:buFontTx/>
              <a:buNone/>
            </a:pPr>
            <a:r>
              <a:rPr lang="en-US" altLang="en-US" sz="2000" dirty="0">
                <a:latin typeface="+mj-lt"/>
              </a:rPr>
              <a:t>	if (n &lt; 0):				c1			1</a:t>
            </a:r>
          </a:p>
          <a:p>
            <a:pPr>
              <a:spcBef>
                <a:spcPts val="0"/>
              </a:spcBef>
              <a:buFontTx/>
              <a:buNone/>
            </a:pPr>
            <a:r>
              <a:rPr lang="en-US" altLang="en-US" sz="2000" dirty="0">
                <a:latin typeface="+mj-lt"/>
              </a:rPr>
              <a:t>			</a:t>
            </a:r>
            <a:r>
              <a:rPr lang="en-US" altLang="en-US" sz="2000" dirty="0" err="1">
                <a:latin typeface="+mj-lt"/>
              </a:rPr>
              <a:t>absval</a:t>
            </a:r>
            <a:r>
              <a:rPr lang="en-US" altLang="en-US" sz="2000" dirty="0">
                <a:latin typeface="+mj-lt"/>
              </a:rPr>
              <a:t> = -n 		c2			1</a:t>
            </a:r>
          </a:p>
          <a:p>
            <a:pPr>
              <a:spcBef>
                <a:spcPts val="0"/>
              </a:spcBef>
              <a:buFontTx/>
              <a:buNone/>
            </a:pPr>
            <a:r>
              <a:rPr lang="en-US" altLang="en-US" sz="2000" dirty="0">
                <a:latin typeface="+mj-lt"/>
              </a:rPr>
              <a:t>	else:	</a:t>
            </a:r>
          </a:p>
          <a:p>
            <a:pPr>
              <a:spcBef>
                <a:spcPts val="0"/>
              </a:spcBef>
              <a:buFontTx/>
              <a:buNone/>
            </a:pPr>
            <a:r>
              <a:rPr lang="en-US" altLang="en-US" sz="2000" dirty="0">
                <a:latin typeface="+mj-lt"/>
              </a:rPr>
              <a:t>			</a:t>
            </a:r>
            <a:r>
              <a:rPr lang="en-US" altLang="en-US" sz="2000" dirty="0" err="1">
                <a:latin typeface="+mj-lt"/>
              </a:rPr>
              <a:t>absval</a:t>
            </a:r>
            <a:r>
              <a:rPr lang="en-US" altLang="en-US" sz="2000" dirty="0">
                <a:latin typeface="+mj-lt"/>
              </a:rPr>
              <a:t> = n		c3			1	</a:t>
            </a:r>
          </a:p>
          <a:p>
            <a:pPr>
              <a:spcBef>
                <a:spcPts val="0"/>
              </a:spcBef>
              <a:buFontTx/>
              <a:buNone/>
            </a:pPr>
            <a:r>
              <a:rPr lang="en-US" altLang="en-US" sz="2000" dirty="0">
                <a:latin typeface="+mj-lt"/>
              </a:rPr>
              <a:t>	</a:t>
            </a:r>
          </a:p>
          <a:p>
            <a:pPr>
              <a:spcBef>
                <a:spcPts val="0"/>
              </a:spcBef>
              <a:buFontTx/>
              <a:buNone/>
            </a:pPr>
            <a:r>
              <a:rPr lang="en-US" altLang="en-US" sz="2000" dirty="0">
                <a:latin typeface="+mj-lt"/>
              </a:rPr>
              <a:t>Total Cost  &lt;=  c1 + max(c2,c3)</a:t>
            </a:r>
          </a:p>
          <a:p>
            <a:pPr>
              <a:spcBef>
                <a:spcPts val="0"/>
              </a:spcBef>
              <a:buFontTx/>
              <a:buNone/>
            </a:pPr>
            <a:endParaRPr lang="en-US" altLang="en-US" sz="2000" dirty="0">
              <a:latin typeface="+mj-lt"/>
            </a:endParaRPr>
          </a:p>
        </p:txBody>
      </p:sp>
      <p:sp>
        <p:nvSpPr>
          <p:cNvPr id="3" name="Title 2"/>
          <p:cNvSpPr>
            <a:spLocks noGrp="1"/>
          </p:cNvSpPr>
          <p:nvPr>
            <p:ph type="title"/>
          </p:nvPr>
        </p:nvSpPr>
        <p:spPr/>
        <p:txBody>
          <a:bodyPr/>
          <a:lstStyle/>
          <a:p>
            <a:r>
              <a:rPr lang="en-US" altLang="en-US" dirty="0"/>
              <a:t>Execution Time of Algorithms - 2</a:t>
            </a:r>
            <a:endParaRPr lang="en-US" dirty="0"/>
          </a:p>
        </p:txBody>
      </p:sp>
      <p:sp>
        <p:nvSpPr>
          <p:cNvPr id="4" name="Slide Number Placeholder 3">
            <a:extLst>
              <a:ext uri="{FF2B5EF4-FFF2-40B4-BE49-F238E27FC236}">
                <a16:creationId xmlns:a16="http://schemas.microsoft.com/office/drawing/2014/main" id="{573592F7-8F0E-44AE-8382-2E59E666AE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spTree>
    <p:extLst>
      <p:ext uri="{BB962C8B-B14F-4D97-AF65-F5344CB8AC3E}">
        <p14:creationId xmlns:p14="http://schemas.microsoft.com/office/powerpoint/2010/main" val="1013158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3"/>
          <p:cNvSpPr>
            <a:spLocks noGrp="1" noChangeArrowheads="1"/>
          </p:cNvSpPr>
          <p:nvPr>
            <p:ph idx="1"/>
          </p:nvPr>
        </p:nvSpPr>
        <p:spPr/>
        <p:txBody>
          <a:bodyPr/>
          <a:lstStyle/>
          <a:p>
            <a:pPr>
              <a:spcBef>
                <a:spcPts val="0"/>
              </a:spcBef>
              <a:buFontTx/>
              <a:buNone/>
            </a:pPr>
            <a:r>
              <a:rPr lang="en-US" altLang="en-US" sz="1800" dirty="0">
                <a:latin typeface="+mj-lt"/>
              </a:rPr>
              <a:t>Example</a:t>
            </a:r>
            <a:r>
              <a:rPr lang="en-US" altLang="en-US" sz="1800" i="1" dirty="0">
                <a:latin typeface="+mj-lt"/>
              </a:rPr>
              <a:t>: </a:t>
            </a:r>
            <a:r>
              <a:rPr lang="en-US" altLang="en-US" sz="1800" dirty="0">
                <a:latin typeface="+mj-lt"/>
              </a:rPr>
              <a:t>Simple Loop</a:t>
            </a:r>
          </a:p>
          <a:p>
            <a:pPr>
              <a:spcBef>
                <a:spcPts val="0"/>
              </a:spcBef>
              <a:buFontTx/>
              <a:buNone/>
            </a:pPr>
            <a:r>
              <a:rPr lang="en-US" altLang="en-US" sz="1800" dirty="0">
                <a:latin typeface="+mj-lt"/>
              </a:rPr>
              <a:t>								Cost		</a:t>
            </a:r>
            <a:r>
              <a:rPr lang="en-US" altLang="en-US" sz="1800" dirty="0"/>
              <a:t>Occurrences</a:t>
            </a:r>
            <a:endParaRPr lang="en-US" altLang="en-US" sz="1800" dirty="0">
              <a:latin typeface="+mj-lt"/>
            </a:endParaRPr>
          </a:p>
          <a:p>
            <a:pPr>
              <a:spcBef>
                <a:spcPts val="0"/>
              </a:spcBef>
              <a:buFontTx/>
              <a:buNone/>
            </a:pPr>
            <a:r>
              <a:rPr lang="en-US" altLang="en-US" sz="1800" dirty="0">
                <a:latin typeface="+mj-lt"/>
              </a:rPr>
              <a:t>	i = 1			`			c1			1</a:t>
            </a:r>
          </a:p>
          <a:p>
            <a:pPr>
              <a:spcBef>
                <a:spcPts val="0"/>
              </a:spcBef>
              <a:buFontTx/>
              <a:buNone/>
            </a:pPr>
            <a:r>
              <a:rPr lang="en-US" altLang="en-US" sz="1800" dirty="0">
                <a:latin typeface="+mj-lt"/>
              </a:rPr>
              <a:t>	sum = 0					c2			1</a:t>
            </a:r>
          </a:p>
          <a:p>
            <a:pPr>
              <a:spcBef>
                <a:spcPts val="0"/>
              </a:spcBef>
              <a:buFontTx/>
              <a:buNone/>
            </a:pPr>
            <a:r>
              <a:rPr lang="en-US" altLang="en-US" sz="1800" dirty="0">
                <a:latin typeface="+mj-lt"/>
              </a:rPr>
              <a:t>	while (i &lt;= n):				c3		   	n+1</a:t>
            </a:r>
          </a:p>
          <a:p>
            <a:pPr>
              <a:spcBef>
                <a:spcPts val="0"/>
              </a:spcBef>
              <a:buFontTx/>
              <a:buNone/>
            </a:pPr>
            <a:r>
              <a:rPr lang="en-US" altLang="en-US" sz="1800" dirty="0">
                <a:latin typeface="+mj-lt"/>
              </a:rPr>
              <a:t>			</a:t>
            </a:r>
            <a:r>
              <a:rPr lang="en-US" altLang="en-US" sz="1800" dirty="0" err="1">
                <a:latin typeface="+mj-lt"/>
              </a:rPr>
              <a:t>i</a:t>
            </a:r>
            <a:r>
              <a:rPr lang="en-US" altLang="en-US" sz="1800" dirty="0">
                <a:latin typeface="+mj-lt"/>
              </a:rPr>
              <a:t> = i + 1				c4		   	n	</a:t>
            </a:r>
          </a:p>
          <a:p>
            <a:pPr>
              <a:spcBef>
                <a:spcPts val="0"/>
              </a:spcBef>
              <a:buFontTx/>
              <a:buNone/>
            </a:pPr>
            <a:r>
              <a:rPr lang="en-US" altLang="en-US" sz="1800" dirty="0">
                <a:latin typeface="+mj-lt"/>
              </a:rPr>
              <a:t>			sum = sum + </a:t>
            </a:r>
            <a:r>
              <a:rPr lang="en-US" altLang="en-US" sz="1800" dirty="0" err="1">
                <a:latin typeface="+mj-lt"/>
              </a:rPr>
              <a:t>i</a:t>
            </a:r>
            <a:r>
              <a:rPr lang="en-US" altLang="en-US" sz="1800" dirty="0">
                <a:latin typeface="+mj-lt"/>
              </a:rPr>
              <a:t>		c5		   	n</a:t>
            </a:r>
          </a:p>
          <a:p>
            <a:pPr>
              <a:spcBef>
                <a:spcPts val="0"/>
              </a:spcBef>
              <a:buFontTx/>
              <a:buNone/>
            </a:pPr>
            <a:r>
              <a:rPr lang="en-US" altLang="en-US" sz="1800" dirty="0">
                <a:latin typeface="+mj-lt"/>
              </a:rPr>
              <a:t>Total Cost  =  c1 + c2 + (n+1)*c3 + n*c4 + n*c5</a:t>
            </a:r>
          </a:p>
        </p:txBody>
      </p:sp>
      <p:sp>
        <p:nvSpPr>
          <p:cNvPr id="3" name="Title 2"/>
          <p:cNvSpPr>
            <a:spLocks noGrp="1"/>
          </p:cNvSpPr>
          <p:nvPr>
            <p:ph type="title"/>
          </p:nvPr>
        </p:nvSpPr>
        <p:spPr/>
        <p:txBody>
          <a:bodyPr/>
          <a:lstStyle/>
          <a:p>
            <a:r>
              <a:rPr lang="en-US" altLang="en-US" dirty="0"/>
              <a:t>Execution Time of Algorithms - 3</a:t>
            </a:r>
            <a:endParaRPr lang="en-US" dirty="0"/>
          </a:p>
        </p:txBody>
      </p:sp>
      <p:sp>
        <p:nvSpPr>
          <p:cNvPr id="4" name="Slide Number Placeholder 3">
            <a:extLst>
              <a:ext uri="{FF2B5EF4-FFF2-40B4-BE49-F238E27FC236}">
                <a16:creationId xmlns:a16="http://schemas.microsoft.com/office/drawing/2014/main" id="{A3C3A319-D0AC-404A-85CF-CAF6C2CD9A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Tree>
    <p:extLst>
      <p:ext uri="{BB962C8B-B14F-4D97-AF65-F5344CB8AC3E}">
        <p14:creationId xmlns:p14="http://schemas.microsoft.com/office/powerpoint/2010/main" val="458264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idx="1"/>
          </p:nvPr>
        </p:nvSpPr>
        <p:spPr>
          <a:xfrm>
            <a:off x="195943" y="902524"/>
            <a:ext cx="8728363" cy="3794167"/>
          </a:xfrm>
        </p:spPr>
        <p:txBody>
          <a:bodyPr/>
          <a:lstStyle/>
          <a:p>
            <a:pPr>
              <a:lnSpc>
                <a:spcPct val="90000"/>
              </a:lnSpc>
              <a:spcBef>
                <a:spcPts val="600"/>
              </a:spcBef>
              <a:buFontTx/>
              <a:buNone/>
            </a:pPr>
            <a:r>
              <a:rPr lang="en-US" altLang="en-US" sz="1600" dirty="0">
                <a:latin typeface="+mj-lt"/>
              </a:rPr>
              <a:t>Example: Nested Loop</a:t>
            </a:r>
          </a:p>
          <a:p>
            <a:pPr>
              <a:lnSpc>
                <a:spcPct val="90000"/>
              </a:lnSpc>
              <a:spcBef>
                <a:spcPts val="600"/>
              </a:spcBef>
              <a:buFontTx/>
              <a:buNone/>
            </a:pPr>
            <a:r>
              <a:rPr lang="en-US" altLang="en-US" sz="1600" dirty="0">
                <a:latin typeface="+mj-lt"/>
              </a:rPr>
              <a:t>									Cost		 Occurrences</a:t>
            </a:r>
          </a:p>
          <a:p>
            <a:pPr>
              <a:lnSpc>
                <a:spcPct val="90000"/>
              </a:lnSpc>
              <a:spcBef>
                <a:spcPts val="600"/>
              </a:spcBef>
              <a:buFontTx/>
              <a:buNone/>
            </a:pPr>
            <a:r>
              <a:rPr lang="en-US" altLang="en-US" sz="1600" dirty="0">
                <a:latin typeface="+mj-lt"/>
              </a:rPr>
              <a:t>	I = 1							c1			1</a:t>
            </a:r>
          </a:p>
          <a:p>
            <a:pPr>
              <a:lnSpc>
                <a:spcPct val="90000"/>
              </a:lnSpc>
              <a:spcBef>
                <a:spcPts val="600"/>
              </a:spcBef>
              <a:buFontTx/>
              <a:buNone/>
            </a:pPr>
            <a:r>
              <a:rPr lang="en-US" altLang="en-US" sz="1600" dirty="0">
                <a:latin typeface="+mj-lt"/>
              </a:rPr>
              <a:t>	sum = 0		 				c2			1</a:t>
            </a:r>
          </a:p>
          <a:p>
            <a:pPr>
              <a:lnSpc>
                <a:spcPct val="90000"/>
              </a:lnSpc>
              <a:spcBef>
                <a:spcPts val="600"/>
              </a:spcBef>
              <a:buFontTx/>
              <a:buNone/>
            </a:pPr>
            <a:r>
              <a:rPr lang="en-US" altLang="en-US" sz="1600" dirty="0">
                <a:latin typeface="+mj-lt"/>
              </a:rPr>
              <a:t>	while (i &lt;= n): 					c3			n+1</a:t>
            </a:r>
          </a:p>
          <a:p>
            <a:pPr>
              <a:lnSpc>
                <a:spcPct val="90000"/>
              </a:lnSpc>
              <a:spcBef>
                <a:spcPts val="600"/>
              </a:spcBef>
              <a:buFontTx/>
              <a:buNone/>
            </a:pPr>
            <a:r>
              <a:rPr lang="en-US" altLang="en-US" sz="1600" dirty="0">
                <a:latin typeface="+mj-lt"/>
              </a:rPr>
              <a:t>			j=1						c4			n</a:t>
            </a:r>
          </a:p>
          <a:p>
            <a:pPr>
              <a:lnSpc>
                <a:spcPct val="90000"/>
              </a:lnSpc>
              <a:spcBef>
                <a:spcPts val="600"/>
              </a:spcBef>
              <a:buFontTx/>
              <a:buNone/>
            </a:pPr>
            <a:r>
              <a:rPr lang="en-US" altLang="en-US" sz="1600" dirty="0">
                <a:latin typeface="+mj-lt"/>
              </a:rPr>
              <a:t>			while (j &lt;= n):	 			c5			n*(n+1)</a:t>
            </a:r>
          </a:p>
          <a:p>
            <a:pPr>
              <a:lnSpc>
                <a:spcPct val="90000"/>
              </a:lnSpc>
              <a:spcBef>
                <a:spcPts val="600"/>
              </a:spcBef>
              <a:buFontTx/>
              <a:buNone/>
            </a:pPr>
            <a:r>
              <a:rPr lang="en-US" altLang="en-US" sz="1600" dirty="0">
                <a:latin typeface="+mj-lt"/>
              </a:rPr>
              <a:t>		   		sum = sum + </a:t>
            </a:r>
            <a:r>
              <a:rPr lang="en-US" altLang="en-US" sz="1600" dirty="0" err="1">
                <a:latin typeface="+mj-lt"/>
              </a:rPr>
              <a:t>i</a:t>
            </a:r>
            <a:r>
              <a:rPr lang="en-US" altLang="en-US" sz="1600" dirty="0">
                <a:latin typeface="+mj-lt"/>
              </a:rPr>
              <a:t>			c6			n*n</a:t>
            </a:r>
          </a:p>
          <a:p>
            <a:pPr>
              <a:lnSpc>
                <a:spcPct val="90000"/>
              </a:lnSpc>
              <a:spcBef>
                <a:spcPts val="600"/>
              </a:spcBef>
              <a:buFontTx/>
              <a:buNone/>
            </a:pPr>
            <a:r>
              <a:rPr lang="en-US" altLang="en-US" sz="1600" dirty="0">
                <a:latin typeface="+mj-lt"/>
              </a:rPr>
              <a:t>		    		j = j + 1	 			c7			n*n   </a:t>
            </a:r>
          </a:p>
          <a:p>
            <a:pPr>
              <a:lnSpc>
                <a:spcPct val="90000"/>
              </a:lnSpc>
              <a:spcBef>
                <a:spcPts val="600"/>
              </a:spcBef>
              <a:buFontTx/>
              <a:buNone/>
            </a:pPr>
            <a:r>
              <a:rPr lang="en-US" altLang="en-US" sz="1600" dirty="0">
                <a:latin typeface="+mj-lt"/>
              </a:rPr>
              <a:t>			</a:t>
            </a:r>
            <a:r>
              <a:rPr lang="en-US" altLang="en-US" sz="1600" dirty="0" err="1">
                <a:latin typeface="+mj-lt"/>
              </a:rPr>
              <a:t>i</a:t>
            </a:r>
            <a:r>
              <a:rPr lang="en-US" altLang="en-US" sz="1600" dirty="0">
                <a:latin typeface="+mj-lt"/>
              </a:rPr>
              <a:t> = </a:t>
            </a:r>
            <a:r>
              <a:rPr lang="en-US" altLang="en-US" sz="1600" dirty="0" err="1">
                <a:latin typeface="+mj-lt"/>
              </a:rPr>
              <a:t>i</a:t>
            </a:r>
            <a:r>
              <a:rPr lang="en-US" altLang="en-US" sz="1600" dirty="0">
                <a:latin typeface="+mj-lt"/>
              </a:rPr>
              <a:t> +1			 		c8			n</a:t>
            </a:r>
          </a:p>
          <a:p>
            <a:pPr>
              <a:lnSpc>
                <a:spcPct val="90000"/>
              </a:lnSpc>
              <a:spcBef>
                <a:spcPts val="600"/>
              </a:spcBef>
              <a:buFontTx/>
              <a:buNone/>
            </a:pPr>
            <a:r>
              <a:rPr lang="en-US" altLang="en-US" sz="1600" dirty="0">
                <a:latin typeface="+mj-lt"/>
              </a:rPr>
              <a:t>	Total Cost  =  c1 + c2 + (n+1)*c3 + n*c4 + n*(n+1)*c5+n*n*c6+n*n*c7+n*c8</a:t>
            </a:r>
          </a:p>
          <a:p>
            <a:pPr>
              <a:lnSpc>
                <a:spcPct val="90000"/>
              </a:lnSpc>
              <a:buFontTx/>
              <a:buNone/>
            </a:pPr>
            <a:endParaRPr lang="en-US" altLang="en-US" sz="1400" dirty="0">
              <a:latin typeface="+mj-lt"/>
            </a:endParaRPr>
          </a:p>
        </p:txBody>
      </p:sp>
      <p:sp>
        <p:nvSpPr>
          <p:cNvPr id="2" name="Title 1"/>
          <p:cNvSpPr>
            <a:spLocks noGrp="1"/>
          </p:cNvSpPr>
          <p:nvPr>
            <p:ph type="title"/>
          </p:nvPr>
        </p:nvSpPr>
        <p:spPr/>
        <p:txBody>
          <a:bodyPr/>
          <a:lstStyle/>
          <a:p>
            <a:r>
              <a:rPr lang="en-US" altLang="en-US" dirty="0"/>
              <a:t>Execution Time of Algorithms - 4</a:t>
            </a:r>
            <a:endParaRPr lang="en-US" dirty="0"/>
          </a:p>
        </p:txBody>
      </p:sp>
      <p:sp>
        <p:nvSpPr>
          <p:cNvPr id="4" name="Slide Number Placeholder 3">
            <a:extLst>
              <a:ext uri="{FF2B5EF4-FFF2-40B4-BE49-F238E27FC236}">
                <a16:creationId xmlns:a16="http://schemas.microsoft.com/office/drawing/2014/main" id="{EE3F14A4-0556-4F4C-B8EB-8E4D9265A6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Tree>
    <p:extLst>
      <p:ext uri="{BB962C8B-B14F-4D97-AF65-F5344CB8AC3E}">
        <p14:creationId xmlns:p14="http://schemas.microsoft.com/office/powerpoint/2010/main" val="80974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E2BB3D-6B61-42C9-8D01-FD8539335E7A}"/>
              </a:ext>
            </a:extLst>
          </p:cNvPr>
          <p:cNvSpPr>
            <a:spLocks noGrp="1"/>
          </p:cNvSpPr>
          <p:nvPr>
            <p:ph idx="1"/>
          </p:nvPr>
        </p:nvSpPr>
        <p:spPr/>
        <p:txBody>
          <a:bodyPr/>
          <a:lstStyle/>
          <a:p>
            <a:pPr>
              <a:spcBef>
                <a:spcPts val="0"/>
              </a:spcBef>
            </a:pPr>
            <a:r>
              <a:rPr lang="en-US" sz="1800" b="1" dirty="0"/>
              <a:t>Loops</a:t>
            </a:r>
            <a:r>
              <a:rPr lang="en-US" sz="1800" dirty="0"/>
              <a:t>: The running time of a loop is at most the running time of the statements inside of that loop times the number of iterations.</a:t>
            </a:r>
          </a:p>
          <a:p>
            <a:pPr>
              <a:spcBef>
                <a:spcPts val="0"/>
              </a:spcBef>
            </a:pPr>
            <a:r>
              <a:rPr lang="en-US" sz="1800" b="1" dirty="0"/>
              <a:t>Nested Loops</a:t>
            </a:r>
            <a:r>
              <a:rPr lang="en-US" sz="1800" dirty="0"/>
              <a:t>: Running time of a nested loop containing a statement in the inner most loop is the running time of statement multiplied by the product of the sized of all loops. </a:t>
            </a:r>
          </a:p>
          <a:p>
            <a:pPr>
              <a:spcBef>
                <a:spcPts val="0"/>
              </a:spcBef>
            </a:pPr>
            <a:r>
              <a:rPr lang="en-US" sz="1800" b="1" dirty="0"/>
              <a:t>Consecutive Statements: </a:t>
            </a:r>
            <a:r>
              <a:rPr lang="en-US" sz="1800" dirty="0"/>
              <a:t>Just add the running times of those consecutive statements. </a:t>
            </a:r>
          </a:p>
          <a:p>
            <a:pPr>
              <a:spcBef>
                <a:spcPts val="0"/>
              </a:spcBef>
            </a:pPr>
            <a:r>
              <a:rPr lang="en-US" sz="1800" b="1" dirty="0"/>
              <a:t>If/Else: </a:t>
            </a:r>
            <a:r>
              <a:rPr lang="en-US" sz="1800" dirty="0"/>
              <a:t>Never more than the running time of the test plus the larger of running times of S1 and S2. </a:t>
            </a:r>
          </a:p>
        </p:txBody>
      </p:sp>
      <p:sp>
        <p:nvSpPr>
          <p:cNvPr id="3" name="Title 2">
            <a:extLst>
              <a:ext uri="{FF2B5EF4-FFF2-40B4-BE49-F238E27FC236}">
                <a16:creationId xmlns:a16="http://schemas.microsoft.com/office/drawing/2014/main" id="{9A4F5F3C-4361-4457-99A9-CD247C9E92C8}"/>
              </a:ext>
            </a:extLst>
          </p:cNvPr>
          <p:cNvSpPr>
            <a:spLocks noGrp="1"/>
          </p:cNvSpPr>
          <p:nvPr>
            <p:ph type="title"/>
          </p:nvPr>
        </p:nvSpPr>
        <p:spPr/>
        <p:txBody>
          <a:bodyPr/>
          <a:lstStyle/>
          <a:p>
            <a:r>
              <a:rPr lang="en-US" altLang="en-US" dirty="0"/>
              <a:t>General Rules for Estimation</a:t>
            </a:r>
            <a:endParaRPr lang="en-US" dirty="0"/>
          </a:p>
        </p:txBody>
      </p:sp>
      <p:sp>
        <p:nvSpPr>
          <p:cNvPr id="4" name="Slide Number Placeholder 3">
            <a:extLst>
              <a:ext uri="{FF2B5EF4-FFF2-40B4-BE49-F238E27FC236}">
                <a16:creationId xmlns:a16="http://schemas.microsoft.com/office/drawing/2014/main" id="{DD9798BF-00CF-4E8B-AF0E-7F242DE2A2CB}"/>
              </a:ext>
            </a:extLst>
          </p:cNvPr>
          <p:cNvSpPr>
            <a:spLocks noGrp="1"/>
          </p:cNvSpPr>
          <p:nvPr>
            <p:ph type="sldNum" sz="quarter" idx="12"/>
          </p:nvPr>
        </p:nvSpPr>
        <p:spPr/>
        <p:txBody>
          <a:bodyPr/>
          <a:lstStyle/>
          <a:p>
            <a:fld id="{66B7A6BE-7A3D-1C4F-BEDA-C5431FB9FC0F}" type="slidenum">
              <a:rPr lang="en-US" smtClean="0"/>
              <a:pPr/>
              <a:t>19</a:t>
            </a:fld>
            <a:endParaRPr lang="en-US" dirty="0"/>
          </a:p>
        </p:txBody>
      </p:sp>
    </p:spTree>
    <p:extLst>
      <p:ext uri="{BB962C8B-B14F-4D97-AF65-F5344CB8AC3E}">
        <p14:creationId xmlns:p14="http://schemas.microsoft.com/office/powerpoint/2010/main" val="911609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BD065A5-7ACB-45C4-8ED6-A9C0FA857600}"/>
              </a:ext>
            </a:extLst>
          </p:cNvPr>
          <p:cNvSpPr>
            <a:spLocks noGrp="1"/>
          </p:cNvSpPr>
          <p:nvPr>
            <p:ph idx="1"/>
          </p:nvPr>
        </p:nvSpPr>
        <p:spPr/>
        <p:txBody>
          <a:bodyPr numCol="2">
            <a:normAutofit/>
          </a:bodyPr>
          <a:lstStyle/>
          <a:p>
            <a:pPr marL="457200" indent="-457200">
              <a:lnSpc>
                <a:spcPct val="100000"/>
              </a:lnSpc>
              <a:buFont typeface="+mj-lt"/>
              <a:buAutoNum type="arabicPeriod"/>
            </a:pPr>
            <a:r>
              <a:rPr lang="en-US" dirty="0"/>
              <a:t>Overview</a:t>
            </a:r>
          </a:p>
          <a:p>
            <a:pPr marL="457200" indent="-457200">
              <a:lnSpc>
                <a:spcPct val="100000"/>
              </a:lnSpc>
              <a:buFont typeface="+mj-lt"/>
              <a:buAutoNum type="arabicPeriod"/>
            </a:pPr>
            <a:r>
              <a:rPr lang="en-GB" dirty="0"/>
              <a:t>Analysis of Time Efficiency</a:t>
            </a:r>
            <a:endParaRPr lang="en-US" dirty="0"/>
          </a:p>
          <a:p>
            <a:pPr marL="457200" indent="-457200">
              <a:lnSpc>
                <a:spcPct val="100000"/>
              </a:lnSpc>
              <a:buFont typeface="+mj-lt"/>
              <a:buAutoNum type="arabicPeriod"/>
            </a:pPr>
            <a:r>
              <a:rPr lang="en-US" dirty="0"/>
              <a:t>Asymptotic Complexity</a:t>
            </a:r>
          </a:p>
          <a:p>
            <a:pPr marL="457200" indent="-457200">
              <a:lnSpc>
                <a:spcPct val="100000"/>
              </a:lnSpc>
              <a:buFont typeface="+mj-lt"/>
              <a:buAutoNum type="arabicPeriod"/>
            </a:pPr>
            <a:r>
              <a:rPr lang="en-US" dirty="0"/>
              <a:t>Analyzing Non-recursive Algorithms</a:t>
            </a:r>
          </a:p>
          <a:p>
            <a:pPr marL="457200" indent="-457200">
              <a:lnSpc>
                <a:spcPct val="100000"/>
              </a:lnSpc>
              <a:buFont typeface="+mj-lt"/>
              <a:buAutoNum type="arabicPeriod"/>
            </a:pPr>
            <a:r>
              <a:rPr lang="en-US" dirty="0"/>
              <a:t>Analyzing Recursive Algorithms</a:t>
            </a:r>
          </a:p>
          <a:p>
            <a:pPr marL="898525" indent="-457200">
              <a:lnSpc>
                <a:spcPct val="100000"/>
              </a:lnSpc>
              <a:buFont typeface="+mj-lt"/>
              <a:buAutoNum type="arabicPeriod"/>
            </a:pPr>
            <a:r>
              <a:rPr lang="en-US" dirty="0"/>
              <a:t>Empirical Analysis</a:t>
            </a:r>
          </a:p>
          <a:p>
            <a:pPr marL="898525" indent="-457200">
              <a:lnSpc>
                <a:spcPct val="100000"/>
              </a:lnSpc>
              <a:buFont typeface="+mj-lt"/>
              <a:buAutoNum type="arabicPeriod"/>
            </a:pPr>
            <a:r>
              <a:rPr lang="en-US" dirty="0"/>
              <a:t>Summary</a:t>
            </a:r>
            <a:endParaRPr lang="en-GB" dirty="0"/>
          </a:p>
        </p:txBody>
      </p:sp>
      <p:sp>
        <p:nvSpPr>
          <p:cNvPr id="2" name="Title 1">
            <a:extLst>
              <a:ext uri="{FF2B5EF4-FFF2-40B4-BE49-F238E27FC236}">
                <a16:creationId xmlns:a16="http://schemas.microsoft.com/office/drawing/2014/main" id="{4766B6B0-C129-4651-99A1-BCECA327CAC4}"/>
              </a:ext>
            </a:extLst>
          </p:cNvPr>
          <p:cNvSpPr>
            <a:spLocks noGrp="1"/>
          </p:cNvSpPr>
          <p:nvPr>
            <p:ph type="title"/>
          </p:nvPr>
        </p:nvSpPr>
        <p:spPr/>
        <p:txBody>
          <a:bodyPr/>
          <a:lstStyle/>
          <a:p>
            <a:r>
              <a:rPr lang="en-US" dirty="0"/>
              <a:t>Agenda</a:t>
            </a:r>
            <a:endParaRPr lang="en-GB" dirty="0"/>
          </a:p>
        </p:txBody>
      </p:sp>
      <p:sp>
        <p:nvSpPr>
          <p:cNvPr id="4" name="Slide Number Placeholder 3">
            <a:extLst>
              <a:ext uri="{FF2B5EF4-FFF2-40B4-BE49-F238E27FC236}">
                <a16:creationId xmlns:a16="http://schemas.microsoft.com/office/drawing/2014/main" id="{3D45A766-65E1-476C-9A7C-B1A4B8355569}"/>
              </a:ext>
            </a:extLst>
          </p:cNvPr>
          <p:cNvSpPr>
            <a:spLocks noGrp="1"/>
          </p:cNvSpPr>
          <p:nvPr>
            <p:ph type="sldNum" sz="quarter" idx="12"/>
          </p:nvPr>
        </p:nvSpPr>
        <p:spPr/>
        <p:txBody>
          <a:bodyPr/>
          <a:lstStyle/>
          <a:p>
            <a:fld id="{66B7A6BE-7A3D-1C4F-BEDA-C5431FB9FC0F}" type="slidenum">
              <a:rPr lang="en-US" smtClean="0"/>
              <a:pPr/>
              <a:t>2</a:t>
            </a:fld>
            <a:endParaRPr lang="en-US" dirty="0"/>
          </a:p>
        </p:txBody>
      </p:sp>
    </p:spTree>
    <p:extLst>
      <p:ext uri="{BB962C8B-B14F-4D97-AF65-F5344CB8AC3E}">
        <p14:creationId xmlns:p14="http://schemas.microsoft.com/office/powerpoint/2010/main" val="20708211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0439AF6F-2725-4071-95ED-8FAB2C5F9BF8}"/>
                  </a:ext>
                </a:extLst>
              </p:cNvPr>
              <p:cNvSpPr>
                <a:spLocks noGrp="1"/>
              </p:cNvSpPr>
              <p:nvPr>
                <p:ph idx="1"/>
              </p:nvPr>
            </p:nvSpPr>
            <p:spPr>
              <a:xfrm>
                <a:off x="195943" y="902524"/>
                <a:ext cx="4766997" cy="3794167"/>
              </a:xfrm>
            </p:spPr>
            <p:txBody>
              <a:bodyPr>
                <a:noAutofit/>
              </a:bodyPr>
              <a:lstStyle/>
              <a:p>
                <a:pPr marL="0" indent="0">
                  <a:lnSpc>
                    <a:spcPct val="100000"/>
                  </a:lnSpc>
                  <a:buNone/>
                </a:pPr>
                <a:r>
                  <a:rPr lang="en-US" dirty="0"/>
                  <a:t>This algorithm computes </a:t>
                </a:r>
                <a14:m>
                  <m:oMath xmlns:m="http://schemas.openxmlformats.org/officeDocument/2006/math">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𝑎</m:t>
                        </m:r>
                      </m:e>
                      <m:sup>
                        <m:r>
                          <a:rPr lang="en-US" sz="2800" b="0" i="1" smtClean="0">
                            <a:latin typeface="Cambria Math" panose="02040503050406030204" pitchFamily="18" charset="0"/>
                          </a:rPr>
                          <m:t>𝑛</m:t>
                        </m:r>
                      </m:sup>
                    </m:sSup>
                  </m:oMath>
                </a14:m>
                <a:r>
                  <a:rPr lang="en-US" dirty="0"/>
                  <a:t> </a:t>
                </a:r>
              </a:p>
              <a:p>
                <a:pPr marL="0" indent="0">
                  <a:lnSpc>
                    <a:spcPct val="100000"/>
                  </a:lnSpc>
                  <a:buNone/>
                </a:pPr>
                <a:r>
                  <a:rPr lang="en-US" dirty="0"/>
                  <a:t>What is the </a:t>
                </a:r>
                <a:r>
                  <a:rPr lang="en-US" b="1" dirty="0"/>
                  <a:t>basic operation </a:t>
                </a:r>
                <a:r>
                  <a:rPr lang="en-US" dirty="0"/>
                  <a:t>of this algorithm?</a:t>
                </a:r>
              </a:p>
            </p:txBody>
          </p:sp>
        </mc:Choice>
        <mc:Fallback xmlns="">
          <p:sp>
            <p:nvSpPr>
              <p:cNvPr id="3" name="Text Placeholder 2">
                <a:extLst>
                  <a:ext uri="{FF2B5EF4-FFF2-40B4-BE49-F238E27FC236}">
                    <a16:creationId xmlns:a16="http://schemas.microsoft.com/office/drawing/2014/main" id="{0439AF6F-2725-4071-95ED-8FAB2C5F9BF8}"/>
                  </a:ext>
                </a:extLst>
              </p:cNvPr>
              <p:cNvSpPr>
                <a:spLocks noGrp="1" noRot="1" noChangeAspect="1" noMove="1" noResize="1" noEditPoints="1" noAdjustHandles="1" noChangeArrowheads="1" noChangeShapeType="1" noTextEdit="1"/>
              </p:cNvSpPr>
              <p:nvPr>
                <p:ph idx="1"/>
              </p:nvPr>
            </p:nvSpPr>
            <p:spPr>
              <a:xfrm>
                <a:off x="195943" y="902524"/>
                <a:ext cx="4766997" cy="3794167"/>
              </a:xfrm>
              <a:blipFill>
                <a:blip r:embed="rId3"/>
                <a:stretch>
                  <a:fillRect/>
                </a:stretch>
              </a:blipFill>
            </p:spPr>
            <p:txBody>
              <a:bodyPr/>
              <a:lstStyle/>
              <a:p>
                <a:r>
                  <a:rPr lang="en-AU">
                    <a:noFill/>
                  </a:rPr>
                  <a:t> </a:t>
                </a:r>
              </a:p>
            </p:txBody>
          </p:sp>
        </mc:Fallback>
      </mc:AlternateContent>
      <p:sp>
        <p:nvSpPr>
          <p:cNvPr id="2" name="Title 1">
            <a:extLst>
              <a:ext uri="{FF2B5EF4-FFF2-40B4-BE49-F238E27FC236}">
                <a16:creationId xmlns:a16="http://schemas.microsoft.com/office/drawing/2014/main" id="{7A41CE5F-B4F8-4B3E-9218-BDA5CC658285}"/>
              </a:ext>
            </a:extLst>
          </p:cNvPr>
          <p:cNvSpPr>
            <a:spLocks noGrp="1"/>
          </p:cNvSpPr>
          <p:nvPr>
            <p:ph type="title"/>
          </p:nvPr>
        </p:nvSpPr>
        <p:spPr/>
        <p:txBody>
          <a:bodyPr/>
          <a:lstStyle/>
          <a:p>
            <a:r>
              <a:rPr lang="en-US" dirty="0"/>
              <a:t>Basic operation</a:t>
            </a:r>
            <a:endParaRPr lang="en-GB" dirty="0"/>
          </a:p>
        </p:txBody>
      </p:sp>
      <p:pic>
        <p:nvPicPr>
          <p:cNvPr id="5" name="Picture 4">
            <a:extLst>
              <a:ext uri="{FF2B5EF4-FFF2-40B4-BE49-F238E27FC236}">
                <a16:creationId xmlns:a16="http://schemas.microsoft.com/office/drawing/2014/main" id="{C07103FF-9BF8-4F77-8558-D15A2363334D}"/>
              </a:ext>
            </a:extLst>
          </p:cNvPr>
          <p:cNvPicPr>
            <a:picLocks noChangeAspect="1"/>
          </p:cNvPicPr>
          <p:nvPr/>
        </p:nvPicPr>
        <p:blipFill>
          <a:blip r:embed="rId4"/>
          <a:stretch>
            <a:fillRect/>
          </a:stretch>
        </p:blipFill>
        <p:spPr>
          <a:xfrm>
            <a:off x="5158882" y="1056640"/>
            <a:ext cx="3426792" cy="3262595"/>
          </a:xfrm>
          <a:prstGeom prst="rect">
            <a:avLst/>
          </a:prstGeom>
        </p:spPr>
      </p:pic>
      <p:sp>
        <p:nvSpPr>
          <p:cNvPr id="4" name="Slide Number Placeholder 3">
            <a:extLst>
              <a:ext uri="{FF2B5EF4-FFF2-40B4-BE49-F238E27FC236}">
                <a16:creationId xmlns:a16="http://schemas.microsoft.com/office/drawing/2014/main" id="{2E0CE0E6-52E7-4791-89F4-12AB58E7FAEE}"/>
              </a:ext>
            </a:extLst>
          </p:cNvPr>
          <p:cNvSpPr>
            <a:spLocks noGrp="1"/>
          </p:cNvSpPr>
          <p:nvPr>
            <p:ph type="sldNum" sz="quarter" idx="12"/>
          </p:nvPr>
        </p:nvSpPr>
        <p:spPr/>
        <p:txBody>
          <a:bodyPr/>
          <a:lstStyle/>
          <a:p>
            <a:fld id="{66B7A6BE-7A3D-1C4F-BEDA-C5431FB9FC0F}" type="slidenum">
              <a:rPr lang="en-US" smtClean="0"/>
              <a:pPr/>
              <a:t>20</a:t>
            </a:fld>
            <a:endParaRPr lang="en-US" dirty="0"/>
          </a:p>
        </p:txBody>
      </p:sp>
    </p:spTree>
    <p:extLst>
      <p:ext uri="{BB962C8B-B14F-4D97-AF65-F5344CB8AC3E}">
        <p14:creationId xmlns:p14="http://schemas.microsoft.com/office/powerpoint/2010/main" val="11426268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EF7E2E5-1206-421E-8BE9-37A4C2784B4F}"/>
                  </a:ext>
                </a:extLst>
              </p:cNvPr>
              <p:cNvSpPr>
                <a:spLocks noGrp="1"/>
              </p:cNvSpPr>
              <p:nvPr>
                <p:ph idx="1"/>
              </p:nvPr>
            </p:nvSpPr>
            <p:spPr/>
            <p:txBody>
              <a:bodyPr>
                <a:noAutofit/>
              </a:bodyPr>
              <a:lstStyle/>
              <a:p>
                <a:pPr>
                  <a:lnSpc>
                    <a:spcPct val="100000"/>
                  </a:lnSpc>
                  <a:spcBef>
                    <a:spcPts val="600"/>
                  </a:spcBef>
                </a:pPr>
                <a:r>
                  <a:rPr lang="en-US" dirty="0"/>
                  <a:t>More of a characteristic of the problem, i.e., size of the problem</a:t>
                </a:r>
              </a:p>
              <a:p>
                <a:pPr lvl="1">
                  <a:lnSpc>
                    <a:spcPct val="100000"/>
                  </a:lnSpc>
                  <a:spcBef>
                    <a:spcPts val="600"/>
                  </a:spcBef>
                </a:pPr>
                <a:r>
                  <a:rPr lang="en-US" sz="2400" dirty="0"/>
                  <a:t>Example: search through an array of size </a:t>
                </a:r>
                <a:r>
                  <a:rPr lang="en-US" sz="2400" i="1" dirty="0"/>
                  <a:t>n</a:t>
                </a:r>
                <a:r>
                  <a:rPr lang="en-US" sz="2400" dirty="0"/>
                  <a:t>, the input size is </a:t>
                </a:r>
                <a:r>
                  <a:rPr lang="en-US" sz="2400" i="1" dirty="0"/>
                  <a:t>n</a:t>
                </a:r>
                <a:r>
                  <a:rPr lang="en-US" sz="2400" dirty="0"/>
                  <a:t>.</a:t>
                </a:r>
              </a:p>
              <a:p>
                <a:pPr>
                  <a:lnSpc>
                    <a:spcPct val="100000"/>
                  </a:lnSpc>
                  <a:spcBef>
                    <a:spcPts val="600"/>
                  </a:spcBef>
                </a:pPr>
                <a:r>
                  <a:rPr lang="en-GB" dirty="0"/>
                  <a:t>We want to estimate the running time of an algorithm in terms of the problem (</a:t>
                </a:r>
                <a14:m>
                  <m:oMath xmlns:m="http://schemas.openxmlformats.org/officeDocument/2006/math">
                    <m:r>
                      <a:rPr lang="en-GB" b="1" i="1" dirty="0" smtClean="0">
                        <a:solidFill>
                          <a:srgbClr val="C00000"/>
                        </a:solidFill>
                        <a:latin typeface="Cambria Math" panose="02040503050406030204" pitchFamily="18" charset="0"/>
                      </a:rPr>
                      <m:t>𝒏</m:t>
                    </m:r>
                  </m:oMath>
                </a14:m>
                <a:r>
                  <a:rPr lang="en-GB" dirty="0"/>
                  <a:t>), not in absolute terms (not </a:t>
                </a:r>
                <a14:m>
                  <m:oMath xmlns:m="http://schemas.openxmlformats.org/officeDocument/2006/math">
                    <m:sSup>
                      <m:sSupPr>
                        <m:ctrlPr>
                          <a:rPr lang="en-US" b="1" i="1" smtClean="0">
                            <a:solidFill>
                              <a:srgbClr val="C00000"/>
                            </a:solidFill>
                            <a:latin typeface="Cambria Math" panose="02040503050406030204" pitchFamily="18" charset="0"/>
                          </a:rPr>
                        </m:ctrlPr>
                      </m:sSupPr>
                      <m:e>
                        <m:r>
                          <a:rPr lang="en-US" b="1" i="1">
                            <a:solidFill>
                              <a:srgbClr val="C00000"/>
                            </a:solidFill>
                            <a:latin typeface="Cambria Math" panose="02040503050406030204" pitchFamily="18" charset="0"/>
                          </a:rPr>
                          <m:t>𝒂</m:t>
                        </m:r>
                      </m:e>
                      <m:sup>
                        <m:r>
                          <a:rPr lang="en-US" b="1" i="1">
                            <a:solidFill>
                              <a:srgbClr val="C00000"/>
                            </a:solidFill>
                            <a:latin typeface="Cambria Math" panose="02040503050406030204" pitchFamily="18" charset="0"/>
                          </a:rPr>
                          <m:t>𝒏</m:t>
                        </m:r>
                      </m:sup>
                    </m:sSup>
                    <m:r>
                      <a:rPr lang="en-AU" b="0" i="0" smtClean="0">
                        <a:latin typeface="Cambria Math" panose="02040503050406030204" pitchFamily="18" charset="0"/>
                      </a:rPr>
                      <m:t>)</m:t>
                    </m:r>
                  </m:oMath>
                </a14:m>
                <a:endParaRPr lang="en-GB" dirty="0"/>
              </a:p>
              <a:p>
                <a:pPr>
                  <a:lnSpc>
                    <a:spcPct val="100000"/>
                  </a:lnSpc>
                  <a:spcBef>
                    <a:spcPts val="600"/>
                  </a:spcBef>
                </a:pPr>
                <a:r>
                  <a:rPr lang="en-GB" dirty="0"/>
                  <a:t>When analysing algorithms, we state the number of times that the basic operation is executed in terms of the input size</a:t>
                </a:r>
              </a:p>
            </p:txBody>
          </p:sp>
        </mc:Choice>
        <mc:Fallback xmlns="">
          <p:sp>
            <p:nvSpPr>
              <p:cNvPr id="3" name="Text Placeholder 2">
                <a:extLst>
                  <a:ext uri="{FF2B5EF4-FFF2-40B4-BE49-F238E27FC236}">
                    <a16:creationId xmlns:a16="http://schemas.microsoft.com/office/drawing/2014/main" id="{EEF7E2E5-1206-421E-8BE9-37A4C2784B4F}"/>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AU">
                    <a:noFill/>
                  </a:rPr>
                  <a:t> </a:t>
                </a:r>
              </a:p>
            </p:txBody>
          </p:sp>
        </mc:Fallback>
      </mc:AlternateContent>
      <p:sp>
        <p:nvSpPr>
          <p:cNvPr id="2" name="Title 1">
            <a:extLst>
              <a:ext uri="{FF2B5EF4-FFF2-40B4-BE49-F238E27FC236}">
                <a16:creationId xmlns:a16="http://schemas.microsoft.com/office/drawing/2014/main" id="{AF2D6610-748D-476A-AD15-1F3FB828B6F0}"/>
              </a:ext>
            </a:extLst>
          </p:cNvPr>
          <p:cNvSpPr>
            <a:spLocks noGrp="1"/>
          </p:cNvSpPr>
          <p:nvPr>
            <p:ph type="title"/>
          </p:nvPr>
        </p:nvSpPr>
        <p:spPr/>
        <p:txBody>
          <a:bodyPr/>
          <a:lstStyle/>
          <a:p>
            <a:r>
              <a:rPr lang="en-US" dirty="0"/>
              <a:t>Input size</a:t>
            </a:r>
            <a:endParaRPr lang="en-GB" dirty="0"/>
          </a:p>
        </p:txBody>
      </p:sp>
      <p:sp>
        <p:nvSpPr>
          <p:cNvPr id="4" name="Slide Number Placeholder 3">
            <a:extLst>
              <a:ext uri="{FF2B5EF4-FFF2-40B4-BE49-F238E27FC236}">
                <a16:creationId xmlns:a16="http://schemas.microsoft.com/office/drawing/2014/main" id="{11EB3B97-1D4D-4E66-85DF-3E6D2E5998DF}"/>
              </a:ext>
            </a:extLst>
          </p:cNvPr>
          <p:cNvSpPr>
            <a:spLocks noGrp="1"/>
          </p:cNvSpPr>
          <p:nvPr>
            <p:ph type="sldNum" sz="quarter" idx="12"/>
          </p:nvPr>
        </p:nvSpPr>
        <p:spPr/>
        <p:txBody>
          <a:bodyPr/>
          <a:lstStyle/>
          <a:p>
            <a:fld id="{66B7A6BE-7A3D-1C4F-BEDA-C5431FB9FC0F}" type="slidenum">
              <a:rPr lang="en-US" smtClean="0"/>
              <a:pPr/>
              <a:t>21</a:t>
            </a:fld>
            <a:endParaRPr lang="en-US" dirty="0"/>
          </a:p>
        </p:txBody>
      </p:sp>
    </p:spTree>
    <p:extLst>
      <p:ext uri="{BB962C8B-B14F-4D97-AF65-F5344CB8AC3E}">
        <p14:creationId xmlns:p14="http://schemas.microsoft.com/office/powerpoint/2010/main" val="1361252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0439AF6F-2725-4071-95ED-8FAB2C5F9BF8}"/>
                  </a:ext>
                </a:extLst>
              </p:cNvPr>
              <p:cNvSpPr>
                <a:spLocks noGrp="1"/>
              </p:cNvSpPr>
              <p:nvPr>
                <p:ph idx="1"/>
              </p:nvPr>
            </p:nvSpPr>
            <p:spPr>
              <a:xfrm>
                <a:off x="195943" y="902524"/>
                <a:ext cx="4549677" cy="3794167"/>
              </a:xfrm>
            </p:spPr>
            <p:txBody>
              <a:bodyPr>
                <a:noAutofit/>
              </a:bodyPr>
              <a:lstStyle/>
              <a:p>
                <a:pPr marL="0" indent="0">
                  <a:lnSpc>
                    <a:spcPct val="100000"/>
                  </a:lnSpc>
                  <a:buNone/>
                </a:pPr>
                <a:r>
                  <a:rPr lang="en-US" dirty="0"/>
                  <a:t>This algorithm computes </a:t>
                </a:r>
                <a14:m>
                  <m:oMath xmlns:m="http://schemas.openxmlformats.org/officeDocument/2006/math">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𝑎</m:t>
                        </m:r>
                      </m:e>
                      <m:sup>
                        <m:r>
                          <a:rPr lang="en-US" sz="2800" b="0" i="1" smtClean="0">
                            <a:latin typeface="Cambria Math" panose="02040503050406030204" pitchFamily="18" charset="0"/>
                          </a:rPr>
                          <m:t>𝑛</m:t>
                        </m:r>
                      </m:sup>
                    </m:sSup>
                  </m:oMath>
                </a14:m>
                <a:r>
                  <a:rPr lang="en-US" dirty="0"/>
                  <a:t> </a:t>
                </a:r>
              </a:p>
              <a:p>
                <a:pPr marL="0" indent="0">
                  <a:lnSpc>
                    <a:spcPct val="100000"/>
                  </a:lnSpc>
                  <a:buNone/>
                </a:pPr>
                <a:r>
                  <a:rPr lang="en-GB" dirty="0"/>
                  <a:t>What is the </a:t>
                </a:r>
                <a:r>
                  <a:rPr lang="en-GB" b="1" dirty="0"/>
                  <a:t>input size </a:t>
                </a:r>
                <a:r>
                  <a:rPr lang="en-GB" dirty="0"/>
                  <a:t>of our example algorithm?</a:t>
                </a:r>
              </a:p>
            </p:txBody>
          </p:sp>
        </mc:Choice>
        <mc:Fallback xmlns="">
          <p:sp>
            <p:nvSpPr>
              <p:cNvPr id="3" name="Text Placeholder 2">
                <a:extLst>
                  <a:ext uri="{FF2B5EF4-FFF2-40B4-BE49-F238E27FC236}">
                    <a16:creationId xmlns:a16="http://schemas.microsoft.com/office/drawing/2014/main" id="{0439AF6F-2725-4071-95ED-8FAB2C5F9BF8}"/>
                  </a:ext>
                </a:extLst>
              </p:cNvPr>
              <p:cNvSpPr>
                <a:spLocks noGrp="1" noRot="1" noChangeAspect="1" noMove="1" noResize="1" noEditPoints="1" noAdjustHandles="1" noChangeArrowheads="1" noChangeShapeType="1" noTextEdit="1"/>
              </p:cNvSpPr>
              <p:nvPr>
                <p:ph idx="1"/>
              </p:nvPr>
            </p:nvSpPr>
            <p:spPr>
              <a:xfrm>
                <a:off x="195943" y="902524"/>
                <a:ext cx="4549677" cy="3794167"/>
              </a:xfrm>
              <a:blipFill>
                <a:blip r:embed="rId2"/>
                <a:stretch>
                  <a:fillRect/>
                </a:stretch>
              </a:blipFill>
            </p:spPr>
            <p:txBody>
              <a:bodyPr/>
              <a:lstStyle/>
              <a:p>
                <a:r>
                  <a:rPr lang="en-GB">
                    <a:noFill/>
                  </a:rPr>
                  <a:t> </a:t>
                </a:r>
              </a:p>
            </p:txBody>
          </p:sp>
        </mc:Fallback>
      </mc:AlternateContent>
      <p:sp>
        <p:nvSpPr>
          <p:cNvPr id="2" name="Title 1">
            <a:extLst>
              <a:ext uri="{FF2B5EF4-FFF2-40B4-BE49-F238E27FC236}">
                <a16:creationId xmlns:a16="http://schemas.microsoft.com/office/drawing/2014/main" id="{7A41CE5F-B4F8-4B3E-9218-BDA5CC658285}"/>
              </a:ext>
            </a:extLst>
          </p:cNvPr>
          <p:cNvSpPr>
            <a:spLocks noGrp="1"/>
          </p:cNvSpPr>
          <p:nvPr>
            <p:ph type="title"/>
          </p:nvPr>
        </p:nvSpPr>
        <p:spPr/>
        <p:txBody>
          <a:bodyPr/>
          <a:lstStyle/>
          <a:p>
            <a:r>
              <a:rPr lang="en-US" dirty="0"/>
              <a:t>Input size</a:t>
            </a:r>
            <a:endParaRPr lang="en-GB" dirty="0"/>
          </a:p>
        </p:txBody>
      </p:sp>
      <p:pic>
        <p:nvPicPr>
          <p:cNvPr id="5" name="Picture 4">
            <a:extLst>
              <a:ext uri="{FF2B5EF4-FFF2-40B4-BE49-F238E27FC236}">
                <a16:creationId xmlns:a16="http://schemas.microsoft.com/office/drawing/2014/main" id="{C07103FF-9BF8-4F77-8558-D15A2363334D}"/>
              </a:ext>
            </a:extLst>
          </p:cNvPr>
          <p:cNvPicPr>
            <a:picLocks noChangeAspect="1"/>
          </p:cNvPicPr>
          <p:nvPr/>
        </p:nvPicPr>
        <p:blipFill>
          <a:blip r:embed="rId3"/>
          <a:stretch>
            <a:fillRect/>
          </a:stretch>
        </p:blipFill>
        <p:spPr>
          <a:xfrm>
            <a:off x="5208481" y="1126819"/>
            <a:ext cx="3581400" cy="3417546"/>
          </a:xfrm>
          <a:prstGeom prst="rect">
            <a:avLst/>
          </a:prstGeom>
        </p:spPr>
      </p:pic>
      <p:sp>
        <p:nvSpPr>
          <p:cNvPr id="4" name="Rectangle 3">
            <a:extLst>
              <a:ext uri="{FF2B5EF4-FFF2-40B4-BE49-F238E27FC236}">
                <a16:creationId xmlns:a16="http://schemas.microsoft.com/office/drawing/2014/main" id="{9F8B6FE3-5236-4B66-812A-C3CEA626D655}"/>
              </a:ext>
            </a:extLst>
          </p:cNvPr>
          <p:cNvSpPr/>
          <p:nvPr/>
        </p:nvSpPr>
        <p:spPr>
          <a:xfrm>
            <a:off x="7886218" y="1767068"/>
            <a:ext cx="300941" cy="312517"/>
          </a:xfrm>
          <a:prstGeom prst="rect">
            <a:avLst/>
          </a:prstGeom>
          <a:noFill/>
          <a:ln w="2857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rgbClr val="FF0000"/>
              </a:solidFill>
            </a:endParaRPr>
          </a:p>
        </p:txBody>
      </p:sp>
      <p:sp>
        <p:nvSpPr>
          <p:cNvPr id="6" name="Slide Number Placeholder 5">
            <a:extLst>
              <a:ext uri="{FF2B5EF4-FFF2-40B4-BE49-F238E27FC236}">
                <a16:creationId xmlns:a16="http://schemas.microsoft.com/office/drawing/2014/main" id="{AE1AEEBB-8241-4870-BAB2-E331B25B76DD}"/>
              </a:ext>
            </a:extLst>
          </p:cNvPr>
          <p:cNvSpPr>
            <a:spLocks noGrp="1"/>
          </p:cNvSpPr>
          <p:nvPr>
            <p:ph type="sldNum" sz="quarter" idx="12"/>
          </p:nvPr>
        </p:nvSpPr>
        <p:spPr/>
        <p:txBody>
          <a:bodyPr/>
          <a:lstStyle/>
          <a:p>
            <a:fld id="{66B7A6BE-7A3D-1C4F-BEDA-C5431FB9FC0F}" type="slidenum">
              <a:rPr lang="en-US" smtClean="0"/>
              <a:pPr/>
              <a:t>22</a:t>
            </a:fld>
            <a:endParaRPr lang="en-US" dirty="0"/>
          </a:p>
        </p:txBody>
      </p:sp>
    </p:spTree>
    <p:extLst>
      <p:ext uri="{BB962C8B-B14F-4D97-AF65-F5344CB8AC3E}">
        <p14:creationId xmlns:p14="http://schemas.microsoft.com/office/powerpoint/2010/main" val="3114355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3BD444E-CFEF-4C1E-B22E-D35108A4D330}"/>
              </a:ext>
            </a:extLst>
          </p:cNvPr>
          <p:cNvSpPr>
            <a:spLocks noGrp="1"/>
          </p:cNvSpPr>
          <p:nvPr>
            <p:ph idx="1"/>
          </p:nvPr>
        </p:nvSpPr>
        <p:spPr/>
        <p:txBody>
          <a:bodyPr>
            <a:normAutofit/>
          </a:bodyPr>
          <a:lstStyle/>
          <a:p>
            <a:pPr marL="0" indent="0">
              <a:lnSpc>
                <a:spcPct val="100000"/>
              </a:lnSpc>
              <a:buNone/>
            </a:pPr>
            <a:r>
              <a:rPr lang="en-US" dirty="0"/>
              <a:t>With the basic operation and input size, how do we estimate the running time of an algorithm?</a:t>
            </a:r>
          </a:p>
          <a:p>
            <a:pPr marL="0" indent="0" algn="ctr">
              <a:lnSpc>
                <a:spcPct val="100000"/>
              </a:lnSpc>
              <a:buNone/>
            </a:pPr>
            <a:endParaRPr lang="en-US" b="1" dirty="0"/>
          </a:p>
          <a:p>
            <a:pPr marL="0" indent="0" algn="ctr">
              <a:lnSpc>
                <a:spcPct val="100000"/>
              </a:lnSpc>
              <a:buNone/>
            </a:pPr>
            <a:r>
              <a:rPr lang="en-US" sz="2800" b="1" dirty="0"/>
              <a:t>Running time</a:t>
            </a:r>
            <a:r>
              <a:rPr lang="en-US" sz="2800" dirty="0"/>
              <a:t> approximates to </a:t>
            </a:r>
          </a:p>
          <a:p>
            <a:pPr marL="0" indent="0" algn="ctr">
              <a:lnSpc>
                <a:spcPct val="100000"/>
              </a:lnSpc>
              <a:buNone/>
            </a:pPr>
            <a:r>
              <a:rPr lang="en-US" sz="2800" b="1" i="1" dirty="0"/>
              <a:t>time to execute a basic operation </a:t>
            </a:r>
            <a:r>
              <a:rPr lang="en-US" sz="2800" dirty="0"/>
              <a:t>x</a:t>
            </a:r>
            <a:r>
              <a:rPr lang="en-US" sz="2800" b="1" dirty="0"/>
              <a:t> </a:t>
            </a:r>
            <a:r>
              <a:rPr lang="en-US" sz="2800" b="1" i="1" dirty="0"/>
              <a:t>basic operations</a:t>
            </a:r>
          </a:p>
        </p:txBody>
      </p:sp>
      <p:sp>
        <p:nvSpPr>
          <p:cNvPr id="2" name="Title 1">
            <a:extLst>
              <a:ext uri="{FF2B5EF4-FFF2-40B4-BE49-F238E27FC236}">
                <a16:creationId xmlns:a16="http://schemas.microsoft.com/office/drawing/2014/main" id="{C367E9DF-098A-488A-92E1-44D9E37BFF03}"/>
              </a:ext>
            </a:extLst>
          </p:cNvPr>
          <p:cNvSpPr>
            <a:spLocks noGrp="1"/>
          </p:cNvSpPr>
          <p:nvPr>
            <p:ph type="title"/>
          </p:nvPr>
        </p:nvSpPr>
        <p:spPr/>
        <p:txBody>
          <a:bodyPr>
            <a:noAutofit/>
          </a:bodyPr>
          <a:lstStyle/>
          <a:p>
            <a:r>
              <a:rPr lang="en-GB" sz="2800" dirty="0"/>
              <a:t>Theoretical Analysis of Time Efficiency</a:t>
            </a:r>
          </a:p>
        </p:txBody>
      </p:sp>
      <p:sp>
        <p:nvSpPr>
          <p:cNvPr id="4" name="Slide Number Placeholder 3">
            <a:extLst>
              <a:ext uri="{FF2B5EF4-FFF2-40B4-BE49-F238E27FC236}">
                <a16:creationId xmlns:a16="http://schemas.microsoft.com/office/drawing/2014/main" id="{19AD0B3E-6BE9-4C18-B8FB-EB57FE264438}"/>
              </a:ext>
            </a:extLst>
          </p:cNvPr>
          <p:cNvSpPr>
            <a:spLocks noGrp="1"/>
          </p:cNvSpPr>
          <p:nvPr>
            <p:ph type="sldNum" sz="quarter" idx="12"/>
          </p:nvPr>
        </p:nvSpPr>
        <p:spPr/>
        <p:txBody>
          <a:bodyPr/>
          <a:lstStyle/>
          <a:p>
            <a:fld id="{66B7A6BE-7A3D-1C4F-BEDA-C5431FB9FC0F}" type="slidenum">
              <a:rPr lang="en-US" smtClean="0"/>
              <a:pPr/>
              <a:t>23</a:t>
            </a:fld>
            <a:endParaRPr lang="en-US" dirty="0"/>
          </a:p>
        </p:txBody>
      </p:sp>
    </p:spTree>
    <p:extLst>
      <p:ext uri="{BB962C8B-B14F-4D97-AF65-F5344CB8AC3E}">
        <p14:creationId xmlns:p14="http://schemas.microsoft.com/office/powerpoint/2010/main" val="19153037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7E9DF-098A-488A-92E1-44D9E37BFF03}"/>
              </a:ext>
            </a:extLst>
          </p:cNvPr>
          <p:cNvSpPr>
            <a:spLocks noGrp="1"/>
          </p:cNvSpPr>
          <p:nvPr>
            <p:ph type="title"/>
          </p:nvPr>
        </p:nvSpPr>
        <p:spPr>
          <a:xfrm>
            <a:off x="0" y="-1"/>
            <a:ext cx="8507391" cy="902525"/>
          </a:xfrm>
        </p:spPr>
        <p:txBody>
          <a:bodyPr>
            <a:normAutofit fontScale="90000"/>
          </a:bodyPr>
          <a:lstStyle/>
          <a:p>
            <a:r>
              <a:rPr lang="en-GB" dirty="0"/>
              <a:t>Theoretical Analysis of Time Efficiency</a:t>
            </a:r>
          </a:p>
        </p:txBody>
      </p:sp>
      <p:pic>
        <p:nvPicPr>
          <p:cNvPr id="4" name="Picture 3">
            <a:extLst>
              <a:ext uri="{FF2B5EF4-FFF2-40B4-BE49-F238E27FC236}">
                <a16:creationId xmlns:a16="http://schemas.microsoft.com/office/drawing/2014/main" id="{CA5C3987-9175-424D-93FD-B5877A368DCA}"/>
              </a:ext>
            </a:extLst>
          </p:cNvPr>
          <p:cNvPicPr>
            <a:picLocks noChangeAspect="1"/>
          </p:cNvPicPr>
          <p:nvPr/>
        </p:nvPicPr>
        <p:blipFill>
          <a:blip r:embed="rId2"/>
          <a:stretch>
            <a:fillRect/>
          </a:stretch>
        </p:blipFill>
        <p:spPr>
          <a:xfrm>
            <a:off x="185306" y="1450645"/>
            <a:ext cx="8773387" cy="2893719"/>
          </a:xfrm>
          <a:prstGeom prst="rect">
            <a:avLst/>
          </a:prstGeom>
        </p:spPr>
      </p:pic>
      <p:sp>
        <p:nvSpPr>
          <p:cNvPr id="3" name="Slide Number Placeholder 2">
            <a:extLst>
              <a:ext uri="{FF2B5EF4-FFF2-40B4-BE49-F238E27FC236}">
                <a16:creationId xmlns:a16="http://schemas.microsoft.com/office/drawing/2014/main" id="{12E95F9D-C7F1-4EEC-943B-FAF0A0C9A32B}"/>
              </a:ext>
            </a:extLst>
          </p:cNvPr>
          <p:cNvSpPr>
            <a:spLocks noGrp="1"/>
          </p:cNvSpPr>
          <p:nvPr>
            <p:ph type="sldNum" sz="quarter" idx="12"/>
          </p:nvPr>
        </p:nvSpPr>
        <p:spPr/>
        <p:txBody>
          <a:bodyPr/>
          <a:lstStyle/>
          <a:p>
            <a:fld id="{66B7A6BE-7A3D-1C4F-BEDA-C5431FB9FC0F}" type="slidenum">
              <a:rPr lang="en-US" smtClean="0"/>
              <a:pPr/>
              <a:t>24</a:t>
            </a:fld>
            <a:endParaRPr lang="en-US" dirty="0"/>
          </a:p>
        </p:txBody>
      </p:sp>
    </p:spTree>
    <p:extLst>
      <p:ext uri="{BB962C8B-B14F-4D97-AF65-F5344CB8AC3E}">
        <p14:creationId xmlns:p14="http://schemas.microsoft.com/office/powerpoint/2010/main" val="39970815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0439AF6F-2725-4071-95ED-8FAB2C5F9BF8}"/>
                  </a:ext>
                </a:extLst>
              </p:cNvPr>
              <p:cNvSpPr>
                <a:spLocks noGrp="1"/>
              </p:cNvSpPr>
              <p:nvPr>
                <p:ph idx="1"/>
              </p:nvPr>
            </p:nvSpPr>
            <p:spPr>
              <a:xfrm>
                <a:off x="195943" y="902524"/>
                <a:ext cx="4642275" cy="3794167"/>
              </a:xfrm>
            </p:spPr>
            <p:txBody>
              <a:bodyPr>
                <a:noAutofit/>
              </a:bodyPr>
              <a:lstStyle/>
              <a:p>
                <a:pPr marL="0" indent="0">
                  <a:lnSpc>
                    <a:spcPct val="100000"/>
                  </a:lnSpc>
                  <a:buNone/>
                </a:pPr>
                <a:r>
                  <a:rPr lang="en-US" dirty="0"/>
                  <a:t>This algorithm computes </a:t>
                </a:r>
                <a14:m>
                  <m:oMath xmlns:m="http://schemas.openxmlformats.org/officeDocument/2006/math">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𝑎</m:t>
                        </m:r>
                      </m:e>
                      <m:sup>
                        <m:r>
                          <a:rPr lang="en-US" sz="2800" b="0" i="1" smtClean="0">
                            <a:latin typeface="Cambria Math" panose="02040503050406030204" pitchFamily="18" charset="0"/>
                          </a:rPr>
                          <m:t>𝑛</m:t>
                        </m:r>
                      </m:sup>
                    </m:sSup>
                  </m:oMath>
                </a14:m>
                <a:r>
                  <a:rPr lang="en-US" dirty="0"/>
                  <a:t> </a:t>
                </a:r>
              </a:p>
              <a:p>
                <a:pPr marL="0" indent="0">
                  <a:lnSpc>
                    <a:spcPct val="100000"/>
                  </a:lnSpc>
                  <a:buNone/>
                </a:pPr>
                <a:r>
                  <a:rPr lang="en-GB" dirty="0"/>
                  <a:t>What is the </a:t>
                </a:r>
                <a:r>
                  <a:rPr lang="en-GB" b="1" dirty="0"/>
                  <a:t>theoretical running time </a:t>
                </a:r>
                <a:r>
                  <a:rPr lang="en-GB" dirty="0"/>
                  <a:t>for this algorithm?</a:t>
                </a:r>
              </a:p>
              <a:p>
                <a:pPr marL="0" indent="0">
                  <a:lnSpc>
                    <a:spcPct val="100000"/>
                  </a:lnSpc>
                  <a:buNone/>
                </a:pPr>
                <a:r>
                  <a:rPr lang="en-US" b="1" i="1" dirty="0"/>
                  <a:t>Answer:</a:t>
                </a:r>
                <a:endParaRPr lang="en-GB" b="1" i="1" dirty="0"/>
              </a:p>
            </p:txBody>
          </p:sp>
        </mc:Choice>
        <mc:Fallback xmlns="">
          <p:sp>
            <p:nvSpPr>
              <p:cNvPr id="3" name="Text Placeholder 2">
                <a:extLst>
                  <a:ext uri="{FF2B5EF4-FFF2-40B4-BE49-F238E27FC236}">
                    <a16:creationId xmlns:a16="http://schemas.microsoft.com/office/drawing/2014/main" id="{0439AF6F-2725-4071-95ED-8FAB2C5F9BF8}"/>
                  </a:ext>
                </a:extLst>
              </p:cNvPr>
              <p:cNvSpPr>
                <a:spLocks noGrp="1" noRot="1" noChangeAspect="1" noMove="1" noResize="1" noEditPoints="1" noAdjustHandles="1" noChangeArrowheads="1" noChangeShapeType="1" noTextEdit="1"/>
              </p:cNvSpPr>
              <p:nvPr>
                <p:ph idx="1"/>
              </p:nvPr>
            </p:nvSpPr>
            <p:spPr>
              <a:xfrm>
                <a:off x="195943" y="902524"/>
                <a:ext cx="4642275" cy="3794167"/>
              </a:xfrm>
              <a:blipFill>
                <a:blip r:embed="rId3"/>
                <a:stretch>
                  <a:fillRect/>
                </a:stretch>
              </a:blipFill>
            </p:spPr>
            <p:txBody>
              <a:bodyPr/>
              <a:lstStyle/>
              <a:p>
                <a:r>
                  <a:rPr lang="en-AU">
                    <a:noFill/>
                  </a:rPr>
                  <a:t> </a:t>
                </a:r>
              </a:p>
            </p:txBody>
          </p:sp>
        </mc:Fallback>
      </mc:AlternateContent>
      <p:sp>
        <p:nvSpPr>
          <p:cNvPr id="2" name="Title 1">
            <a:extLst>
              <a:ext uri="{FF2B5EF4-FFF2-40B4-BE49-F238E27FC236}">
                <a16:creationId xmlns:a16="http://schemas.microsoft.com/office/drawing/2014/main" id="{7A41CE5F-B4F8-4B3E-9218-BDA5CC658285}"/>
              </a:ext>
            </a:extLst>
          </p:cNvPr>
          <p:cNvSpPr>
            <a:spLocks noGrp="1"/>
          </p:cNvSpPr>
          <p:nvPr>
            <p:ph type="title"/>
          </p:nvPr>
        </p:nvSpPr>
        <p:spPr>
          <a:xfrm>
            <a:off x="1" y="-1"/>
            <a:ext cx="8480384" cy="902525"/>
          </a:xfrm>
        </p:spPr>
        <p:txBody>
          <a:bodyPr>
            <a:normAutofit fontScale="90000"/>
          </a:bodyPr>
          <a:lstStyle/>
          <a:p>
            <a:r>
              <a:rPr lang="en-US" dirty="0"/>
              <a:t>Theoretical Analysis of Time Efficiency</a:t>
            </a:r>
            <a:endParaRPr lang="en-GB" dirty="0"/>
          </a:p>
        </p:txBody>
      </p:sp>
      <p:pic>
        <p:nvPicPr>
          <p:cNvPr id="5" name="Picture 4">
            <a:extLst>
              <a:ext uri="{FF2B5EF4-FFF2-40B4-BE49-F238E27FC236}">
                <a16:creationId xmlns:a16="http://schemas.microsoft.com/office/drawing/2014/main" id="{C07103FF-9BF8-4F77-8558-D15A2363334D}"/>
              </a:ext>
            </a:extLst>
          </p:cNvPr>
          <p:cNvPicPr>
            <a:picLocks noChangeAspect="1"/>
          </p:cNvPicPr>
          <p:nvPr/>
        </p:nvPicPr>
        <p:blipFill>
          <a:blip r:embed="rId4"/>
          <a:stretch>
            <a:fillRect/>
          </a:stretch>
        </p:blipFill>
        <p:spPr>
          <a:xfrm>
            <a:off x="4856777" y="921103"/>
            <a:ext cx="4091279" cy="3775588"/>
          </a:xfrm>
          <a:prstGeom prst="rect">
            <a:avLst/>
          </a:prstGeom>
        </p:spPr>
      </p:pic>
      <p:pic>
        <p:nvPicPr>
          <p:cNvPr id="4" name="Picture 3">
            <a:extLst>
              <a:ext uri="{FF2B5EF4-FFF2-40B4-BE49-F238E27FC236}">
                <a16:creationId xmlns:a16="http://schemas.microsoft.com/office/drawing/2014/main" id="{9BBAF34D-9599-4E9C-A685-6A7B609C8EB4}"/>
              </a:ext>
            </a:extLst>
          </p:cNvPr>
          <p:cNvPicPr>
            <a:picLocks noChangeAspect="1"/>
          </p:cNvPicPr>
          <p:nvPr/>
        </p:nvPicPr>
        <p:blipFill>
          <a:blip r:embed="rId5"/>
          <a:stretch>
            <a:fillRect/>
          </a:stretch>
        </p:blipFill>
        <p:spPr>
          <a:xfrm>
            <a:off x="249051" y="4146663"/>
            <a:ext cx="4536058" cy="484186"/>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78A14C3-127E-4AFF-997B-80412BA9700D}"/>
                  </a:ext>
                </a:extLst>
              </p:cNvPr>
              <p:cNvSpPr/>
              <p:nvPr/>
            </p:nvSpPr>
            <p:spPr>
              <a:xfrm>
                <a:off x="249051" y="3433791"/>
                <a:ext cx="17059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dirty="0" smtClean="0">
                          <a:solidFill>
                            <a:srgbClr val="C00000"/>
                          </a:solidFill>
                          <a:latin typeface="Cambria Math" panose="02040503050406030204" pitchFamily="18" charset="0"/>
                        </a:rPr>
                        <m:t>𝐶</m:t>
                      </m:r>
                      <m:r>
                        <a:rPr lang="en-GB" sz="2800" i="1" dirty="0">
                          <a:solidFill>
                            <a:srgbClr val="C00000"/>
                          </a:solidFill>
                          <a:latin typeface="Cambria Math" panose="02040503050406030204" pitchFamily="18" charset="0"/>
                        </a:rPr>
                        <m:t>(</m:t>
                      </m:r>
                      <m:r>
                        <a:rPr lang="en-GB" sz="2800" i="1" dirty="0">
                          <a:solidFill>
                            <a:srgbClr val="C00000"/>
                          </a:solidFill>
                          <a:latin typeface="Cambria Math" panose="02040503050406030204" pitchFamily="18" charset="0"/>
                        </a:rPr>
                        <m:t>𝑛</m:t>
                      </m:r>
                      <m:r>
                        <a:rPr lang="en-GB" sz="2800" i="1" dirty="0">
                          <a:solidFill>
                            <a:srgbClr val="C00000"/>
                          </a:solidFill>
                          <a:latin typeface="Cambria Math" panose="02040503050406030204" pitchFamily="18" charset="0"/>
                        </a:rPr>
                        <m:t>)=</m:t>
                      </m:r>
                      <m:r>
                        <a:rPr lang="en-GB" sz="2800" i="1" dirty="0">
                          <a:solidFill>
                            <a:srgbClr val="C00000"/>
                          </a:solidFill>
                          <a:latin typeface="Cambria Math" panose="02040503050406030204" pitchFamily="18" charset="0"/>
                        </a:rPr>
                        <m:t>𝑛</m:t>
                      </m:r>
                    </m:oMath>
                  </m:oMathPara>
                </a14:m>
                <a:endParaRPr lang="en-GB" sz="2800" i="1" dirty="0">
                  <a:solidFill>
                    <a:srgbClr val="C00000"/>
                  </a:solidFill>
                </a:endParaRPr>
              </a:p>
            </p:txBody>
          </p:sp>
        </mc:Choice>
        <mc:Fallback xmlns="">
          <p:sp>
            <p:nvSpPr>
              <p:cNvPr id="6" name="Rectangle 5">
                <a:extLst>
                  <a:ext uri="{FF2B5EF4-FFF2-40B4-BE49-F238E27FC236}">
                    <a16:creationId xmlns:a16="http://schemas.microsoft.com/office/drawing/2014/main" id="{F78A14C3-127E-4AFF-997B-80412BA9700D}"/>
                  </a:ext>
                </a:extLst>
              </p:cNvPr>
              <p:cNvSpPr>
                <a:spLocks noRot="1" noChangeAspect="1" noMove="1" noResize="1" noEditPoints="1" noAdjustHandles="1" noChangeArrowheads="1" noChangeShapeType="1" noTextEdit="1"/>
              </p:cNvSpPr>
              <p:nvPr/>
            </p:nvSpPr>
            <p:spPr>
              <a:xfrm>
                <a:off x="249051" y="3433791"/>
                <a:ext cx="1705916" cy="523220"/>
              </a:xfrm>
              <a:prstGeom prst="rect">
                <a:avLst/>
              </a:prstGeom>
              <a:blipFill>
                <a:blip r:embed="rId6"/>
                <a:stretch>
                  <a:fillRect/>
                </a:stretch>
              </a:blipFill>
            </p:spPr>
            <p:txBody>
              <a:bodyPr/>
              <a:lstStyle/>
              <a:p>
                <a:r>
                  <a:rPr lang="en-AU">
                    <a:noFill/>
                  </a:rPr>
                  <a:t> </a:t>
                </a:r>
              </a:p>
            </p:txBody>
          </p:sp>
        </mc:Fallback>
      </mc:AlternateContent>
      <p:sp>
        <p:nvSpPr>
          <p:cNvPr id="7" name="Slide Number Placeholder 6">
            <a:extLst>
              <a:ext uri="{FF2B5EF4-FFF2-40B4-BE49-F238E27FC236}">
                <a16:creationId xmlns:a16="http://schemas.microsoft.com/office/drawing/2014/main" id="{D5C49E86-2B3C-4C8D-872A-C00748C82403}"/>
              </a:ext>
            </a:extLst>
          </p:cNvPr>
          <p:cNvSpPr>
            <a:spLocks noGrp="1"/>
          </p:cNvSpPr>
          <p:nvPr>
            <p:ph type="sldNum" sz="quarter" idx="12"/>
          </p:nvPr>
        </p:nvSpPr>
        <p:spPr/>
        <p:txBody>
          <a:bodyPr/>
          <a:lstStyle/>
          <a:p>
            <a:fld id="{66B7A6BE-7A3D-1C4F-BEDA-C5431FB9FC0F}" type="slidenum">
              <a:rPr lang="en-US" smtClean="0"/>
              <a:pPr/>
              <a:t>25</a:t>
            </a:fld>
            <a:endParaRPr lang="en-US" dirty="0"/>
          </a:p>
        </p:txBody>
      </p:sp>
    </p:spTree>
    <p:extLst>
      <p:ext uri="{BB962C8B-B14F-4D97-AF65-F5344CB8AC3E}">
        <p14:creationId xmlns:p14="http://schemas.microsoft.com/office/powerpoint/2010/main" val="1749153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CE5F-B4F8-4B3E-9218-BDA5CC658285}"/>
              </a:ext>
            </a:extLst>
          </p:cNvPr>
          <p:cNvSpPr>
            <a:spLocks noGrp="1"/>
          </p:cNvSpPr>
          <p:nvPr>
            <p:ph type="title"/>
          </p:nvPr>
        </p:nvSpPr>
        <p:spPr/>
        <p:txBody>
          <a:bodyPr>
            <a:noAutofit/>
          </a:bodyPr>
          <a:lstStyle/>
          <a:p>
            <a:r>
              <a:rPr lang="en-GB" sz="2800" dirty="0"/>
              <a:t>Example: Searching for a key in </a:t>
            </a:r>
            <a:r>
              <a:rPr lang="en-GB" sz="2800" i="1" dirty="0"/>
              <a:t>n</a:t>
            </a:r>
            <a:r>
              <a:rPr lang="en-GB" sz="2800" dirty="0"/>
              <a:t> items using Sequential Search</a:t>
            </a:r>
          </a:p>
        </p:txBody>
      </p:sp>
      <p:pic>
        <p:nvPicPr>
          <p:cNvPr id="8" name="Picture 7">
            <a:extLst>
              <a:ext uri="{FF2B5EF4-FFF2-40B4-BE49-F238E27FC236}">
                <a16:creationId xmlns:a16="http://schemas.microsoft.com/office/drawing/2014/main" id="{74F06BC3-5EF7-4D99-990C-DC375B1F622E}"/>
              </a:ext>
            </a:extLst>
          </p:cNvPr>
          <p:cNvPicPr>
            <a:picLocks noChangeAspect="1"/>
          </p:cNvPicPr>
          <p:nvPr/>
        </p:nvPicPr>
        <p:blipFill>
          <a:blip r:embed="rId2"/>
          <a:stretch>
            <a:fillRect/>
          </a:stretch>
        </p:blipFill>
        <p:spPr>
          <a:xfrm>
            <a:off x="1102064" y="934715"/>
            <a:ext cx="6939871" cy="3974949"/>
          </a:xfrm>
          <a:prstGeom prst="rect">
            <a:avLst/>
          </a:prstGeom>
        </p:spPr>
      </p:pic>
      <p:sp>
        <p:nvSpPr>
          <p:cNvPr id="3" name="Slide Number Placeholder 2">
            <a:extLst>
              <a:ext uri="{FF2B5EF4-FFF2-40B4-BE49-F238E27FC236}">
                <a16:creationId xmlns:a16="http://schemas.microsoft.com/office/drawing/2014/main" id="{7B6AB201-8F47-41BB-BDE4-C66C6B96CC43}"/>
              </a:ext>
            </a:extLst>
          </p:cNvPr>
          <p:cNvSpPr>
            <a:spLocks noGrp="1"/>
          </p:cNvSpPr>
          <p:nvPr>
            <p:ph type="sldNum" sz="quarter" idx="12"/>
          </p:nvPr>
        </p:nvSpPr>
        <p:spPr/>
        <p:txBody>
          <a:bodyPr/>
          <a:lstStyle/>
          <a:p>
            <a:fld id="{66B7A6BE-7A3D-1C4F-BEDA-C5431FB9FC0F}" type="slidenum">
              <a:rPr lang="en-US" smtClean="0"/>
              <a:pPr/>
              <a:t>26</a:t>
            </a:fld>
            <a:endParaRPr lang="en-US" dirty="0"/>
          </a:p>
        </p:txBody>
      </p:sp>
    </p:spTree>
    <p:extLst>
      <p:ext uri="{BB962C8B-B14F-4D97-AF65-F5344CB8AC3E}">
        <p14:creationId xmlns:p14="http://schemas.microsoft.com/office/powerpoint/2010/main" val="29126442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BCEC270C-C5BC-43D7-8BBC-280C6CD3ACF2}"/>
              </a:ext>
            </a:extLst>
          </p:cNvPr>
          <p:cNvSpPr>
            <a:spLocks noGrp="1"/>
          </p:cNvSpPr>
          <p:nvPr>
            <p:ph idx="1"/>
          </p:nvPr>
        </p:nvSpPr>
        <p:spPr>
          <a:xfrm>
            <a:off x="195943" y="902524"/>
            <a:ext cx="8728363" cy="3794167"/>
          </a:xfrm>
        </p:spPr>
        <p:txBody>
          <a:bodyPr>
            <a:noAutofit/>
          </a:bodyPr>
          <a:lstStyle/>
          <a:p>
            <a:pPr marL="0" indent="0">
              <a:lnSpc>
                <a:spcPct val="100000"/>
              </a:lnSpc>
              <a:spcBef>
                <a:spcPts val="1200"/>
              </a:spcBef>
              <a:buNone/>
            </a:pPr>
            <a:r>
              <a:rPr lang="en-US" dirty="0"/>
              <a:t>Basic operations?</a:t>
            </a:r>
          </a:p>
          <a:p>
            <a:pPr marL="0" indent="0">
              <a:lnSpc>
                <a:spcPct val="100000"/>
              </a:lnSpc>
              <a:spcBef>
                <a:spcPts val="1200"/>
              </a:spcBef>
              <a:buNone/>
            </a:pPr>
            <a:r>
              <a:rPr lang="en-US" dirty="0"/>
              <a:t>Input size?</a:t>
            </a:r>
            <a:endParaRPr lang="en-GB" dirty="0"/>
          </a:p>
        </p:txBody>
      </p:sp>
      <p:sp>
        <p:nvSpPr>
          <p:cNvPr id="2" name="Title 1">
            <a:extLst>
              <a:ext uri="{FF2B5EF4-FFF2-40B4-BE49-F238E27FC236}">
                <a16:creationId xmlns:a16="http://schemas.microsoft.com/office/drawing/2014/main" id="{7A41CE5F-B4F8-4B3E-9218-BDA5CC658285}"/>
              </a:ext>
            </a:extLst>
          </p:cNvPr>
          <p:cNvSpPr>
            <a:spLocks noGrp="1"/>
          </p:cNvSpPr>
          <p:nvPr>
            <p:ph type="title"/>
          </p:nvPr>
        </p:nvSpPr>
        <p:spPr/>
        <p:txBody>
          <a:bodyPr>
            <a:noAutofit/>
          </a:bodyPr>
          <a:lstStyle/>
          <a:p>
            <a:r>
              <a:rPr lang="en-GB" sz="2800" dirty="0"/>
              <a:t>Example: Searching for a key in </a:t>
            </a:r>
            <a:r>
              <a:rPr lang="en-GB" sz="2800" i="1" dirty="0"/>
              <a:t>n</a:t>
            </a:r>
            <a:r>
              <a:rPr lang="en-GB" sz="2800" dirty="0"/>
              <a:t> items using Sequential Search</a:t>
            </a:r>
          </a:p>
        </p:txBody>
      </p:sp>
      <p:sp>
        <p:nvSpPr>
          <p:cNvPr id="4" name="Rectangle 3">
            <a:extLst>
              <a:ext uri="{FF2B5EF4-FFF2-40B4-BE49-F238E27FC236}">
                <a16:creationId xmlns:a16="http://schemas.microsoft.com/office/drawing/2014/main" id="{351314A6-8A5F-431C-8507-161FB7FA6E29}"/>
              </a:ext>
            </a:extLst>
          </p:cNvPr>
          <p:cNvSpPr/>
          <p:nvPr/>
        </p:nvSpPr>
        <p:spPr>
          <a:xfrm>
            <a:off x="6688519" y="2004794"/>
            <a:ext cx="2220825" cy="2680625"/>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pic>
        <p:nvPicPr>
          <p:cNvPr id="3" name="Picture 2">
            <a:extLst>
              <a:ext uri="{FF2B5EF4-FFF2-40B4-BE49-F238E27FC236}">
                <a16:creationId xmlns:a16="http://schemas.microsoft.com/office/drawing/2014/main" id="{4B1EBE5A-48B3-405D-977B-4BF68FFA55DF}"/>
              </a:ext>
            </a:extLst>
          </p:cNvPr>
          <p:cNvPicPr>
            <a:picLocks noChangeAspect="1"/>
          </p:cNvPicPr>
          <p:nvPr/>
        </p:nvPicPr>
        <p:blipFill>
          <a:blip r:embed="rId3"/>
          <a:stretch>
            <a:fillRect/>
          </a:stretch>
        </p:blipFill>
        <p:spPr>
          <a:xfrm>
            <a:off x="219694" y="2004795"/>
            <a:ext cx="6610716" cy="2676684"/>
          </a:xfrm>
          <a:prstGeom prst="rect">
            <a:avLst/>
          </a:prstGeom>
        </p:spPr>
      </p:pic>
      <p:sp>
        <p:nvSpPr>
          <p:cNvPr id="7" name="Text Placeholder 2">
            <a:extLst>
              <a:ext uri="{FF2B5EF4-FFF2-40B4-BE49-F238E27FC236}">
                <a16:creationId xmlns:a16="http://schemas.microsoft.com/office/drawing/2014/main" id="{89D6A545-0FA9-4E33-B678-AEF24EB48499}"/>
              </a:ext>
            </a:extLst>
          </p:cNvPr>
          <p:cNvSpPr txBox="1">
            <a:spLocks/>
          </p:cNvSpPr>
          <p:nvPr/>
        </p:nvSpPr>
        <p:spPr>
          <a:xfrm>
            <a:off x="2902672" y="948474"/>
            <a:ext cx="5909520" cy="810260"/>
          </a:xfrm>
          <a:prstGeom prst="rect">
            <a:avLst/>
          </a:prstGeom>
        </p:spPr>
        <p:txBody>
          <a:bodyPr vert="horz" lIns="91440" tIns="45720" rIns="91440" bIns="45720" rtlCol="0">
            <a:noAutofit/>
          </a:bodyPr>
          <a:lstStyle>
            <a:lvl1pPr marL="342900" indent="-342900" algn="l" defTabSz="457200" rtl="0" eaLnBrk="1" latinLnBrk="0" hangingPunct="1">
              <a:spcBef>
                <a:spcPts val="600"/>
              </a:spcBef>
              <a:spcAft>
                <a:spcPts val="600"/>
              </a:spcAft>
              <a:buFont typeface="Arial" panose="020B0604020202020204" pitchFamily="34" charset="0"/>
              <a:buChar char="•"/>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Wingdings" panose="05000000000000000000" pitchFamily="2" charset="2"/>
              <a:buChar char="§"/>
              <a:defRPr sz="2000" b="0" i="0" kern="1200">
                <a:solidFill>
                  <a:schemeClr val="tx1"/>
                </a:solidFill>
                <a:latin typeface="Arial"/>
                <a:ea typeface="+mn-ea"/>
                <a:cs typeface="Arial"/>
              </a:defRPr>
            </a:lvl2pPr>
            <a:lvl3pPr marL="914400" indent="0" algn="l" defTabSz="457200" rtl="0" eaLnBrk="1" latinLnBrk="0" hangingPunct="1">
              <a:spcBef>
                <a:spcPct val="20000"/>
              </a:spcBef>
              <a:buFont typeface="Arial"/>
              <a:buNone/>
              <a:defRPr sz="14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400" b="0" i="0" kern="1200">
                <a:solidFill>
                  <a:schemeClr val="tx1"/>
                </a:solidFill>
                <a:latin typeface="Arial"/>
                <a:ea typeface="+mn-ea"/>
                <a:cs typeface="Arial"/>
              </a:defRPr>
            </a:lvl4pPr>
            <a:lvl5pPr marL="1828800" indent="0" algn="l" defTabSz="457200" rtl="0" eaLnBrk="1" latinLnBrk="0" hangingPunct="1">
              <a:spcBef>
                <a:spcPct val="20000"/>
              </a:spcBef>
              <a:buFont typeface="Arial"/>
              <a:buNone/>
              <a:defRPr sz="14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FF0000"/>
                </a:solidFill>
              </a:rPr>
              <a:t>comparison, addition, assignment</a:t>
            </a:r>
          </a:p>
          <a:p>
            <a:pPr marL="0" indent="0">
              <a:buFont typeface="Arial" panose="020B0604020202020204" pitchFamily="34" charset="0"/>
              <a:buNone/>
            </a:pPr>
            <a:r>
              <a:rPr lang="en-US" dirty="0">
                <a:solidFill>
                  <a:srgbClr val="FF0000"/>
                </a:solidFill>
              </a:rPr>
              <a:t>n</a:t>
            </a:r>
            <a:endParaRPr lang="en-GB" dirty="0">
              <a:solidFill>
                <a:srgbClr val="FF0000"/>
              </a:solidFill>
            </a:endParaRPr>
          </a:p>
        </p:txBody>
      </p:sp>
      <p:sp>
        <p:nvSpPr>
          <p:cNvPr id="9" name="Text Placeholder 2">
            <a:extLst>
              <a:ext uri="{FF2B5EF4-FFF2-40B4-BE49-F238E27FC236}">
                <a16:creationId xmlns:a16="http://schemas.microsoft.com/office/drawing/2014/main" id="{7F7F027C-EF63-4627-A911-86A64E753556}"/>
              </a:ext>
            </a:extLst>
          </p:cNvPr>
          <p:cNvSpPr txBox="1">
            <a:spLocks/>
          </p:cNvSpPr>
          <p:nvPr/>
        </p:nvSpPr>
        <p:spPr>
          <a:xfrm>
            <a:off x="4008697" y="3309426"/>
            <a:ext cx="4688941" cy="810260"/>
          </a:xfrm>
          <a:prstGeom prst="rect">
            <a:avLst/>
          </a:prstGeom>
          <a:ln>
            <a:solidFill>
              <a:schemeClr val="tx1"/>
            </a:solidFill>
          </a:ln>
        </p:spPr>
        <p:txBody>
          <a:bodyPr vert="horz" lIns="91440" tIns="45720" rIns="91440" bIns="45720" rtlCol="0">
            <a:noAutofit/>
          </a:bodyPr>
          <a:lstStyle>
            <a:lvl1pPr marL="342900" indent="-342900" algn="l" defTabSz="457200" rtl="0" eaLnBrk="1" latinLnBrk="0" hangingPunct="1">
              <a:spcBef>
                <a:spcPts val="600"/>
              </a:spcBef>
              <a:spcAft>
                <a:spcPts val="600"/>
              </a:spcAft>
              <a:buFont typeface="Arial" panose="020B0604020202020204" pitchFamily="34" charset="0"/>
              <a:buChar char="•"/>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Wingdings" panose="05000000000000000000" pitchFamily="2" charset="2"/>
              <a:buChar char="§"/>
              <a:defRPr sz="2000" b="0" i="0" kern="1200">
                <a:solidFill>
                  <a:schemeClr val="tx1"/>
                </a:solidFill>
                <a:latin typeface="Arial"/>
                <a:ea typeface="+mn-ea"/>
                <a:cs typeface="Arial"/>
              </a:defRPr>
            </a:lvl2pPr>
            <a:lvl3pPr marL="914400" indent="0" algn="l" defTabSz="457200" rtl="0" eaLnBrk="1" latinLnBrk="0" hangingPunct="1">
              <a:spcBef>
                <a:spcPct val="20000"/>
              </a:spcBef>
              <a:buFont typeface="Arial"/>
              <a:buNone/>
              <a:defRPr sz="14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400" b="0" i="0" kern="1200">
                <a:solidFill>
                  <a:schemeClr val="tx1"/>
                </a:solidFill>
                <a:latin typeface="Arial"/>
                <a:ea typeface="+mn-ea"/>
                <a:cs typeface="Arial"/>
              </a:defRPr>
            </a:lvl4pPr>
            <a:lvl5pPr marL="1828800" indent="0" algn="l" defTabSz="457200" rtl="0" eaLnBrk="1" latinLnBrk="0" hangingPunct="1">
              <a:spcBef>
                <a:spcPct val="20000"/>
              </a:spcBef>
              <a:buFont typeface="Arial"/>
              <a:buNone/>
              <a:defRPr sz="14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dirty="0"/>
              <a:t>What is the </a:t>
            </a:r>
            <a:r>
              <a:rPr lang="en-US" b="1" dirty="0"/>
              <a:t>theoretical running time </a:t>
            </a:r>
            <a:r>
              <a:rPr lang="en-US" dirty="0"/>
              <a:t>for Sequential Search?</a:t>
            </a:r>
            <a:endParaRPr lang="en-GB" dirty="0"/>
          </a:p>
        </p:txBody>
      </p:sp>
      <p:sp>
        <p:nvSpPr>
          <p:cNvPr id="6" name="Slide Number Placeholder 5">
            <a:extLst>
              <a:ext uri="{FF2B5EF4-FFF2-40B4-BE49-F238E27FC236}">
                <a16:creationId xmlns:a16="http://schemas.microsoft.com/office/drawing/2014/main" id="{B822B23E-8D78-4149-A021-8B5DA47715C7}"/>
              </a:ext>
            </a:extLst>
          </p:cNvPr>
          <p:cNvSpPr>
            <a:spLocks noGrp="1"/>
          </p:cNvSpPr>
          <p:nvPr>
            <p:ph type="sldNum" sz="quarter" idx="12"/>
          </p:nvPr>
        </p:nvSpPr>
        <p:spPr/>
        <p:txBody>
          <a:bodyPr/>
          <a:lstStyle/>
          <a:p>
            <a:fld id="{66B7A6BE-7A3D-1C4F-BEDA-C5431FB9FC0F}" type="slidenum">
              <a:rPr lang="en-US" smtClean="0"/>
              <a:pPr/>
              <a:t>27</a:t>
            </a:fld>
            <a:endParaRPr lang="en-US" dirty="0"/>
          </a:p>
        </p:txBody>
      </p:sp>
    </p:spTree>
    <p:extLst>
      <p:ext uri="{BB962C8B-B14F-4D97-AF65-F5344CB8AC3E}">
        <p14:creationId xmlns:p14="http://schemas.microsoft.com/office/powerpoint/2010/main" val="2236743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993B38A-30AE-4560-AAC9-7A1E782054C3}"/>
              </a:ext>
            </a:extLst>
          </p:cNvPr>
          <p:cNvSpPr>
            <a:spLocks noGrp="1"/>
          </p:cNvSpPr>
          <p:nvPr>
            <p:ph idx="1"/>
          </p:nvPr>
        </p:nvSpPr>
        <p:spPr>
          <a:xfrm>
            <a:off x="195943" y="902524"/>
            <a:ext cx="8728363" cy="3794167"/>
          </a:xfrm>
        </p:spPr>
        <p:txBody>
          <a:bodyPr>
            <a:noAutofit/>
          </a:bodyPr>
          <a:lstStyle/>
          <a:p>
            <a:pPr>
              <a:lnSpc>
                <a:spcPct val="100000"/>
              </a:lnSpc>
            </a:pPr>
            <a:r>
              <a:rPr lang="en-GB" b="1" dirty="0"/>
              <a:t>Worst Case </a:t>
            </a:r>
            <a:r>
              <a:rPr lang="en-GB" dirty="0"/>
              <a:t>- Given an input of n items, what is the </a:t>
            </a:r>
            <a:r>
              <a:rPr lang="en-GB" b="1" dirty="0">
                <a:solidFill>
                  <a:srgbClr val="C00000"/>
                </a:solidFill>
              </a:rPr>
              <a:t>maximum</a:t>
            </a:r>
            <a:r>
              <a:rPr lang="en-GB" dirty="0"/>
              <a:t> running time for any possible input?</a:t>
            </a:r>
          </a:p>
          <a:p>
            <a:pPr>
              <a:lnSpc>
                <a:spcPct val="100000"/>
              </a:lnSpc>
            </a:pPr>
            <a:r>
              <a:rPr lang="en-GB" b="1" dirty="0"/>
              <a:t>Best Case </a:t>
            </a:r>
            <a:r>
              <a:rPr lang="en-GB" dirty="0"/>
              <a:t>- Given an input of n items, what is the </a:t>
            </a:r>
            <a:r>
              <a:rPr lang="en-GB" b="1" dirty="0">
                <a:solidFill>
                  <a:srgbClr val="C00000"/>
                </a:solidFill>
              </a:rPr>
              <a:t>minimum</a:t>
            </a:r>
            <a:r>
              <a:rPr lang="en-GB" dirty="0"/>
              <a:t> running time for any possible input?</a:t>
            </a:r>
          </a:p>
          <a:p>
            <a:pPr>
              <a:lnSpc>
                <a:spcPct val="100000"/>
              </a:lnSpc>
            </a:pPr>
            <a:r>
              <a:rPr lang="en-GB" b="1" dirty="0"/>
              <a:t>Average Case </a:t>
            </a:r>
            <a:r>
              <a:rPr lang="en-GB" dirty="0"/>
              <a:t>- Given an input of n items, what is the </a:t>
            </a:r>
            <a:r>
              <a:rPr lang="en-GB" b="1" dirty="0">
                <a:solidFill>
                  <a:srgbClr val="C00000"/>
                </a:solidFill>
              </a:rPr>
              <a:t>average</a:t>
            </a:r>
            <a:r>
              <a:rPr lang="en-GB" dirty="0"/>
              <a:t> running time across all possible inputs?</a:t>
            </a:r>
          </a:p>
        </p:txBody>
      </p:sp>
      <p:sp>
        <p:nvSpPr>
          <p:cNvPr id="2" name="Title 1">
            <a:extLst>
              <a:ext uri="{FF2B5EF4-FFF2-40B4-BE49-F238E27FC236}">
                <a16:creationId xmlns:a16="http://schemas.microsoft.com/office/drawing/2014/main" id="{68B9DF0E-34A5-4583-8ECB-AC3520F6B480}"/>
              </a:ext>
            </a:extLst>
          </p:cNvPr>
          <p:cNvSpPr>
            <a:spLocks noGrp="1"/>
          </p:cNvSpPr>
          <p:nvPr>
            <p:ph type="title"/>
          </p:nvPr>
        </p:nvSpPr>
        <p:spPr/>
        <p:txBody>
          <a:bodyPr/>
          <a:lstStyle/>
          <a:p>
            <a:r>
              <a:rPr lang="en-GB" dirty="0"/>
              <a:t>Runtime Complexity</a:t>
            </a:r>
          </a:p>
        </p:txBody>
      </p:sp>
      <p:sp>
        <p:nvSpPr>
          <p:cNvPr id="4" name="Rectangle 3">
            <a:extLst>
              <a:ext uri="{FF2B5EF4-FFF2-40B4-BE49-F238E27FC236}">
                <a16:creationId xmlns:a16="http://schemas.microsoft.com/office/drawing/2014/main" id="{55299FC9-5434-45B2-B7CD-DD42DE7E89E0}"/>
              </a:ext>
            </a:extLst>
          </p:cNvPr>
          <p:cNvSpPr/>
          <p:nvPr/>
        </p:nvSpPr>
        <p:spPr>
          <a:xfrm>
            <a:off x="436557" y="3921347"/>
            <a:ext cx="8591695" cy="726609"/>
          </a:xfrm>
          <a:prstGeom prst="rect">
            <a:avLst/>
          </a:prstGeom>
        </p:spPr>
        <p:txBody>
          <a:bodyPr wrap="square">
            <a:spAutoFit/>
          </a:bodyPr>
          <a:lstStyle/>
          <a:p>
            <a:pPr algn="ctr">
              <a:lnSpc>
                <a:spcPct val="120000"/>
              </a:lnSpc>
            </a:pPr>
            <a:r>
              <a:rPr lang="en-GB" b="1" dirty="0">
                <a:solidFill>
                  <a:schemeClr val="tx2"/>
                </a:solidFill>
                <a:latin typeface="Arial" panose="020B0604020202020204" pitchFamily="34" charset="0"/>
                <a:cs typeface="Arial" panose="020B0604020202020204" pitchFamily="34" charset="0"/>
              </a:rPr>
              <a:t>NOTE</a:t>
            </a:r>
            <a:r>
              <a:rPr lang="en-GB" dirty="0">
                <a:solidFill>
                  <a:schemeClr val="tx2"/>
                </a:solidFill>
                <a:latin typeface="Arial" panose="020B0604020202020204" pitchFamily="34" charset="0"/>
                <a:cs typeface="Arial" panose="020B0604020202020204" pitchFamily="34" charset="0"/>
              </a:rPr>
              <a:t>: </a:t>
            </a:r>
            <a:r>
              <a:rPr lang="en-GB" b="1" dirty="0">
                <a:solidFill>
                  <a:schemeClr val="tx2"/>
                </a:solidFill>
                <a:latin typeface="Arial" panose="020B0604020202020204" pitchFamily="34" charset="0"/>
                <a:cs typeface="Arial" panose="020B0604020202020204" pitchFamily="34" charset="0"/>
              </a:rPr>
              <a:t>Average Case </a:t>
            </a:r>
            <a:r>
              <a:rPr lang="en-GB" dirty="0">
                <a:solidFill>
                  <a:schemeClr val="tx2"/>
                </a:solidFill>
                <a:latin typeface="Arial" panose="020B0604020202020204" pitchFamily="34" charset="0"/>
                <a:cs typeface="Arial" panose="020B0604020202020204" pitchFamily="34" charset="0"/>
              </a:rPr>
              <a:t>is not the average of the worst and best case. Rather, it is the average performance across all possible inputs.</a:t>
            </a:r>
          </a:p>
        </p:txBody>
      </p:sp>
      <p:sp>
        <p:nvSpPr>
          <p:cNvPr id="5" name="Slide Number Placeholder 4">
            <a:extLst>
              <a:ext uri="{FF2B5EF4-FFF2-40B4-BE49-F238E27FC236}">
                <a16:creationId xmlns:a16="http://schemas.microsoft.com/office/drawing/2014/main" id="{22176D6B-18FF-46D3-8E89-6D7BEF9A3059}"/>
              </a:ext>
            </a:extLst>
          </p:cNvPr>
          <p:cNvSpPr>
            <a:spLocks noGrp="1"/>
          </p:cNvSpPr>
          <p:nvPr>
            <p:ph type="sldNum" sz="quarter" idx="12"/>
          </p:nvPr>
        </p:nvSpPr>
        <p:spPr/>
        <p:txBody>
          <a:bodyPr/>
          <a:lstStyle/>
          <a:p>
            <a:fld id="{66B7A6BE-7A3D-1C4F-BEDA-C5431FB9FC0F}" type="slidenum">
              <a:rPr lang="en-US" smtClean="0"/>
              <a:pPr/>
              <a:t>28</a:t>
            </a:fld>
            <a:endParaRPr lang="en-US" dirty="0"/>
          </a:p>
        </p:txBody>
      </p:sp>
    </p:spTree>
    <p:extLst>
      <p:ext uri="{BB962C8B-B14F-4D97-AF65-F5344CB8AC3E}">
        <p14:creationId xmlns:p14="http://schemas.microsoft.com/office/powerpoint/2010/main" val="17216514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237DD5-73E9-4367-9F1A-0DE9A5F3F0A5}"/>
              </a:ext>
            </a:extLst>
          </p:cNvPr>
          <p:cNvSpPr>
            <a:spLocks noGrp="1"/>
          </p:cNvSpPr>
          <p:nvPr>
            <p:ph idx="1"/>
          </p:nvPr>
        </p:nvSpPr>
        <p:spPr>
          <a:xfrm>
            <a:off x="195943" y="902524"/>
            <a:ext cx="8728363" cy="3794167"/>
          </a:xfrm>
        </p:spPr>
        <p:txBody>
          <a:bodyPr>
            <a:normAutofit lnSpcReduction="10000"/>
          </a:bodyPr>
          <a:lstStyle/>
          <a:p>
            <a:pPr marR="5080">
              <a:lnSpc>
                <a:spcPct val="100000"/>
              </a:lnSpc>
            </a:pPr>
            <a:r>
              <a:rPr lang="en-GB" b="1" dirty="0">
                <a:latin typeface="Arial" panose="020B0604020202020204" pitchFamily="34" charset="0"/>
                <a:cs typeface="Arial" panose="020B0604020202020204" pitchFamily="34" charset="0"/>
              </a:rPr>
              <a:t>Sequential Search: </a:t>
            </a:r>
            <a:r>
              <a:rPr lang="en-GB" dirty="0">
                <a:latin typeface="Arial" panose="020B0604020202020204" pitchFamily="34" charset="0"/>
                <a:cs typeface="Arial" panose="020B0604020202020204" pitchFamily="34" charset="0"/>
              </a:rPr>
              <a:t>search for the key by traversing values in the array one-by-one</a:t>
            </a:r>
            <a:endParaRPr lang="en-GB" b="1" dirty="0">
              <a:latin typeface="Arial" panose="020B0604020202020204" pitchFamily="34" charset="0"/>
              <a:cs typeface="Arial" panose="020B0604020202020204" pitchFamily="34" charset="0"/>
            </a:endParaRPr>
          </a:p>
          <a:p>
            <a:pPr marR="5080">
              <a:lnSpc>
                <a:spcPct val="100000"/>
              </a:lnSpc>
            </a:pPr>
            <a:r>
              <a:rPr lang="en-GB" b="1" dirty="0">
                <a:latin typeface="Arial" panose="020B0604020202020204" pitchFamily="34" charset="0"/>
                <a:cs typeface="Arial" panose="020B0604020202020204" pitchFamily="34" charset="0"/>
              </a:rPr>
              <a:t>Best-case: </a:t>
            </a:r>
          </a:p>
          <a:p>
            <a:pPr marR="5080" lvl="1">
              <a:lnSpc>
                <a:spcPct val="100000"/>
              </a:lnSpc>
            </a:pPr>
            <a:r>
              <a:rPr lang="en-GB" dirty="0">
                <a:latin typeface="Arial" panose="020B0604020202020204" pitchFamily="34" charset="0"/>
                <a:cs typeface="Arial" panose="020B0604020202020204" pitchFamily="34" charset="0"/>
              </a:rPr>
              <a:t>The best case input is when the item being searched for is </a:t>
            </a:r>
            <a:r>
              <a:rPr lang="en-GB" b="1" i="1" dirty="0">
                <a:latin typeface="Arial" panose="020B0604020202020204" pitchFamily="34" charset="0"/>
                <a:cs typeface="Arial" panose="020B0604020202020204" pitchFamily="34" charset="0"/>
              </a:rPr>
              <a:t>the first item </a:t>
            </a:r>
            <a:r>
              <a:rPr lang="en-GB" dirty="0">
                <a:latin typeface="Arial" panose="020B0604020202020204" pitchFamily="34" charset="0"/>
                <a:cs typeface="Arial" panose="020B0604020202020204" pitchFamily="34" charset="0"/>
              </a:rPr>
              <a:t>in the list, so </a:t>
            </a:r>
            <a:r>
              <a:rPr lang="en-GB" b="1" i="1" spc="-5" dirty="0" err="1">
                <a:solidFill>
                  <a:srgbClr val="C00000"/>
                </a:solidFill>
                <a:latin typeface="Arial" panose="020B0604020202020204" pitchFamily="34" charset="0"/>
                <a:cs typeface="Arial" panose="020B0604020202020204" pitchFamily="34" charset="0"/>
              </a:rPr>
              <a:t>C</a:t>
            </a:r>
            <a:r>
              <a:rPr lang="en-GB" sz="2600" b="1" i="1" spc="-7" baseline="-13888" dirty="0" err="1">
                <a:solidFill>
                  <a:srgbClr val="C00000"/>
                </a:solidFill>
                <a:latin typeface="Arial" panose="020B0604020202020204" pitchFamily="34" charset="0"/>
                <a:cs typeface="Arial" panose="020B0604020202020204" pitchFamily="34" charset="0"/>
              </a:rPr>
              <a:t>best</a:t>
            </a:r>
            <a:r>
              <a:rPr lang="en-GB" sz="2600" b="1" i="1" spc="-7" baseline="-13888" dirty="0">
                <a:solidFill>
                  <a:srgbClr val="C00000"/>
                </a:solidFill>
                <a:latin typeface="Arial" panose="020B0604020202020204" pitchFamily="34" charset="0"/>
                <a:cs typeface="Arial" panose="020B0604020202020204" pitchFamily="34" charset="0"/>
              </a:rPr>
              <a:t> </a:t>
            </a:r>
            <a:r>
              <a:rPr lang="en-GB" b="1" dirty="0">
                <a:solidFill>
                  <a:srgbClr val="C00000"/>
                </a:solidFill>
                <a:latin typeface="Arial" panose="020B0604020202020204" pitchFamily="34" charset="0"/>
                <a:cs typeface="Arial" panose="020B0604020202020204" pitchFamily="34" charset="0"/>
              </a:rPr>
              <a:t>(</a:t>
            </a:r>
            <a:r>
              <a:rPr lang="en-GB" b="1" i="1" dirty="0">
                <a:solidFill>
                  <a:srgbClr val="C00000"/>
                </a:solidFill>
                <a:latin typeface="Arial" panose="020B0604020202020204" pitchFamily="34" charset="0"/>
                <a:cs typeface="Arial" panose="020B0604020202020204" pitchFamily="34" charset="0"/>
              </a:rPr>
              <a:t>n</a:t>
            </a:r>
            <a:r>
              <a:rPr lang="en-GB" b="1" dirty="0">
                <a:solidFill>
                  <a:srgbClr val="C00000"/>
                </a:solidFill>
                <a:latin typeface="Arial" panose="020B0604020202020204" pitchFamily="34" charset="0"/>
                <a:cs typeface="Arial" panose="020B0604020202020204" pitchFamily="34" charset="0"/>
              </a:rPr>
              <a:t>) </a:t>
            </a:r>
            <a:r>
              <a:rPr lang="en-GB" b="1" spc="120" dirty="0">
                <a:solidFill>
                  <a:srgbClr val="C00000"/>
                </a:solidFill>
                <a:latin typeface="Arial" panose="020B0604020202020204" pitchFamily="34" charset="0"/>
                <a:cs typeface="Arial" panose="020B0604020202020204" pitchFamily="34" charset="0"/>
              </a:rPr>
              <a:t>= </a:t>
            </a:r>
            <a:r>
              <a:rPr lang="en-GB" b="1" spc="-5" dirty="0">
                <a:solidFill>
                  <a:srgbClr val="C00000"/>
                </a:solidFill>
                <a:latin typeface="Arial" panose="020B0604020202020204" pitchFamily="34" charset="0"/>
                <a:cs typeface="Arial" panose="020B0604020202020204" pitchFamily="34" charset="0"/>
              </a:rPr>
              <a:t>1</a:t>
            </a:r>
            <a:r>
              <a:rPr lang="en-GB" dirty="0">
                <a:solidFill>
                  <a:srgbClr val="C00000"/>
                </a:solidFill>
              </a:rPr>
              <a:t>.</a:t>
            </a:r>
            <a:endParaRPr lang="en-GB" b="1" dirty="0">
              <a:solidFill>
                <a:srgbClr val="C00000"/>
              </a:solidFill>
              <a:latin typeface="Arial" panose="020B0604020202020204" pitchFamily="34" charset="0"/>
              <a:cs typeface="Arial" panose="020B0604020202020204" pitchFamily="34" charset="0"/>
            </a:endParaRPr>
          </a:p>
          <a:p>
            <a:pPr marR="172720">
              <a:lnSpc>
                <a:spcPct val="100000"/>
              </a:lnSpc>
            </a:pPr>
            <a:r>
              <a:rPr lang="en-GB" b="1" dirty="0">
                <a:latin typeface="Arial" panose="020B0604020202020204" pitchFamily="34" charset="0"/>
                <a:cs typeface="Arial" panose="020B0604020202020204" pitchFamily="34" charset="0"/>
              </a:rPr>
              <a:t>Worst-case: </a:t>
            </a:r>
          </a:p>
          <a:p>
            <a:pPr marR="172720" lvl="1">
              <a:lnSpc>
                <a:spcPct val="100000"/>
              </a:lnSpc>
            </a:pPr>
            <a:r>
              <a:rPr lang="en-GB" dirty="0">
                <a:latin typeface="Arial" panose="020B0604020202020204" pitchFamily="34" charset="0"/>
                <a:cs typeface="Arial" panose="020B0604020202020204" pitchFamily="34" charset="0"/>
              </a:rPr>
              <a:t>The worst case input is when the item being searched for </a:t>
            </a:r>
            <a:r>
              <a:rPr lang="en-GB" b="1" i="1" dirty="0">
                <a:latin typeface="Arial" panose="020B0604020202020204" pitchFamily="34" charset="0"/>
                <a:cs typeface="Arial" panose="020B0604020202020204" pitchFamily="34" charset="0"/>
              </a:rPr>
              <a:t>is not present </a:t>
            </a:r>
            <a:r>
              <a:rPr lang="en-GB" dirty="0">
                <a:latin typeface="Arial" panose="020B0604020202020204" pitchFamily="34" charset="0"/>
                <a:cs typeface="Arial" panose="020B0604020202020204" pitchFamily="34" charset="0"/>
              </a:rPr>
              <a:t>in the list, so </a:t>
            </a:r>
            <a:r>
              <a:rPr lang="en-GB" b="1" i="1" spc="-5" dirty="0" err="1">
                <a:solidFill>
                  <a:srgbClr val="C00000"/>
                </a:solidFill>
                <a:latin typeface="Arial" panose="020B0604020202020204" pitchFamily="34" charset="0"/>
                <a:cs typeface="Arial" panose="020B0604020202020204" pitchFamily="34" charset="0"/>
              </a:rPr>
              <a:t>C</a:t>
            </a:r>
            <a:r>
              <a:rPr lang="en-GB" sz="2600" b="1" i="1" spc="-7" baseline="-13888" dirty="0" err="1">
                <a:solidFill>
                  <a:srgbClr val="C00000"/>
                </a:solidFill>
                <a:latin typeface="Arial" panose="020B0604020202020204" pitchFamily="34" charset="0"/>
                <a:cs typeface="Arial" panose="020B0604020202020204" pitchFamily="34" charset="0"/>
              </a:rPr>
              <a:t>worst</a:t>
            </a:r>
            <a:r>
              <a:rPr lang="en-GB" sz="2600" b="1" i="1" spc="-7" baseline="-13888" dirty="0">
                <a:solidFill>
                  <a:srgbClr val="C00000"/>
                </a:solidFill>
                <a:latin typeface="Arial" panose="020B0604020202020204" pitchFamily="34" charset="0"/>
                <a:cs typeface="Arial" panose="020B0604020202020204" pitchFamily="34" charset="0"/>
              </a:rPr>
              <a:t> </a:t>
            </a:r>
            <a:r>
              <a:rPr lang="en-GB" b="1" dirty="0">
                <a:solidFill>
                  <a:srgbClr val="C00000"/>
                </a:solidFill>
                <a:latin typeface="Arial" panose="020B0604020202020204" pitchFamily="34" charset="0"/>
                <a:cs typeface="Arial" panose="020B0604020202020204" pitchFamily="34" charset="0"/>
              </a:rPr>
              <a:t>(</a:t>
            </a:r>
            <a:r>
              <a:rPr lang="en-GB" b="1" i="1" dirty="0">
                <a:solidFill>
                  <a:srgbClr val="C00000"/>
                </a:solidFill>
                <a:latin typeface="Arial" panose="020B0604020202020204" pitchFamily="34" charset="0"/>
                <a:cs typeface="Arial" panose="020B0604020202020204" pitchFamily="34" charset="0"/>
              </a:rPr>
              <a:t>n</a:t>
            </a:r>
            <a:r>
              <a:rPr lang="en-GB" b="1" dirty="0">
                <a:solidFill>
                  <a:srgbClr val="C00000"/>
                </a:solidFill>
                <a:latin typeface="Arial" panose="020B0604020202020204" pitchFamily="34" charset="0"/>
                <a:cs typeface="Arial" panose="020B0604020202020204" pitchFamily="34" charset="0"/>
              </a:rPr>
              <a:t>) </a:t>
            </a:r>
            <a:r>
              <a:rPr lang="en-GB" b="1" spc="120" dirty="0">
                <a:solidFill>
                  <a:srgbClr val="C00000"/>
                </a:solidFill>
                <a:latin typeface="Arial" panose="020B0604020202020204" pitchFamily="34" charset="0"/>
                <a:cs typeface="Arial" panose="020B0604020202020204" pitchFamily="34" charset="0"/>
              </a:rPr>
              <a:t>= </a:t>
            </a:r>
            <a:r>
              <a:rPr lang="en-GB" b="1" i="1" spc="-5" dirty="0">
                <a:solidFill>
                  <a:srgbClr val="C00000"/>
                </a:solidFill>
                <a:latin typeface="Arial" panose="020B0604020202020204" pitchFamily="34" charset="0"/>
                <a:cs typeface="Arial" panose="020B0604020202020204" pitchFamily="34" charset="0"/>
              </a:rPr>
              <a:t>n</a:t>
            </a:r>
            <a:r>
              <a:rPr lang="en-GB" dirty="0">
                <a:solidFill>
                  <a:srgbClr val="C00000"/>
                </a:solidFill>
                <a:latin typeface="Arial" panose="020B0604020202020204" pitchFamily="34" charset="0"/>
                <a:cs typeface="Arial" panose="020B0604020202020204" pitchFamily="34" charset="0"/>
              </a:rPr>
              <a:t>.</a:t>
            </a:r>
          </a:p>
        </p:txBody>
      </p:sp>
      <p:sp>
        <p:nvSpPr>
          <p:cNvPr id="2" name="Title 1">
            <a:extLst>
              <a:ext uri="{FF2B5EF4-FFF2-40B4-BE49-F238E27FC236}">
                <a16:creationId xmlns:a16="http://schemas.microsoft.com/office/drawing/2014/main" id="{02C8AF6A-1D09-49F0-B65F-670C59C3CA3D}"/>
              </a:ext>
            </a:extLst>
          </p:cNvPr>
          <p:cNvSpPr>
            <a:spLocks noGrp="1"/>
          </p:cNvSpPr>
          <p:nvPr>
            <p:ph type="title"/>
          </p:nvPr>
        </p:nvSpPr>
        <p:spPr/>
        <p:txBody>
          <a:bodyPr/>
          <a:lstStyle/>
          <a:p>
            <a:r>
              <a:rPr lang="en-GB" dirty="0"/>
              <a:t>Runtime Complexity</a:t>
            </a:r>
          </a:p>
        </p:txBody>
      </p:sp>
      <p:sp>
        <p:nvSpPr>
          <p:cNvPr id="4" name="Slide Number Placeholder 3">
            <a:extLst>
              <a:ext uri="{FF2B5EF4-FFF2-40B4-BE49-F238E27FC236}">
                <a16:creationId xmlns:a16="http://schemas.microsoft.com/office/drawing/2014/main" id="{11FFA2DB-9962-4E27-919C-7FCA142D81DB}"/>
              </a:ext>
            </a:extLst>
          </p:cNvPr>
          <p:cNvSpPr>
            <a:spLocks noGrp="1"/>
          </p:cNvSpPr>
          <p:nvPr>
            <p:ph type="sldNum" sz="quarter" idx="12"/>
          </p:nvPr>
        </p:nvSpPr>
        <p:spPr/>
        <p:txBody>
          <a:bodyPr/>
          <a:lstStyle/>
          <a:p>
            <a:fld id="{66B7A6BE-7A3D-1C4F-BEDA-C5431FB9FC0F}" type="slidenum">
              <a:rPr lang="en-US" smtClean="0"/>
              <a:pPr/>
              <a:t>29</a:t>
            </a:fld>
            <a:endParaRPr lang="en-US" dirty="0"/>
          </a:p>
        </p:txBody>
      </p:sp>
    </p:spTree>
    <p:extLst>
      <p:ext uri="{BB962C8B-B14F-4D97-AF65-F5344CB8AC3E}">
        <p14:creationId xmlns:p14="http://schemas.microsoft.com/office/powerpoint/2010/main" val="981912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67140" y="1418100"/>
            <a:ext cx="6737684" cy="1421162"/>
          </a:xfrm>
        </p:spPr>
        <p:txBody>
          <a:bodyPr/>
          <a:lstStyle/>
          <a:p>
            <a:r>
              <a:rPr lang="en-US" dirty="0"/>
              <a:t>1. Overview</a:t>
            </a:r>
          </a:p>
        </p:txBody>
      </p:sp>
    </p:spTree>
    <p:extLst>
      <p:ext uri="{BB962C8B-B14F-4D97-AF65-F5344CB8AC3E}">
        <p14:creationId xmlns:p14="http://schemas.microsoft.com/office/powerpoint/2010/main" val="3460692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7237D1A-A044-4421-8CF3-FB9878333AFC}"/>
              </a:ext>
            </a:extLst>
          </p:cNvPr>
          <p:cNvSpPr>
            <a:spLocks noGrp="1"/>
          </p:cNvSpPr>
          <p:nvPr>
            <p:ph idx="1"/>
          </p:nvPr>
        </p:nvSpPr>
        <p:spPr/>
        <p:txBody>
          <a:bodyPr>
            <a:normAutofit/>
          </a:bodyPr>
          <a:lstStyle/>
          <a:p>
            <a:pPr>
              <a:lnSpc>
                <a:spcPct val="120000"/>
              </a:lnSpc>
            </a:pPr>
            <a:r>
              <a:rPr lang="en-GB" sz="2800" b="1" dirty="0"/>
              <a:t>Average Case:</a:t>
            </a:r>
            <a:r>
              <a:rPr lang="en-GB" sz="2800" dirty="0"/>
              <a:t> What does average case mean?</a:t>
            </a:r>
          </a:p>
          <a:p>
            <a:pPr lvl="1">
              <a:lnSpc>
                <a:spcPct val="120000"/>
              </a:lnSpc>
              <a:spcBef>
                <a:spcPts val="600"/>
              </a:spcBef>
              <a:spcAft>
                <a:spcPts val="600"/>
              </a:spcAft>
            </a:pPr>
            <a:r>
              <a:rPr lang="en-GB" sz="2800" dirty="0"/>
              <a:t>Recall: average across all possible inputs – how to analyse this?</a:t>
            </a:r>
          </a:p>
          <a:p>
            <a:pPr lvl="1">
              <a:lnSpc>
                <a:spcPct val="120000"/>
              </a:lnSpc>
              <a:spcBef>
                <a:spcPts val="600"/>
              </a:spcBef>
              <a:spcAft>
                <a:spcPts val="600"/>
              </a:spcAft>
            </a:pPr>
            <a:r>
              <a:rPr lang="en-GB" sz="2800" dirty="0"/>
              <a:t>Typically not straight forward.</a:t>
            </a:r>
          </a:p>
        </p:txBody>
      </p:sp>
      <p:sp>
        <p:nvSpPr>
          <p:cNvPr id="2" name="Title 1">
            <a:extLst>
              <a:ext uri="{FF2B5EF4-FFF2-40B4-BE49-F238E27FC236}">
                <a16:creationId xmlns:a16="http://schemas.microsoft.com/office/drawing/2014/main" id="{A384EA56-3668-4953-8415-2E4DF7962150}"/>
              </a:ext>
            </a:extLst>
          </p:cNvPr>
          <p:cNvSpPr>
            <a:spLocks noGrp="1"/>
          </p:cNvSpPr>
          <p:nvPr>
            <p:ph type="title"/>
          </p:nvPr>
        </p:nvSpPr>
        <p:spPr/>
        <p:txBody>
          <a:bodyPr/>
          <a:lstStyle/>
          <a:p>
            <a:r>
              <a:rPr lang="en-GB" dirty="0"/>
              <a:t>Runtime Complexity</a:t>
            </a:r>
          </a:p>
        </p:txBody>
      </p:sp>
      <p:sp>
        <p:nvSpPr>
          <p:cNvPr id="4" name="Slide Number Placeholder 3">
            <a:extLst>
              <a:ext uri="{FF2B5EF4-FFF2-40B4-BE49-F238E27FC236}">
                <a16:creationId xmlns:a16="http://schemas.microsoft.com/office/drawing/2014/main" id="{CCAB399A-5458-46D4-B37F-59D155FFC9D9}"/>
              </a:ext>
            </a:extLst>
          </p:cNvPr>
          <p:cNvSpPr>
            <a:spLocks noGrp="1"/>
          </p:cNvSpPr>
          <p:nvPr>
            <p:ph type="sldNum" sz="quarter" idx="12"/>
          </p:nvPr>
        </p:nvSpPr>
        <p:spPr/>
        <p:txBody>
          <a:bodyPr/>
          <a:lstStyle/>
          <a:p>
            <a:fld id="{66B7A6BE-7A3D-1C4F-BEDA-C5431FB9FC0F}" type="slidenum">
              <a:rPr lang="en-US" smtClean="0"/>
              <a:pPr/>
              <a:t>30</a:t>
            </a:fld>
            <a:endParaRPr lang="en-US" dirty="0"/>
          </a:p>
        </p:txBody>
      </p:sp>
    </p:spTree>
    <p:extLst>
      <p:ext uri="{BB962C8B-B14F-4D97-AF65-F5344CB8AC3E}">
        <p14:creationId xmlns:p14="http://schemas.microsoft.com/office/powerpoint/2010/main" val="3029779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052D8B7-E193-42A2-ADAD-38FF544D6CF5}"/>
              </a:ext>
            </a:extLst>
          </p:cNvPr>
          <p:cNvSpPr>
            <a:spLocks noGrp="1"/>
          </p:cNvSpPr>
          <p:nvPr>
            <p:ph idx="1"/>
          </p:nvPr>
        </p:nvSpPr>
        <p:spPr/>
        <p:txBody>
          <a:bodyPr/>
          <a:lstStyle/>
          <a:p>
            <a:pPr marL="0" indent="0">
              <a:buNone/>
            </a:pPr>
            <a:r>
              <a:rPr lang="en-GB" b="1" dirty="0"/>
              <a:t>Average Case Analysis: </a:t>
            </a:r>
            <a:r>
              <a:rPr lang="en-GB" i="1" dirty="0"/>
              <a:t>p</a:t>
            </a:r>
            <a:r>
              <a:rPr lang="en-GB" dirty="0"/>
              <a:t> is the probability of a successful search.</a:t>
            </a:r>
          </a:p>
        </p:txBody>
      </p:sp>
      <p:sp>
        <p:nvSpPr>
          <p:cNvPr id="2" name="Title 1">
            <a:extLst>
              <a:ext uri="{FF2B5EF4-FFF2-40B4-BE49-F238E27FC236}">
                <a16:creationId xmlns:a16="http://schemas.microsoft.com/office/drawing/2014/main" id="{E02D62F2-B065-448F-B02C-E776E905B6E6}"/>
              </a:ext>
            </a:extLst>
          </p:cNvPr>
          <p:cNvSpPr>
            <a:spLocks noGrp="1"/>
          </p:cNvSpPr>
          <p:nvPr>
            <p:ph type="title"/>
          </p:nvPr>
        </p:nvSpPr>
        <p:spPr/>
        <p:txBody>
          <a:bodyPr/>
          <a:lstStyle/>
          <a:p>
            <a:r>
              <a:rPr lang="en-GB" dirty="0"/>
              <a:t>Runtime Complexity</a:t>
            </a:r>
          </a:p>
        </p:txBody>
      </p:sp>
      <p:pic>
        <p:nvPicPr>
          <p:cNvPr id="21" name="Picture 20">
            <a:extLst>
              <a:ext uri="{FF2B5EF4-FFF2-40B4-BE49-F238E27FC236}">
                <a16:creationId xmlns:a16="http://schemas.microsoft.com/office/drawing/2014/main" id="{358DB5E1-DB8C-4A88-8A5C-61FDEF8E52C6}"/>
              </a:ext>
            </a:extLst>
          </p:cNvPr>
          <p:cNvPicPr>
            <a:picLocks noChangeAspect="1"/>
          </p:cNvPicPr>
          <p:nvPr/>
        </p:nvPicPr>
        <p:blipFill>
          <a:blip r:embed="rId2"/>
          <a:stretch>
            <a:fillRect/>
          </a:stretch>
        </p:blipFill>
        <p:spPr>
          <a:xfrm>
            <a:off x="211812" y="2107760"/>
            <a:ext cx="8704612" cy="2581049"/>
          </a:xfrm>
          <a:prstGeom prst="rect">
            <a:avLst/>
          </a:prstGeom>
        </p:spPr>
      </p:pic>
      <p:sp>
        <p:nvSpPr>
          <p:cNvPr id="4" name="Slide Number Placeholder 3">
            <a:extLst>
              <a:ext uri="{FF2B5EF4-FFF2-40B4-BE49-F238E27FC236}">
                <a16:creationId xmlns:a16="http://schemas.microsoft.com/office/drawing/2014/main" id="{8AC2E9D4-6FD3-4DF7-80C2-FDBB36497754}"/>
              </a:ext>
            </a:extLst>
          </p:cNvPr>
          <p:cNvSpPr>
            <a:spLocks noGrp="1"/>
          </p:cNvSpPr>
          <p:nvPr>
            <p:ph type="sldNum" sz="quarter" idx="12"/>
          </p:nvPr>
        </p:nvSpPr>
        <p:spPr/>
        <p:txBody>
          <a:bodyPr/>
          <a:lstStyle/>
          <a:p>
            <a:fld id="{66B7A6BE-7A3D-1C4F-BEDA-C5431FB9FC0F}" type="slidenum">
              <a:rPr lang="en-US" smtClean="0"/>
              <a:pPr/>
              <a:t>31</a:t>
            </a:fld>
            <a:endParaRPr lang="en-US" dirty="0"/>
          </a:p>
        </p:txBody>
      </p:sp>
    </p:spTree>
    <p:extLst>
      <p:ext uri="{BB962C8B-B14F-4D97-AF65-F5344CB8AC3E}">
        <p14:creationId xmlns:p14="http://schemas.microsoft.com/office/powerpoint/2010/main" val="16545656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7C68F4D-C14F-426C-AE15-B376477A0B10}"/>
              </a:ext>
            </a:extLst>
          </p:cNvPr>
          <p:cNvSpPr>
            <a:spLocks noGrp="1"/>
          </p:cNvSpPr>
          <p:nvPr>
            <p:ph idx="1"/>
          </p:nvPr>
        </p:nvSpPr>
        <p:spPr/>
        <p:txBody>
          <a:bodyPr/>
          <a:lstStyle/>
          <a:p>
            <a:pPr>
              <a:lnSpc>
                <a:spcPct val="100000"/>
              </a:lnSpc>
            </a:pPr>
            <a:r>
              <a:rPr lang="en-GB" sz="2800" dirty="0"/>
              <a:t>Input size, basic operation</a:t>
            </a:r>
          </a:p>
          <a:p>
            <a:pPr>
              <a:lnSpc>
                <a:spcPct val="100000"/>
              </a:lnSpc>
            </a:pPr>
            <a:r>
              <a:rPr lang="en-GB" sz="2800" dirty="0"/>
              <a:t>Time complexity estimate using input size and basic operation</a:t>
            </a:r>
          </a:p>
          <a:p>
            <a:pPr>
              <a:lnSpc>
                <a:spcPct val="100000"/>
              </a:lnSpc>
            </a:pPr>
            <a:r>
              <a:rPr lang="en-GB" sz="2800" dirty="0"/>
              <a:t>Best, worst, and average cases</a:t>
            </a:r>
          </a:p>
        </p:txBody>
      </p:sp>
      <p:sp>
        <p:nvSpPr>
          <p:cNvPr id="2" name="Title 1">
            <a:extLst>
              <a:ext uri="{FF2B5EF4-FFF2-40B4-BE49-F238E27FC236}">
                <a16:creationId xmlns:a16="http://schemas.microsoft.com/office/drawing/2014/main" id="{EA10FA57-92C2-48D9-BBB1-54E6E20F76DD}"/>
              </a:ext>
            </a:extLst>
          </p:cNvPr>
          <p:cNvSpPr>
            <a:spLocks noGrp="1"/>
          </p:cNvSpPr>
          <p:nvPr>
            <p:ph type="title"/>
          </p:nvPr>
        </p:nvSpPr>
        <p:spPr/>
        <p:txBody>
          <a:bodyPr/>
          <a:lstStyle/>
          <a:p>
            <a:r>
              <a:rPr lang="en-US" dirty="0"/>
              <a:t>Summary for this part</a:t>
            </a:r>
            <a:endParaRPr lang="en-GB" dirty="0"/>
          </a:p>
        </p:txBody>
      </p:sp>
      <p:sp>
        <p:nvSpPr>
          <p:cNvPr id="4" name="Slide Number Placeholder 3">
            <a:extLst>
              <a:ext uri="{FF2B5EF4-FFF2-40B4-BE49-F238E27FC236}">
                <a16:creationId xmlns:a16="http://schemas.microsoft.com/office/drawing/2014/main" id="{B91840B0-20B8-4E2B-B245-D02D19BD9758}"/>
              </a:ext>
            </a:extLst>
          </p:cNvPr>
          <p:cNvSpPr>
            <a:spLocks noGrp="1"/>
          </p:cNvSpPr>
          <p:nvPr>
            <p:ph type="sldNum" sz="quarter" idx="12"/>
          </p:nvPr>
        </p:nvSpPr>
        <p:spPr/>
        <p:txBody>
          <a:bodyPr/>
          <a:lstStyle/>
          <a:p>
            <a:fld id="{66B7A6BE-7A3D-1C4F-BEDA-C5431FB9FC0F}" type="slidenum">
              <a:rPr lang="en-US" smtClean="0"/>
              <a:pPr/>
              <a:t>32</a:t>
            </a:fld>
            <a:endParaRPr lang="en-US" dirty="0"/>
          </a:p>
        </p:txBody>
      </p:sp>
    </p:spTree>
    <p:extLst>
      <p:ext uri="{BB962C8B-B14F-4D97-AF65-F5344CB8AC3E}">
        <p14:creationId xmlns:p14="http://schemas.microsoft.com/office/powerpoint/2010/main" val="21114556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114063" y="1713658"/>
            <a:ext cx="7820102" cy="1145165"/>
          </a:xfrm>
        </p:spPr>
        <p:txBody>
          <a:bodyPr/>
          <a:lstStyle/>
          <a:p>
            <a:pPr defTabSz="685800" fontAlgn="base">
              <a:spcAft>
                <a:spcPct val="0"/>
              </a:spcAft>
              <a:defRPr/>
            </a:pPr>
            <a:r>
              <a:rPr lang="en-GB" dirty="0"/>
              <a:t>3. Asymptotic Complexity</a:t>
            </a:r>
            <a:endParaRPr lang="en-AU" dirty="0">
              <a:effectLst/>
            </a:endParaRPr>
          </a:p>
        </p:txBody>
      </p:sp>
    </p:spTree>
    <p:extLst>
      <p:ext uri="{BB962C8B-B14F-4D97-AF65-F5344CB8AC3E}">
        <p14:creationId xmlns:p14="http://schemas.microsoft.com/office/powerpoint/2010/main" val="23711961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7C68F4D-C14F-426C-AE15-B376477A0B10}"/>
                  </a:ext>
                </a:extLst>
              </p:cNvPr>
              <p:cNvSpPr>
                <a:spLocks noGrp="1"/>
              </p:cNvSpPr>
              <p:nvPr>
                <p:ph idx="1"/>
              </p:nvPr>
            </p:nvSpPr>
            <p:spPr/>
            <p:txBody>
              <a:bodyPr>
                <a:noAutofit/>
              </a:bodyPr>
              <a:lstStyle/>
              <a:p>
                <a:pPr>
                  <a:lnSpc>
                    <a:spcPct val="100000"/>
                  </a:lnSpc>
                </a:pPr>
                <a:r>
                  <a:rPr lang="en-GB" b="1" dirty="0"/>
                  <a:t>Problem:</a:t>
                </a:r>
              </a:p>
              <a:p>
                <a:pPr lvl="1">
                  <a:lnSpc>
                    <a:spcPct val="100000"/>
                  </a:lnSpc>
                </a:pPr>
                <a:r>
                  <a:rPr lang="en-GB" sz="2400" dirty="0"/>
                  <a:t>We now have a way to analyse the running time (a.k.a. </a:t>
                </a:r>
                <a:r>
                  <a:rPr lang="en-GB" sz="2400" b="1" dirty="0"/>
                  <a:t>time complexity</a:t>
                </a:r>
                <a:r>
                  <a:rPr lang="en-GB" sz="2400" dirty="0"/>
                  <a:t>) of an algorithm, but every algorithm has their own time complexity.</a:t>
                </a:r>
              </a:p>
              <a:p>
                <a:pPr lvl="2">
                  <a:lnSpc>
                    <a:spcPct val="100000"/>
                  </a:lnSpc>
                </a:pPr>
                <a14:m>
                  <m:oMath xmlns:m="http://schemas.openxmlformats.org/officeDocument/2006/math">
                    <m:sSub>
                      <m:sSubPr>
                        <m:ctrlPr>
                          <a:rPr lang="en-GB" sz="2400" i="1" dirty="0" smtClean="0">
                            <a:latin typeface="Cambria Math" panose="02040503050406030204" pitchFamily="18" charset="0"/>
                          </a:rPr>
                        </m:ctrlPr>
                      </m:sSubPr>
                      <m:e>
                        <m:r>
                          <a:rPr lang="en-AU" sz="2400" b="0" i="1" dirty="0" smtClean="0">
                            <a:latin typeface="Cambria Math" panose="02040503050406030204" pitchFamily="18" charset="0"/>
                          </a:rPr>
                          <m:t>𝑇</m:t>
                        </m:r>
                      </m:e>
                      <m:sub>
                        <m:r>
                          <a:rPr lang="en-AU" sz="2400" b="0" i="1" dirty="0" smtClean="0">
                            <a:latin typeface="Cambria Math" panose="02040503050406030204" pitchFamily="18" charset="0"/>
                          </a:rPr>
                          <m:t>1</m:t>
                        </m:r>
                      </m:sub>
                    </m:sSub>
                    <m:r>
                      <a:rPr lang="en-GB" sz="2400" i="1" dirty="0" smtClean="0">
                        <a:latin typeface="Cambria Math" panose="02040503050406030204" pitchFamily="18" charset="0"/>
                      </a:rPr>
                      <m:t>=</m:t>
                    </m:r>
                    <m:sSub>
                      <m:sSubPr>
                        <m:ctrlPr>
                          <a:rPr lang="en-GB" sz="2400" i="1" dirty="0" smtClean="0">
                            <a:latin typeface="Cambria Math" panose="02040503050406030204" pitchFamily="18" charset="0"/>
                          </a:rPr>
                        </m:ctrlPr>
                      </m:sSubPr>
                      <m:e>
                        <m:r>
                          <a:rPr lang="en-AU" sz="2400" b="0" i="1" dirty="0" smtClean="0">
                            <a:latin typeface="Cambria Math" panose="02040503050406030204" pitchFamily="18" charset="0"/>
                          </a:rPr>
                          <m:t>𝑐</m:t>
                        </m:r>
                      </m:e>
                      <m:sub>
                        <m:r>
                          <a:rPr lang="en-AU" sz="2400" b="0" i="1" dirty="0" smtClean="0">
                            <a:latin typeface="Cambria Math" panose="02040503050406030204" pitchFamily="18" charset="0"/>
                          </a:rPr>
                          <m:t>1</m:t>
                        </m:r>
                      </m:sub>
                    </m:sSub>
                    <m:r>
                      <a:rPr lang="en-GB" sz="2400" i="1" dirty="0" smtClean="0">
                        <a:latin typeface="Cambria Math" panose="02040503050406030204" pitchFamily="18" charset="0"/>
                        <a:ea typeface="Cambria Math" panose="02040503050406030204" pitchFamily="18" charset="0"/>
                      </a:rPr>
                      <m:t>∙</m:t>
                    </m:r>
                    <m:r>
                      <a:rPr lang="en-GB" sz="2400" i="1" dirty="0" smtClean="0">
                        <a:latin typeface="Cambria Math" panose="02040503050406030204" pitchFamily="18" charset="0"/>
                      </a:rPr>
                      <m:t>𝐶</m:t>
                    </m:r>
                    <m:d>
                      <m:dPr>
                        <m:ctrlPr>
                          <a:rPr lang="en-GB" sz="2400" i="1" dirty="0" smtClean="0">
                            <a:latin typeface="Cambria Math" panose="02040503050406030204" pitchFamily="18" charset="0"/>
                          </a:rPr>
                        </m:ctrlPr>
                      </m:dPr>
                      <m:e>
                        <m:sSub>
                          <m:sSubPr>
                            <m:ctrlPr>
                              <a:rPr lang="en-GB" sz="2400" i="1" dirty="0" smtClean="0">
                                <a:latin typeface="Cambria Math" panose="02040503050406030204" pitchFamily="18" charset="0"/>
                              </a:rPr>
                            </m:ctrlPr>
                          </m:sSubPr>
                          <m:e>
                            <m:r>
                              <a:rPr lang="en-AU" sz="2400" b="0" i="1" dirty="0" smtClean="0">
                                <a:latin typeface="Cambria Math" panose="02040503050406030204" pitchFamily="18" charset="0"/>
                              </a:rPr>
                              <m:t>𝑛</m:t>
                            </m:r>
                          </m:e>
                          <m:sub>
                            <m:r>
                              <a:rPr lang="en-AU" sz="2400" b="0" i="1" dirty="0" smtClean="0">
                                <a:latin typeface="Cambria Math" panose="02040503050406030204" pitchFamily="18" charset="0"/>
                              </a:rPr>
                              <m:t>1</m:t>
                            </m:r>
                          </m:sub>
                        </m:sSub>
                      </m:e>
                    </m:d>
                    <m:r>
                      <a:rPr lang="en-GB" sz="2400" i="1" dirty="0" smtClean="0">
                        <a:latin typeface="Cambria Math" panose="02040503050406030204" pitchFamily="18" charset="0"/>
                      </a:rPr>
                      <m:t>,</m:t>
                    </m:r>
                    <m:r>
                      <a:rPr lang="en-AU" sz="2400" b="0" i="1" dirty="0" smtClean="0">
                        <a:latin typeface="Cambria Math" panose="02040503050406030204" pitchFamily="18" charset="0"/>
                      </a:rPr>
                      <m:t>    </m:t>
                    </m:r>
                    <m:sSub>
                      <m:sSubPr>
                        <m:ctrlPr>
                          <a:rPr lang="en-GB" sz="2400" i="1" dirty="0">
                            <a:latin typeface="Cambria Math" panose="02040503050406030204" pitchFamily="18" charset="0"/>
                          </a:rPr>
                        </m:ctrlPr>
                      </m:sSubPr>
                      <m:e>
                        <m:r>
                          <a:rPr lang="en-AU" sz="2400" i="1" dirty="0">
                            <a:latin typeface="Cambria Math" panose="02040503050406030204" pitchFamily="18" charset="0"/>
                          </a:rPr>
                          <m:t>𝑇</m:t>
                        </m:r>
                      </m:e>
                      <m:sub>
                        <m:r>
                          <a:rPr lang="en-AU" sz="2400" b="0" i="1" dirty="0" smtClean="0">
                            <a:latin typeface="Cambria Math" panose="02040503050406030204" pitchFamily="18" charset="0"/>
                          </a:rPr>
                          <m:t>2</m:t>
                        </m:r>
                      </m:sub>
                    </m:sSub>
                    <m:r>
                      <a:rPr lang="en-GB" sz="2400" i="1" dirty="0">
                        <a:latin typeface="Cambria Math" panose="02040503050406030204" pitchFamily="18" charset="0"/>
                      </a:rPr>
                      <m:t>=</m:t>
                    </m:r>
                    <m:sSub>
                      <m:sSubPr>
                        <m:ctrlPr>
                          <a:rPr lang="en-GB" sz="2400" i="1" dirty="0">
                            <a:latin typeface="Cambria Math" panose="02040503050406030204" pitchFamily="18" charset="0"/>
                          </a:rPr>
                        </m:ctrlPr>
                      </m:sSubPr>
                      <m:e>
                        <m:r>
                          <a:rPr lang="en-AU" sz="2400" i="1" dirty="0">
                            <a:latin typeface="Cambria Math" panose="02040503050406030204" pitchFamily="18" charset="0"/>
                          </a:rPr>
                          <m:t>𝑐</m:t>
                        </m:r>
                      </m:e>
                      <m:sub>
                        <m:r>
                          <a:rPr lang="en-AU" sz="2400" b="0" i="1" dirty="0" smtClean="0">
                            <a:latin typeface="Cambria Math" panose="02040503050406030204" pitchFamily="18" charset="0"/>
                          </a:rPr>
                          <m:t>2</m:t>
                        </m:r>
                      </m:sub>
                    </m:sSub>
                    <m:r>
                      <a:rPr lang="en-GB" sz="2400" i="1" dirty="0" smtClean="0">
                        <a:latin typeface="Cambria Math" panose="02040503050406030204" pitchFamily="18" charset="0"/>
                        <a:ea typeface="Cambria Math" panose="02040503050406030204" pitchFamily="18" charset="0"/>
                      </a:rPr>
                      <m:t>∙</m:t>
                    </m:r>
                    <m:r>
                      <a:rPr lang="en-GB" sz="2400" i="1" dirty="0" smtClean="0">
                        <a:latin typeface="Cambria Math" panose="02040503050406030204" pitchFamily="18" charset="0"/>
                      </a:rPr>
                      <m:t>𝐶</m:t>
                    </m:r>
                    <m:d>
                      <m:dPr>
                        <m:ctrlPr>
                          <a:rPr lang="en-GB" sz="2400" i="1" dirty="0" smtClean="0">
                            <a:latin typeface="Cambria Math" panose="02040503050406030204" pitchFamily="18" charset="0"/>
                          </a:rPr>
                        </m:ctrlPr>
                      </m:dPr>
                      <m:e>
                        <m:sSub>
                          <m:sSubPr>
                            <m:ctrlPr>
                              <a:rPr lang="en-GB" sz="2400" i="1" dirty="0">
                                <a:latin typeface="Cambria Math" panose="02040503050406030204" pitchFamily="18" charset="0"/>
                              </a:rPr>
                            </m:ctrlPr>
                          </m:sSubPr>
                          <m:e>
                            <m:r>
                              <a:rPr lang="en-AU" sz="2400" i="1" dirty="0">
                                <a:latin typeface="Cambria Math" panose="02040503050406030204" pitchFamily="18" charset="0"/>
                              </a:rPr>
                              <m:t>𝑛</m:t>
                            </m:r>
                          </m:e>
                          <m:sub>
                            <m:r>
                              <a:rPr lang="en-AU" sz="2400" b="0" i="1" dirty="0" smtClean="0">
                                <a:latin typeface="Cambria Math" panose="02040503050406030204" pitchFamily="18" charset="0"/>
                              </a:rPr>
                              <m:t>2</m:t>
                            </m:r>
                          </m:sub>
                        </m:sSub>
                      </m:e>
                    </m:d>
                    <m:r>
                      <a:rPr lang="en-GB" sz="2400" i="1" dirty="0" smtClean="0">
                        <a:latin typeface="Cambria Math" panose="02040503050406030204" pitchFamily="18" charset="0"/>
                      </a:rPr>
                      <m:t>,</m:t>
                    </m:r>
                    <m:r>
                      <a:rPr lang="en-AU" sz="2400" b="0" i="1" dirty="0" smtClean="0">
                        <a:latin typeface="Cambria Math" panose="02040503050406030204" pitchFamily="18" charset="0"/>
                      </a:rPr>
                      <m:t>   </m:t>
                    </m:r>
                    <m:sSub>
                      <m:sSubPr>
                        <m:ctrlPr>
                          <a:rPr lang="en-GB" sz="2400" i="1" dirty="0">
                            <a:latin typeface="Cambria Math" panose="02040503050406030204" pitchFamily="18" charset="0"/>
                          </a:rPr>
                        </m:ctrlPr>
                      </m:sSubPr>
                      <m:e>
                        <m:r>
                          <a:rPr lang="en-AU" sz="2400" i="1" dirty="0">
                            <a:latin typeface="Cambria Math" panose="02040503050406030204" pitchFamily="18" charset="0"/>
                          </a:rPr>
                          <m:t>𝑇</m:t>
                        </m:r>
                      </m:e>
                      <m:sub>
                        <m:r>
                          <a:rPr lang="en-AU" sz="2400" b="0" i="1" dirty="0" smtClean="0">
                            <a:latin typeface="Cambria Math" panose="02040503050406030204" pitchFamily="18" charset="0"/>
                          </a:rPr>
                          <m:t>3</m:t>
                        </m:r>
                      </m:sub>
                    </m:sSub>
                    <m:r>
                      <a:rPr lang="en-GB" sz="2400" i="1" dirty="0">
                        <a:latin typeface="Cambria Math" panose="02040503050406030204" pitchFamily="18" charset="0"/>
                      </a:rPr>
                      <m:t>=</m:t>
                    </m:r>
                    <m:sSub>
                      <m:sSubPr>
                        <m:ctrlPr>
                          <a:rPr lang="en-GB" sz="2400" i="1" dirty="0">
                            <a:latin typeface="Cambria Math" panose="02040503050406030204" pitchFamily="18" charset="0"/>
                          </a:rPr>
                        </m:ctrlPr>
                      </m:sSubPr>
                      <m:e>
                        <m:r>
                          <a:rPr lang="en-AU" sz="2400" i="1" dirty="0">
                            <a:latin typeface="Cambria Math" panose="02040503050406030204" pitchFamily="18" charset="0"/>
                          </a:rPr>
                          <m:t>𝑐</m:t>
                        </m:r>
                      </m:e>
                      <m:sub>
                        <m:r>
                          <a:rPr lang="en-AU" sz="2400" b="0" i="1" dirty="0" smtClean="0">
                            <a:latin typeface="Cambria Math" panose="02040503050406030204" pitchFamily="18" charset="0"/>
                          </a:rPr>
                          <m:t>3</m:t>
                        </m:r>
                      </m:sub>
                    </m:sSub>
                    <m:r>
                      <a:rPr lang="en-GB" sz="2400" i="1" dirty="0" smtClean="0">
                        <a:latin typeface="Cambria Math" panose="02040503050406030204" pitchFamily="18" charset="0"/>
                        <a:ea typeface="Cambria Math" panose="02040503050406030204" pitchFamily="18" charset="0"/>
                      </a:rPr>
                      <m:t>∙</m:t>
                    </m:r>
                    <m:r>
                      <a:rPr lang="en-GB" sz="2400" i="1" dirty="0" smtClean="0">
                        <a:latin typeface="Cambria Math" panose="02040503050406030204" pitchFamily="18" charset="0"/>
                      </a:rPr>
                      <m:t>𝐶</m:t>
                    </m:r>
                    <m:d>
                      <m:dPr>
                        <m:ctrlPr>
                          <a:rPr lang="en-GB" sz="2400" i="1" dirty="0" smtClean="0">
                            <a:latin typeface="Cambria Math" panose="02040503050406030204" pitchFamily="18" charset="0"/>
                          </a:rPr>
                        </m:ctrlPr>
                      </m:dPr>
                      <m:e>
                        <m:sSub>
                          <m:sSubPr>
                            <m:ctrlPr>
                              <a:rPr lang="en-GB" sz="2400" i="1" dirty="0">
                                <a:latin typeface="Cambria Math" panose="02040503050406030204" pitchFamily="18" charset="0"/>
                              </a:rPr>
                            </m:ctrlPr>
                          </m:sSubPr>
                          <m:e>
                            <m:r>
                              <a:rPr lang="en-AU" sz="2400" i="1" dirty="0">
                                <a:latin typeface="Cambria Math" panose="02040503050406030204" pitchFamily="18" charset="0"/>
                              </a:rPr>
                              <m:t>𝑛</m:t>
                            </m:r>
                          </m:e>
                          <m:sub>
                            <m:r>
                              <a:rPr lang="en-AU" sz="2400" b="0" i="1" dirty="0" smtClean="0">
                                <a:latin typeface="Cambria Math" panose="02040503050406030204" pitchFamily="18" charset="0"/>
                              </a:rPr>
                              <m:t>3</m:t>
                            </m:r>
                          </m:sub>
                        </m:sSub>
                      </m:e>
                    </m:d>
                    <m:r>
                      <a:rPr lang="en-AU" sz="2400" b="0" i="1" dirty="0" smtClean="0">
                        <a:latin typeface="Cambria Math" panose="02040503050406030204" pitchFamily="18" charset="0"/>
                      </a:rPr>
                      <m:t>…</m:t>
                    </m:r>
                  </m:oMath>
                </a14:m>
                <a:endParaRPr lang="en-GB" sz="2400" dirty="0"/>
              </a:p>
              <a:p>
                <a:pPr lvl="1">
                  <a:lnSpc>
                    <a:spcPct val="100000"/>
                  </a:lnSpc>
                </a:pPr>
                <a:r>
                  <a:rPr lang="en-GB" sz="2400" dirty="0"/>
                  <a:t>How to </a:t>
                </a:r>
                <a:r>
                  <a:rPr lang="en-GB" sz="2400" b="1" dirty="0"/>
                  <a:t>compare</a:t>
                </a:r>
                <a:r>
                  <a:rPr lang="en-GB" sz="2400" dirty="0"/>
                  <a:t> in a meaningful way?</a:t>
                </a:r>
              </a:p>
              <a:p>
                <a:pPr marL="0" indent="0">
                  <a:lnSpc>
                    <a:spcPct val="100000"/>
                  </a:lnSpc>
                  <a:buNone/>
                </a:pPr>
                <a:endParaRPr lang="en-GB" dirty="0"/>
              </a:p>
            </p:txBody>
          </p:sp>
        </mc:Choice>
        <mc:Fallback xmlns="">
          <p:sp>
            <p:nvSpPr>
              <p:cNvPr id="3" name="Text Placeholder 2">
                <a:extLst>
                  <a:ext uri="{FF2B5EF4-FFF2-40B4-BE49-F238E27FC236}">
                    <a16:creationId xmlns:a16="http://schemas.microsoft.com/office/drawing/2014/main" id="{A7C68F4D-C14F-426C-AE15-B376477A0B10}"/>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AU">
                    <a:noFill/>
                  </a:rPr>
                  <a:t> </a:t>
                </a:r>
              </a:p>
            </p:txBody>
          </p:sp>
        </mc:Fallback>
      </mc:AlternateContent>
      <p:sp>
        <p:nvSpPr>
          <p:cNvPr id="2" name="Title 1">
            <a:extLst>
              <a:ext uri="{FF2B5EF4-FFF2-40B4-BE49-F238E27FC236}">
                <a16:creationId xmlns:a16="http://schemas.microsoft.com/office/drawing/2014/main" id="{EA10FA57-92C2-48D9-BBB1-54E6E20F76DD}"/>
              </a:ext>
            </a:extLst>
          </p:cNvPr>
          <p:cNvSpPr>
            <a:spLocks noGrp="1"/>
          </p:cNvSpPr>
          <p:nvPr>
            <p:ph type="title"/>
          </p:nvPr>
        </p:nvSpPr>
        <p:spPr/>
        <p:txBody>
          <a:bodyPr/>
          <a:lstStyle/>
          <a:p>
            <a:r>
              <a:rPr lang="en-US" dirty="0"/>
              <a:t>Asymptotic Complexity</a:t>
            </a:r>
            <a:endParaRPr lang="en-GB" dirty="0"/>
          </a:p>
        </p:txBody>
      </p:sp>
      <p:sp>
        <p:nvSpPr>
          <p:cNvPr id="4" name="Slide Number Placeholder 3">
            <a:extLst>
              <a:ext uri="{FF2B5EF4-FFF2-40B4-BE49-F238E27FC236}">
                <a16:creationId xmlns:a16="http://schemas.microsoft.com/office/drawing/2014/main" id="{0AC90BAF-FB27-4116-A853-B12C08B8489F}"/>
              </a:ext>
            </a:extLst>
          </p:cNvPr>
          <p:cNvSpPr>
            <a:spLocks noGrp="1"/>
          </p:cNvSpPr>
          <p:nvPr>
            <p:ph type="sldNum" sz="quarter" idx="12"/>
          </p:nvPr>
        </p:nvSpPr>
        <p:spPr/>
        <p:txBody>
          <a:bodyPr/>
          <a:lstStyle/>
          <a:p>
            <a:fld id="{66B7A6BE-7A3D-1C4F-BEDA-C5431FB9FC0F}" type="slidenum">
              <a:rPr lang="en-US" smtClean="0"/>
              <a:pPr/>
              <a:t>34</a:t>
            </a:fld>
            <a:endParaRPr lang="en-US" dirty="0"/>
          </a:p>
        </p:txBody>
      </p:sp>
    </p:spTree>
    <p:extLst>
      <p:ext uri="{BB962C8B-B14F-4D97-AF65-F5344CB8AC3E}">
        <p14:creationId xmlns:p14="http://schemas.microsoft.com/office/powerpoint/2010/main" val="29647938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7C68F4D-C14F-426C-AE15-B376477A0B10}"/>
              </a:ext>
            </a:extLst>
          </p:cNvPr>
          <p:cNvSpPr>
            <a:spLocks noGrp="1"/>
          </p:cNvSpPr>
          <p:nvPr>
            <p:ph idx="1"/>
          </p:nvPr>
        </p:nvSpPr>
        <p:spPr/>
        <p:txBody>
          <a:bodyPr>
            <a:noAutofit/>
          </a:bodyPr>
          <a:lstStyle/>
          <a:p>
            <a:pPr>
              <a:lnSpc>
                <a:spcPct val="110000"/>
              </a:lnSpc>
            </a:pPr>
            <a:r>
              <a:rPr lang="en-GB" sz="2800" b="1" dirty="0"/>
              <a:t>Solution:</a:t>
            </a:r>
          </a:p>
          <a:p>
            <a:pPr lvl="1">
              <a:lnSpc>
                <a:spcPct val="110000"/>
              </a:lnSpc>
            </a:pPr>
            <a:r>
              <a:rPr lang="en-GB" sz="2800" dirty="0"/>
              <a:t>Group them into </a:t>
            </a:r>
            <a:r>
              <a:rPr lang="en-GB" sz="2800" b="1" dirty="0">
                <a:solidFill>
                  <a:srgbClr val="C00000"/>
                </a:solidFill>
              </a:rPr>
              <a:t>equivalence classes </a:t>
            </a:r>
            <a:r>
              <a:rPr lang="en-GB" sz="2800" dirty="0"/>
              <a:t>(for easier comparison and understanding), with respect to the input size</a:t>
            </a:r>
          </a:p>
          <a:p>
            <a:pPr lvl="1">
              <a:lnSpc>
                <a:spcPct val="110000"/>
              </a:lnSpc>
            </a:pPr>
            <a:r>
              <a:rPr lang="en-GB" sz="2800" dirty="0"/>
              <a:t>Focus of this part: </a:t>
            </a:r>
            <a:r>
              <a:rPr lang="en-GB" sz="2800" b="1" dirty="0">
                <a:solidFill>
                  <a:srgbClr val="C00000"/>
                </a:solidFill>
              </a:rPr>
              <a:t>asymptotic complexity </a:t>
            </a:r>
            <a:r>
              <a:rPr lang="en-GB" sz="2800" dirty="0"/>
              <a:t>and </a:t>
            </a:r>
            <a:r>
              <a:rPr lang="en-GB" sz="2800" b="1" dirty="0">
                <a:solidFill>
                  <a:srgbClr val="C00000"/>
                </a:solidFill>
              </a:rPr>
              <a:t>equivalence classes</a:t>
            </a:r>
            <a:endParaRPr lang="en-GB" sz="2800" dirty="0"/>
          </a:p>
        </p:txBody>
      </p:sp>
      <p:sp>
        <p:nvSpPr>
          <p:cNvPr id="2" name="Title 1">
            <a:extLst>
              <a:ext uri="{FF2B5EF4-FFF2-40B4-BE49-F238E27FC236}">
                <a16:creationId xmlns:a16="http://schemas.microsoft.com/office/drawing/2014/main" id="{EA10FA57-92C2-48D9-BBB1-54E6E20F76DD}"/>
              </a:ext>
            </a:extLst>
          </p:cNvPr>
          <p:cNvSpPr>
            <a:spLocks noGrp="1"/>
          </p:cNvSpPr>
          <p:nvPr>
            <p:ph type="title"/>
          </p:nvPr>
        </p:nvSpPr>
        <p:spPr/>
        <p:txBody>
          <a:bodyPr/>
          <a:lstStyle/>
          <a:p>
            <a:r>
              <a:rPr lang="en-US" dirty="0"/>
              <a:t>Asymptotic Complexity</a:t>
            </a:r>
            <a:endParaRPr lang="en-GB" dirty="0"/>
          </a:p>
        </p:txBody>
      </p:sp>
      <p:sp>
        <p:nvSpPr>
          <p:cNvPr id="4" name="Slide Number Placeholder 3">
            <a:extLst>
              <a:ext uri="{FF2B5EF4-FFF2-40B4-BE49-F238E27FC236}">
                <a16:creationId xmlns:a16="http://schemas.microsoft.com/office/drawing/2014/main" id="{C63D450A-6B77-4CC1-8B97-87CDC3DFC472}"/>
              </a:ext>
            </a:extLst>
          </p:cNvPr>
          <p:cNvSpPr>
            <a:spLocks noGrp="1"/>
          </p:cNvSpPr>
          <p:nvPr>
            <p:ph type="sldNum" sz="quarter" idx="12"/>
          </p:nvPr>
        </p:nvSpPr>
        <p:spPr/>
        <p:txBody>
          <a:bodyPr/>
          <a:lstStyle/>
          <a:p>
            <a:fld id="{66B7A6BE-7A3D-1C4F-BEDA-C5431FB9FC0F}" type="slidenum">
              <a:rPr lang="en-US" smtClean="0"/>
              <a:pPr/>
              <a:t>35</a:t>
            </a:fld>
            <a:endParaRPr lang="en-US" dirty="0"/>
          </a:p>
        </p:txBody>
      </p:sp>
    </p:spTree>
    <p:extLst>
      <p:ext uri="{BB962C8B-B14F-4D97-AF65-F5344CB8AC3E}">
        <p14:creationId xmlns:p14="http://schemas.microsoft.com/office/powerpoint/2010/main" val="33804797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7A27207-979A-4C96-B912-003BC34E71BF}"/>
                  </a:ext>
                </a:extLst>
              </p:cNvPr>
              <p:cNvSpPr>
                <a:spLocks noGrp="1"/>
              </p:cNvSpPr>
              <p:nvPr>
                <p:ph idx="1"/>
              </p:nvPr>
            </p:nvSpPr>
            <p:spPr>
              <a:xfrm>
                <a:off x="195944" y="902524"/>
                <a:ext cx="5065798" cy="3794167"/>
              </a:xfrm>
            </p:spPr>
            <p:txBody>
              <a:bodyPr>
                <a:noAutofit/>
              </a:bodyPr>
              <a:lstStyle/>
              <a:p>
                <a:pPr marL="0" indent="0">
                  <a:lnSpc>
                    <a:spcPct val="100000"/>
                  </a:lnSpc>
                  <a:buNone/>
                </a:pPr>
                <a:r>
                  <a:rPr lang="en-GB" spc="-5" dirty="0">
                    <a:latin typeface="Arial" panose="020B0604020202020204" pitchFamily="34" charset="0"/>
                    <a:cs typeface="Arial" panose="020B0604020202020204" pitchFamily="34" charset="0"/>
                  </a:rPr>
                  <a:t>Consider the running time estimates of </a:t>
                </a:r>
                <a:r>
                  <a:rPr lang="en-GB" spc="-10" dirty="0">
                    <a:latin typeface="Arial" panose="020B0604020202020204" pitchFamily="34" charset="0"/>
                    <a:cs typeface="Arial" panose="020B0604020202020204" pitchFamily="34" charset="0"/>
                  </a:rPr>
                  <a:t>two</a:t>
                </a:r>
                <a:r>
                  <a:rPr lang="en-GB" spc="-45" dirty="0">
                    <a:latin typeface="Arial" panose="020B0604020202020204" pitchFamily="34" charset="0"/>
                    <a:cs typeface="Arial" panose="020B0604020202020204" pitchFamily="34" charset="0"/>
                  </a:rPr>
                  <a:t> </a:t>
                </a:r>
                <a:r>
                  <a:rPr lang="en-GB" spc="-5" dirty="0">
                    <a:latin typeface="Arial" panose="020B0604020202020204" pitchFamily="34" charset="0"/>
                    <a:cs typeface="Arial" panose="020B0604020202020204" pitchFamily="34" charset="0"/>
                  </a:rPr>
                  <a:t>algorithms:</a:t>
                </a:r>
                <a:endParaRPr lang="en-GB" dirty="0">
                  <a:latin typeface="Arial" panose="020B0604020202020204" pitchFamily="34" charset="0"/>
                  <a:cs typeface="Arial" panose="020B0604020202020204" pitchFamily="34" charset="0"/>
                </a:endParaRPr>
              </a:p>
              <a:p>
                <a:pPr marL="287338" marR="1377950">
                  <a:lnSpc>
                    <a:spcPct val="100000"/>
                  </a:lnSpc>
                </a:pPr>
                <a:r>
                  <a:rPr lang="en-GB" spc="-5" dirty="0" err="1">
                    <a:latin typeface="Arial" panose="020B0604020202020204" pitchFamily="34" charset="0"/>
                    <a:cs typeface="Arial" panose="020B0604020202020204" pitchFamily="34" charset="0"/>
                  </a:rPr>
                  <a:t>Algo</a:t>
                </a:r>
                <a:r>
                  <a:rPr lang="en-GB" spc="-5" dirty="0">
                    <a:latin typeface="Arial" panose="020B0604020202020204" pitchFamily="34" charset="0"/>
                    <a:cs typeface="Arial" panose="020B0604020202020204" pitchFamily="34" charset="0"/>
                  </a:rPr>
                  <a:t> 1: </a:t>
                </a:r>
                <a14:m>
                  <m:oMath xmlns:m="http://schemas.openxmlformats.org/officeDocument/2006/math">
                    <m:sSub>
                      <m:sSubPr>
                        <m:ctrlPr>
                          <a:rPr lang="en-GB" i="1" spc="-5" smtClean="0">
                            <a:latin typeface="Cambria Math" panose="02040503050406030204" pitchFamily="18" charset="0"/>
                            <a:cs typeface="Arial" panose="020B0604020202020204" pitchFamily="34" charset="0"/>
                          </a:rPr>
                        </m:ctrlPr>
                      </m:sSubPr>
                      <m:e>
                        <m:r>
                          <a:rPr lang="en-AU" b="0" i="1" spc="-5" smtClean="0">
                            <a:latin typeface="Cambria Math" panose="02040503050406030204" pitchFamily="18" charset="0"/>
                            <a:cs typeface="Arial" panose="020B0604020202020204" pitchFamily="34" charset="0"/>
                          </a:rPr>
                          <m:t>𝑇</m:t>
                        </m:r>
                      </m:e>
                      <m:sub>
                        <m:r>
                          <a:rPr lang="en-AU" b="0" i="1" spc="-5" smtClean="0">
                            <a:latin typeface="Cambria Math" panose="02040503050406030204" pitchFamily="18" charset="0"/>
                            <a:cs typeface="Arial" panose="020B0604020202020204" pitchFamily="34" charset="0"/>
                          </a:rPr>
                          <m:t>1</m:t>
                        </m:r>
                      </m:sub>
                    </m:sSub>
                    <m:d>
                      <m:dPr>
                        <m:ctrlPr>
                          <a:rPr lang="en-AU" b="0" i="1" spc="-5" smtClean="0">
                            <a:latin typeface="Cambria Math" panose="02040503050406030204" pitchFamily="18" charset="0"/>
                            <a:cs typeface="Arial" panose="020B0604020202020204" pitchFamily="34" charset="0"/>
                          </a:rPr>
                        </m:ctrlPr>
                      </m:dPr>
                      <m:e>
                        <m:r>
                          <a:rPr lang="en-AU" b="0" i="1" spc="-5" smtClean="0">
                            <a:latin typeface="Cambria Math" panose="02040503050406030204" pitchFamily="18" charset="0"/>
                            <a:cs typeface="Arial" panose="020B0604020202020204" pitchFamily="34" charset="0"/>
                          </a:rPr>
                          <m:t>𝑛</m:t>
                        </m:r>
                      </m:e>
                    </m:d>
                    <m:r>
                      <a:rPr lang="en-AU" b="0" i="1" spc="-5" smtClean="0">
                        <a:latin typeface="Cambria Math" panose="02040503050406030204" pitchFamily="18" charset="0"/>
                        <a:cs typeface="Arial" panose="020B0604020202020204" pitchFamily="34" charset="0"/>
                      </a:rPr>
                      <m:t>=5.1</m:t>
                    </m:r>
                    <m:r>
                      <a:rPr lang="en-AU" b="0" i="1" spc="-5" smtClean="0">
                        <a:latin typeface="Cambria Math" panose="02040503050406030204" pitchFamily="18" charset="0"/>
                        <a:cs typeface="Arial" panose="020B0604020202020204" pitchFamily="34" charset="0"/>
                      </a:rPr>
                      <m:t>𝑛</m:t>
                    </m:r>
                  </m:oMath>
                </a14:m>
                <a:endParaRPr lang="en-GB" i="1" spc="-30" dirty="0">
                  <a:latin typeface="Arial" panose="020B0604020202020204" pitchFamily="34" charset="0"/>
                  <a:cs typeface="Arial" panose="020B0604020202020204" pitchFamily="34" charset="0"/>
                </a:endParaRPr>
              </a:p>
              <a:p>
                <a:pPr marL="287338" marR="1377950">
                  <a:lnSpc>
                    <a:spcPct val="100000"/>
                  </a:lnSpc>
                </a:pPr>
                <a:r>
                  <a:rPr lang="en-GB" spc="-5" dirty="0" err="1">
                    <a:latin typeface="Arial" panose="020B0604020202020204" pitchFamily="34" charset="0"/>
                    <a:cs typeface="Arial" panose="020B0604020202020204" pitchFamily="34" charset="0"/>
                  </a:rPr>
                  <a:t>Algo</a:t>
                </a:r>
                <a:r>
                  <a:rPr lang="en-GB" spc="-5" dirty="0">
                    <a:latin typeface="Arial" panose="020B0604020202020204" pitchFamily="34" charset="0"/>
                    <a:cs typeface="Arial" panose="020B0604020202020204" pitchFamily="34" charset="0"/>
                  </a:rPr>
                  <a:t> 2: </a:t>
                </a:r>
                <a14:m>
                  <m:oMath xmlns:m="http://schemas.openxmlformats.org/officeDocument/2006/math">
                    <m:sSub>
                      <m:sSubPr>
                        <m:ctrlPr>
                          <a:rPr lang="en-GB" i="1" spc="-5" smtClean="0">
                            <a:latin typeface="Cambria Math" panose="02040503050406030204" pitchFamily="18" charset="0"/>
                            <a:cs typeface="Arial" panose="020B0604020202020204" pitchFamily="34" charset="0"/>
                          </a:rPr>
                        </m:ctrlPr>
                      </m:sSubPr>
                      <m:e>
                        <m:r>
                          <a:rPr lang="en-AU" i="1" spc="-5">
                            <a:latin typeface="Cambria Math" panose="02040503050406030204" pitchFamily="18" charset="0"/>
                            <a:cs typeface="Arial" panose="020B0604020202020204" pitchFamily="34" charset="0"/>
                          </a:rPr>
                          <m:t>𝑇</m:t>
                        </m:r>
                      </m:e>
                      <m:sub>
                        <m:r>
                          <a:rPr lang="en-AU" b="0" i="1" spc="-5" smtClean="0">
                            <a:latin typeface="Cambria Math" panose="02040503050406030204" pitchFamily="18" charset="0"/>
                            <a:cs typeface="Arial" panose="020B0604020202020204" pitchFamily="34" charset="0"/>
                          </a:rPr>
                          <m:t>2</m:t>
                        </m:r>
                      </m:sub>
                    </m:sSub>
                    <m:d>
                      <m:dPr>
                        <m:ctrlPr>
                          <a:rPr lang="en-AU" i="1" spc="-5">
                            <a:latin typeface="Cambria Math" panose="02040503050406030204" pitchFamily="18" charset="0"/>
                            <a:cs typeface="Arial" panose="020B0604020202020204" pitchFamily="34" charset="0"/>
                          </a:rPr>
                        </m:ctrlPr>
                      </m:dPr>
                      <m:e>
                        <m:r>
                          <a:rPr lang="en-AU" i="1" spc="-5">
                            <a:latin typeface="Cambria Math" panose="02040503050406030204" pitchFamily="18" charset="0"/>
                            <a:cs typeface="Arial" panose="020B0604020202020204" pitchFamily="34" charset="0"/>
                          </a:rPr>
                          <m:t>𝑛</m:t>
                        </m:r>
                      </m:e>
                    </m:d>
                    <m:r>
                      <a:rPr lang="en-AU" i="1" spc="-5">
                        <a:latin typeface="Cambria Math" panose="02040503050406030204" pitchFamily="18" charset="0"/>
                        <a:cs typeface="Arial" panose="020B0604020202020204" pitchFamily="34" charset="0"/>
                      </a:rPr>
                      <m:t>=5.</m:t>
                    </m:r>
                    <m:r>
                      <a:rPr lang="en-AU" b="0" i="1" spc="-5" smtClean="0">
                        <a:latin typeface="Cambria Math" panose="02040503050406030204" pitchFamily="18" charset="0"/>
                        <a:cs typeface="Arial" panose="020B0604020202020204" pitchFamily="34" charset="0"/>
                      </a:rPr>
                      <m:t>2</m:t>
                    </m:r>
                    <m:r>
                      <a:rPr lang="en-AU" i="1" spc="-5">
                        <a:latin typeface="Cambria Math" panose="02040503050406030204" pitchFamily="18" charset="0"/>
                        <a:cs typeface="Arial" panose="020B0604020202020204" pitchFamily="34" charset="0"/>
                      </a:rPr>
                      <m:t>𝑛</m:t>
                    </m:r>
                  </m:oMath>
                </a14:m>
                <a:endParaRPr lang="en-GB" i="1" spc="-30" dirty="0">
                  <a:latin typeface="Arial" panose="020B0604020202020204" pitchFamily="34" charset="0"/>
                  <a:cs typeface="Arial" panose="020B0604020202020204" pitchFamily="34" charset="0"/>
                </a:endParaRPr>
              </a:p>
              <a:p>
                <a:pPr marL="922020" marR="1377950" lvl="1">
                  <a:lnSpc>
                    <a:spcPct val="100000"/>
                  </a:lnSpc>
                </a:pPr>
                <a:endParaRPr lang="en-GB" sz="2400" dirty="0">
                  <a:latin typeface="Arial" panose="020B0604020202020204" pitchFamily="34" charset="0"/>
                  <a:cs typeface="Arial" panose="020B0604020202020204" pitchFamily="34" charset="0"/>
                </a:endParaRPr>
              </a:p>
              <a:p>
                <a:pPr marL="0" indent="0">
                  <a:lnSpc>
                    <a:spcPct val="100000"/>
                  </a:lnSpc>
                  <a:buNone/>
                </a:pPr>
                <a:r>
                  <a:rPr lang="en-GB" spc="-5" dirty="0">
                    <a:latin typeface="Arial" panose="020B0604020202020204" pitchFamily="34" charset="0"/>
                    <a:cs typeface="Arial" panose="020B0604020202020204" pitchFamily="34" charset="0"/>
                  </a:rPr>
                  <a:t>Do they have </a:t>
                </a:r>
                <a:r>
                  <a:rPr lang="en-GB" b="1" spc="-5" dirty="0">
                    <a:latin typeface="Arial" panose="020B0604020202020204" pitchFamily="34" charset="0"/>
                    <a:cs typeface="Arial" panose="020B0604020202020204" pitchFamily="34" charset="0"/>
                  </a:rPr>
                  <a:t>similar</a:t>
                </a:r>
                <a:r>
                  <a:rPr lang="en-GB" spc="-5" dirty="0">
                    <a:latin typeface="Arial" panose="020B0604020202020204" pitchFamily="34" charset="0"/>
                    <a:cs typeface="Arial" panose="020B0604020202020204" pitchFamily="34" charset="0"/>
                  </a:rPr>
                  <a:t> timing profiles as </a:t>
                </a:r>
                <a:r>
                  <a:rPr lang="en-GB" i="1" spc="-10" dirty="0">
                    <a:latin typeface="Arial" panose="020B0604020202020204" pitchFamily="34" charset="0"/>
                    <a:cs typeface="Arial" panose="020B0604020202020204" pitchFamily="34" charset="0"/>
                  </a:rPr>
                  <a:t>n</a:t>
                </a:r>
                <a:r>
                  <a:rPr lang="en-GB" i="1" spc="-35" dirty="0">
                    <a:latin typeface="Arial" panose="020B0604020202020204" pitchFamily="34" charset="0"/>
                    <a:cs typeface="Arial" panose="020B0604020202020204" pitchFamily="34" charset="0"/>
                  </a:rPr>
                  <a:t> </a:t>
                </a:r>
                <a:r>
                  <a:rPr lang="en-GB" spc="-15" dirty="0">
                    <a:latin typeface="Arial" panose="020B0604020202020204" pitchFamily="34" charset="0"/>
                    <a:cs typeface="Arial" panose="020B0604020202020204" pitchFamily="34" charset="0"/>
                  </a:rPr>
                  <a:t>grows?</a:t>
                </a:r>
                <a:endParaRPr lang="en-GB" dirty="0">
                  <a:latin typeface="Arial" panose="020B0604020202020204" pitchFamily="34" charset="0"/>
                  <a:cs typeface="Arial" panose="020B0604020202020204" pitchFamily="34" charset="0"/>
                </a:endParaRPr>
              </a:p>
            </p:txBody>
          </p:sp>
        </mc:Choice>
        <mc:Fallback xmlns="">
          <p:sp>
            <p:nvSpPr>
              <p:cNvPr id="3" name="Text Placeholder 2">
                <a:extLst>
                  <a:ext uri="{FF2B5EF4-FFF2-40B4-BE49-F238E27FC236}">
                    <a16:creationId xmlns:a16="http://schemas.microsoft.com/office/drawing/2014/main" id="{C7A27207-979A-4C96-B912-003BC34E71BF}"/>
                  </a:ext>
                </a:extLst>
              </p:cNvPr>
              <p:cNvSpPr>
                <a:spLocks noGrp="1" noRot="1" noChangeAspect="1" noMove="1" noResize="1" noEditPoints="1" noAdjustHandles="1" noChangeArrowheads="1" noChangeShapeType="1" noTextEdit="1"/>
              </p:cNvSpPr>
              <p:nvPr>
                <p:ph idx="1"/>
              </p:nvPr>
            </p:nvSpPr>
            <p:spPr>
              <a:xfrm>
                <a:off x="195944" y="902524"/>
                <a:ext cx="5065798" cy="3794167"/>
              </a:xfrm>
              <a:blipFill>
                <a:blip r:embed="rId2"/>
                <a:stretch>
                  <a:fillRect/>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B74CA1A9-7AC4-4CC4-A964-E1738B1006D1}"/>
              </a:ext>
            </a:extLst>
          </p:cNvPr>
          <p:cNvSpPr>
            <a:spLocks noGrp="1"/>
          </p:cNvSpPr>
          <p:nvPr>
            <p:ph type="title"/>
          </p:nvPr>
        </p:nvSpPr>
        <p:spPr/>
        <p:txBody>
          <a:bodyPr/>
          <a:lstStyle/>
          <a:p>
            <a:r>
              <a:rPr lang="en-GB" dirty="0"/>
              <a:t>Asymptotic Complexity</a:t>
            </a:r>
          </a:p>
        </p:txBody>
      </p:sp>
      <p:pic>
        <p:nvPicPr>
          <p:cNvPr id="5" name="Picture 4">
            <a:extLst>
              <a:ext uri="{FF2B5EF4-FFF2-40B4-BE49-F238E27FC236}">
                <a16:creationId xmlns:a16="http://schemas.microsoft.com/office/drawing/2014/main" id="{2B0E3F18-0A8A-4F61-AE68-40C182EE24BD}"/>
              </a:ext>
            </a:extLst>
          </p:cNvPr>
          <p:cNvPicPr>
            <a:picLocks noChangeAspect="1"/>
          </p:cNvPicPr>
          <p:nvPr/>
        </p:nvPicPr>
        <p:blipFill>
          <a:blip r:embed="rId3"/>
          <a:stretch>
            <a:fillRect/>
          </a:stretch>
        </p:blipFill>
        <p:spPr>
          <a:xfrm>
            <a:off x="5281140" y="914347"/>
            <a:ext cx="3666917" cy="3794167"/>
          </a:xfrm>
          <a:prstGeom prst="rect">
            <a:avLst/>
          </a:prstGeom>
        </p:spPr>
      </p:pic>
      <p:sp>
        <p:nvSpPr>
          <p:cNvPr id="4" name="Slide Number Placeholder 3">
            <a:extLst>
              <a:ext uri="{FF2B5EF4-FFF2-40B4-BE49-F238E27FC236}">
                <a16:creationId xmlns:a16="http://schemas.microsoft.com/office/drawing/2014/main" id="{AF07B5EA-E0FB-4CAE-B639-E15BB599C1F6}"/>
              </a:ext>
            </a:extLst>
          </p:cNvPr>
          <p:cNvSpPr>
            <a:spLocks noGrp="1"/>
          </p:cNvSpPr>
          <p:nvPr>
            <p:ph type="sldNum" sz="quarter" idx="12"/>
          </p:nvPr>
        </p:nvSpPr>
        <p:spPr/>
        <p:txBody>
          <a:bodyPr/>
          <a:lstStyle/>
          <a:p>
            <a:fld id="{66B7A6BE-7A3D-1C4F-BEDA-C5431FB9FC0F}" type="slidenum">
              <a:rPr lang="en-US" smtClean="0"/>
              <a:pPr/>
              <a:t>36</a:t>
            </a:fld>
            <a:endParaRPr lang="en-US" dirty="0"/>
          </a:p>
        </p:txBody>
      </p:sp>
    </p:spTree>
    <p:extLst>
      <p:ext uri="{BB962C8B-B14F-4D97-AF65-F5344CB8AC3E}">
        <p14:creationId xmlns:p14="http://schemas.microsoft.com/office/powerpoint/2010/main" val="288699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7A27207-979A-4C96-B912-003BC34E71BF}"/>
                  </a:ext>
                </a:extLst>
              </p:cNvPr>
              <p:cNvSpPr>
                <a:spLocks noGrp="1"/>
              </p:cNvSpPr>
              <p:nvPr>
                <p:ph idx="1"/>
              </p:nvPr>
            </p:nvSpPr>
            <p:spPr>
              <a:xfrm>
                <a:off x="195943" y="902524"/>
                <a:ext cx="4496130" cy="3794167"/>
              </a:xfrm>
            </p:spPr>
            <p:txBody>
              <a:bodyPr>
                <a:normAutofit/>
              </a:bodyPr>
              <a:lstStyle/>
              <a:p>
                <a:pPr marL="0" indent="0">
                  <a:lnSpc>
                    <a:spcPct val="100000"/>
                  </a:lnSpc>
                  <a:buNone/>
                </a:pPr>
                <a:r>
                  <a:rPr lang="en-GB" sz="2800" spc="-10" dirty="0">
                    <a:latin typeface="Arial" panose="020B0604020202020204" pitchFamily="34" charset="0"/>
                    <a:cs typeface="Arial" panose="020B0604020202020204" pitchFamily="34" charset="0"/>
                  </a:rPr>
                  <a:t>What </a:t>
                </a:r>
                <a:r>
                  <a:rPr lang="en-GB" sz="2800" spc="-5" dirty="0">
                    <a:latin typeface="Arial" panose="020B0604020202020204" pitchFamily="34" charset="0"/>
                    <a:cs typeface="Arial" panose="020B0604020202020204" pitchFamily="34" charset="0"/>
                  </a:rPr>
                  <a:t>about the</a:t>
                </a:r>
                <a:r>
                  <a:rPr lang="en-GB" sz="2800" spc="-15" dirty="0">
                    <a:latin typeface="Arial" panose="020B0604020202020204" pitchFamily="34" charset="0"/>
                    <a:cs typeface="Arial" panose="020B0604020202020204" pitchFamily="34" charset="0"/>
                  </a:rPr>
                  <a:t> </a:t>
                </a:r>
                <a:r>
                  <a:rPr lang="en-GB" sz="2800" spc="-10" dirty="0">
                    <a:latin typeface="Arial" panose="020B0604020202020204" pitchFamily="34" charset="0"/>
                    <a:cs typeface="Arial" panose="020B0604020202020204" pitchFamily="34" charset="0"/>
                  </a:rPr>
                  <a:t>followings:</a:t>
                </a:r>
                <a:endParaRPr lang="en-GB" sz="2800" dirty="0">
                  <a:latin typeface="Arial" panose="020B0604020202020204" pitchFamily="34" charset="0"/>
                  <a:cs typeface="Arial" panose="020B0604020202020204" pitchFamily="34" charset="0"/>
                </a:endParaRPr>
              </a:p>
              <a:p>
                <a:pPr>
                  <a:lnSpc>
                    <a:spcPct val="100000"/>
                  </a:lnSpc>
                </a:pPr>
                <a:r>
                  <a:rPr lang="en-GB" sz="2800" spc="-5" dirty="0" err="1">
                    <a:latin typeface="Arial" panose="020B0604020202020204" pitchFamily="34" charset="0"/>
                    <a:cs typeface="Arial" panose="020B0604020202020204" pitchFamily="34" charset="0"/>
                  </a:rPr>
                  <a:t>Algo</a:t>
                </a:r>
                <a:r>
                  <a:rPr lang="en-GB" sz="2800" spc="-5" dirty="0">
                    <a:latin typeface="Arial" panose="020B0604020202020204" pitchFamily="34" charset="0"/>
                    <a:cs typeface="Arial" panose="020B0604020202020204" pitchFamily="34" charset="0"/>
                  </a:rPr>
                  <a:t> 3: </a:t>
                </a:r>
                <a14:m>
                  <m:oMath xmlns:m="http://schemas.openxmlformats.org/officeDocument/2006/math">
                    <m:sSub>
                      <m:sSubPr>
                        <m:ctrlPr>
                          <a:rPr lang="en-GB" sz="2800" i="1" spc="-5" smtClean="0">
                            <a:latin typeface="Cambria Math" panose="02040503050406030204" pitchFamily="18" charset="0"/>
                            <a:cs typeface="Arial" panose="020B0604020202020204" pitchFamily="34" charset="0"/>
                          </a:rPr>
                        </m:ctrlPr>
                      </m:sSubPr>
                      <m:e>
                        <m:r>
                          <a:rPr lang="en-AU" sz="2800" b="0" i="1" spc="-5" smtClean="0">
                            <a:latin typeface="Cambria Math" panose="02040503050406030204" pitchFamily="18" charset="0"/>
                            <a:cs typeface="Arial" panose="020B0604020202020204" pitchFamily="34" charset="0"/>
                          </a:rPr>
                          <m:t>𝑇</m:t>
                        </m:r>
                      </m:e>
                      <m:sub>
                        <m:r>
                          <a:rPr lang="en-AU" sz="2800" b="0" i="1" spc="-5" smtClean="0">
                            <a:latin typeface="Cambria Math" panose="02040503050406030204" pitchFamily="18" charset="0"/>
                            <a:cs typeface="Arial" panose="020B0604020202020204" pitchFamily="34" charset="0"/>
                          </a:rPr>
                          <m:t>3</m:t>
                        </m:r>
                      </m:sub>
                    </m:sSub>
                    <m:d>
                      <m:dPr>
                        <m:ctrlPr>
                          <a:rPr lang="en-AU" sz="2800" b="0" i="1" spc="-5" smtClean="0">
                            <a:latin typeface="Cambria Math" panose="02040503050406030204" pitchFamily="18" charset="0"/>
                            <a:cs typeface="Arial" panose="020B0604020202020204" pitchFamily="34" charset="0"/>
                          </a:rPr>
                        </m:ctrlPr>
                      </m:dPr>
                      <m:e>
                        <m:r>
                          <a:rPr lang="en-AU" sz="2800" b="0" i="1" spc="-5" smtClean="0">
                            <a:latin typeface="Cambria Math" panose="02040503050406030204" pitchFamily="18" charset="0"/>
                            <a:cs typeface="Arial" panose="020B0604020202020204" pitchFamily="34" charset="0"/>
                          </a:rPr>
                          <m:t>𝑛</m:t>
                        </m:r>
                      </m:e>
                    </m:d>
                    <m:r>
                      <a:rPr lang="en-AU" sz="2800" b="0" i="1" spc="-5" smtClean="0">
                        <a:latin typeface="Cambria Math" panose="02040503050406030204" pitchFamily="18" charset="0"/>
                        <a:cs typeface="Arial" panose="020B0604020202020204" pitchFamily="34" charset="0"/>
                      </a:rPr>
                      <m:t>=5.1</m:t>
                    </m:r>
                    <m:sSup>
                      <m:sSupPr>
                        <m:ctrlPr>
                          <a:rPr lang="en-AU" sz="2800" b="0" i="1" spc="-5" smtClean="0">
                            <a:latin typeface="Cambria Math" panose="02040503050406030204" pitchFamily="18" charset="0"/>
                            <a:cs typeface="Arial" panose="020B0604020202020204" pitchFamily="34" charset="0"/>
                          </a:rPr>
                        </m:ctrlPr>
                      </m:sSupPr>
                      <m:e>
                        <m:r>
                          <a:rPr lang="en-AU" sz="2800" b="0" i="1" spc="-5" smtClean="0">
                            <a:latin typeface="Cambria Math" panose="02040503050406030204" pitchFamily="18" charset="0"/>
                            <a:cs typeface="Arial" panose="020B0604020202020204" pitchFamily="34" charset="0"/>
                          </a:rPr>
                          <m:t>𝑛</m:t>
                        </m:r>
                      </m:e>
                      <m:sup>
                        <m:r>
                          <a:rPr lang="en-AU" sz="2800" b="0" i="1" spc="-5" smtClean="0">
                            <a:latin typeface="Cambria Math" panose="02040503050406030204" pitchFamily="18" charset="0"/>
                            <a:cs typeface="Arial" panose="020B0604020202020204" pitchFamily="34" charset="0"/>
                          </a:rPr>
                          <m:t>2</m:t>
                        </m:r>
                      </m:sup>
                    </m:sSup>
                  </m:oMath>
                </a14:m>
                <a:endParaRPr lang="en-GB" sz="2800" spc="-5" dirty="0">
                  <a:latin typeface="Arial" panose="020B0604020202020204" pitchFamily="34" charset="0"/>
                  <a:cs typeface="Arial" panose="020B0604020202020204" pitchFamily="34" charset="0"/>
                </a:endParaRPr>
              </a:p>
              <a:p>
                <a:pPr>
                  <a:lnSpc>
                    <a:spcPct val="100000"/>
                  </a:lnSpc>
                </a:pPr>
                <a:r>
                  <a:rPr lang="en-GB" sz="2800" spc="-5" dirty="0" err="1">
                    <a:latin typeface="Arial" panose="020B0604020202020204" pitchFamily="34" charset="0"/>
                    <a:cs typeface="Arial" panose="020B0604020202020204" pitchFamily="34" charset="0"/>
                  </a:rPr>
                  <a:t>Algo</a:t>
                </a:r>
                <a:r>
                  <a:rPr lang="en-GB" sz="2800" spc="-5" dirty="0">
                    <a:latin typeface="Arial" panose="020B0604020202020204" pitchFamily="34" charset="0"/>
                    <a:cs typeface="Arial" panose="020B0604020202020204" pitchFamily="34" charset="0"/>
                  </a:rPr>
                  <a:t> 4: </a:t>
                </a:r>
                <a14:m>
                  <m:oMath xmlns:m="http://schemas.openxmlformats.org/officeDocument/2006/math">
                    <m:sSub>
                      <m:sSubPr>
                        <m:ctrlPr>
                          <a:rPr lang="en-GB" sz="2800" i="1" spc="-5">
                            <a:latin typeface="Cambria Math" panose="02040503050406030204" pitchFamily="18" charset="0"/>
                            <a:cs typeface="Arial" panose="020B0604020202020204" pitchFamily="34" charset="0"/>
                          </a:rPr>
                        </m:ctrlPr>
                      </m:sSubPr>
                      <m:e>
                        <m:r>
                          <a:rPr lang="en-AU" sz="2800" i="1" spc="-5">
                            <a:latin typeface="Cambria Math" panose="02040503050406030204" pitchFamily="18" charset="0"/>
                            <a:cs typeface="Arial" panose="020B0604020202020204" pitchFamily="34" charset="0"/>
                          </a:rPr>
                          <m:t>𝑇</m:t>
                        </m:r>
                      </m:e>
                      <m:sub>
                        <m:r>
                          <a:rPr lang="en-AU" sz="2800" b="0" i="1" spc="-5" smtClean="0">
                            <a:latin typeface="Cambria Math" panose="02040503050406030204" pitchFamily="18" charset="0"/>
                            <a:cs typeface="Arial" panose="020B0604020202020204" pitchFamily="34" charset="0"/>
                          </a:rPr>
                          <m:t>4</m:t>
                        </m:r>
                      </m:sub>
                    </m:sSub>
                    <m:d>
                      <m:dPr>
                        <m:ctrlPr>
                          <a:rPr lang="en-AU" sz="2800" i="1" spc="-5">
                            <a:latin typeface="Cambria Math" panose="02040503050406030204" pitchFamily="18" charset="0"/>
                            <a:cs typeface="Arial" panose="020B0604020202020204" pitchFamily="34" charset="0"/>
                          </a:rPr>
                        </m:ctrlPr>
                      </m:dPr>
                      <m:e>
                        <m:r>
                          <a:rPr lang="en-AU" sz="2800" i="1" spc="-5">
                            <a:latin typeface="Cambria Math" panose="02040503050406030204" pitchFamily="18" charset="0"/>
                            <a:cs typeface="Arial" panose="020B0604020202020204" pitchFamily="34" charset="0"/>
                          </a:rPr>
                          <m:t>𝑛</m:t>
                        </m:r>
                      </m:e>
                    </m:d>
                    <m:r>
                      <a:rPr lang="en-AU" sz="2800" i="1" spc="-5">
                        <a:latin typeface="Cambria Math" panose="02040503050406030204" pitchFamily="18" charset="0"/>
                        <a:cs typeface="Arial" panose="020B0604020202020204" pitchFamily="34" charset="0"/>
                      </a:rPr>
                      <m:t>=5.</m:t>
                    </m:r>
                    <m:r>
                      <a:rPr lang="en-AU" sz="2800" b="0" i="1" spc="-5" smtClean="0">
                        <a:latin typeface="Cambria Math" panose="02040503050406030204" pitchFamily="18" charset="0"/>
                        <a:cs typeface="Arial" panose="020B0604020202020204" pitchFamily="34" charset="0"/>
                      </a:rPr>
                      <m:t>2</m:t>
                    </m:r>
                    <m:sSup>
                      <m:sSupPr>
                        <m:ctrlPr>
                          <a:rPr lang="en-AU" sz="2800" i="1" spc="-5">
                            <a:latin typeface="Cambria Math" panose="02040503050406030204" pitchFamily="18" charset="0"/>
                            <a:cs typeface="Arial" panose="020B0604020202020204" pitchFamily="34" charset="0"/>
                          </a:rPr>
                        </m:ctrlPr>
                      </m:sSupPr>
                      <m:e>
                        <m:r>
                          <a:rPr lang="en-AU" sz="2800" i="1" spc="-5">
                            <a:latin typeface="Cambria Math" panose="02040503050406030204" pitchFamily="18" charset="0"/>
                            <a:cs typeface="Arial" panose="020B0604020202020204" pitchFamily="34" charset="0"/>
                          </a:rPr>
                          <m:t>𝑛</m:t>
                        </m:r>
                      </m:e>
                      <m:sup>
                        <m:r>
                          <a:rPr lang="en-AU" sz="2800" i="1" spc="-5">
                            <a:latin typeface="Cambria Math" panose="02040503050406030204" pitchFamily="18" charset="0"/>
                            <a:cs typeface="Arial" panose="020B0604020202020204" pitchFamily="34" charset="0"/>
                          </a:rPr>
                          <m:t>2</m:t>
                        </m:r>
                      </m:sup>
                    </m:sSup>
                  </m:oMath>
                </a14:m>
                <a:endParaRPr lang="en-US" sz="2800" spc="-37" baseline="31250" dirty="0">
                  <a:latin typeface="Arial" panose="020B0604020202020204" pitchFamily="34" charset="0"/>
                  <a:cs typeface="Arial" panose="020B0604020202020204" pitchFamily="34" charset="0"/>
                </a:endParaRPr>
              </a:p>
            </p:txBody>
          </p:sp>
        </mc:Choice>
        <mc:Fallback xmlns="">
          <p:sp>
            <p:nvSpPr>
              <p:cNvPr id="3" name="Text Placeholder 2">
                <a:extLst>
                  <a:ext uri="{FF2B5EF4-FFF2-40B4-BE49-F238E27FC236}">
                    <a16:creationId xmlns:a16="http://schemas.microsoft.com/office/drawing/2014/main" id="{C7A27207-979A-4C96-B912-003BC34E71BF}"/>
                  </a:ext>
                </a:extLst>
              </p:cNvPr>
              <p:cNvSpPr>
                <a:spLocks noGrp="1" noRot="1" noChangeAspect="1" noMove="1" noResize="1" noEditPoints="1" noAdjustHandles="1" noChangeArrowheads="1" noChangeShapeType="1" noTextEdit="1"/>
              </p:cNvSpPr>
              <p:nvPr>
                <p:ph idx="1"/>
              </p:nvPr>
            </p:nvSpPr>
            <p:spPr>
              <a:xfrm>
                <a:off x="195943" y="902524"/>
                <a:ext cx="4496130" cy="3794167"/>
              </a:xfrm>
              <a:blipFill>
                <a:blip r:embed="rId2"/>
                <a:stretch>
                  <a:fillRect l="-280"/>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B74CA1A9-7AC4-4CC4-A964-E1738B1006D1}"/>
              </a:ext>
            </a:extLst>
          </p:cNvPr>
          <p:cNvSpPr>
            <a:spLocks noGrp="1"/>
          </p:cNvSpPr>
          <p:nvPr>
            <p:ph type="title"/>
          </p:nvPr>
        </p:nvSpPr>
        <p:spPr/>
        <p:txBody>
          <a:bodyPr/>
          <a:lstStyle/>
          <a:p>
            <a:r>
              <a:rPr lang="en-GB" dirty="0"/>
              <a:t>Asymptotic Complexity</a:t>
            </a:r>
          </a:p>
        </p:txBody>
      </p:sp>
      <p:pic>
        <p:nvPicPr>
          <p:cNvPr id="5" name="Picture 4">
            <a:extLst>
              <a:ext uri="{FF2B5EF4-FFF2-40B4-BE49-F238E27FC236}">
                <a16:creationId xmlns:a16="http://schemas.microsoft.com/office/drawing/2014/main" id="{2B0E3F18-0A8A-4F61-AE68-40C182EE24BD}"/>
              </a:ext>
            </a:extLst>
          </p:cNvPr>
          <p:cNvPicPr>
            <a:picLocks noChangeAspect="1"/>
          </p:cNvPicPr>
          <p:nvPr/>
        </p:nvPicPr>
        <p:blipFill>
          <a:blip r:embed="rId3"/>
          <a:stretch>
            <a:fillRect/>
          </a:stretch>
        </p:blipFill>
        <p:spPr>
          <a:xfrm>
            <a:off x="4692072" y="918288"/>
            <a:ext cx="4237973" cy="3794166"/>
          </a:xfrm>
          <a:prstGeom prst="rect">
            <a:avLst/>
          </a:prstGeom>
        </p:spPr>
      </p:pic>
      <p:sp>
        <p:nvSpPr>
          <p:cNvPr id="4" name="Slide Number Placeholder 3">
            <a:extLst>
              <a:ext uri="{FF2B5EF4-FFF2-40B4-BE49-F238E27FC236}">
                <a16:creationId xmlns:a16="http://schemas.microsoft.com/office/drawing/2014/main" id="{CD1991FB-B3FA-4AA1-9C57-8DFE628F2097}"/>
              </a:ext>
            </a:extLst>
          </p:cNvPr>
          <p:cNvSpPr>
            <a:spLocks noGrp="1"/>
          </p:cNvSpPr>
          <p:nvPr>
            <p:ph type="sldNum" sz="quarter" idx="12"/>
          </p:nvPr>
        </p:nvSpPr>
        <p:spPr/>
        <p:txBody>
          <a:bodyPr/>
          <a:lstStyle/>
          <a:p>
            <a:fld id="{66B7A6BE-7A3D-1C4F-BEDA-C5431FB9FC0F}" type="slidenum">
              <a:rPr lang="en-US" smtClean="0"/>
              <a:pPr/>
              <a:t>37</a:t>
            </a:fld>
            <a:endParaRPr lang="en-US" dirty="0"/>
          </a:p>
        </p:txBody>
      </p:sp>
    </p:spTree>
    <p:extLst>
      <p:ext uri="{BB962C8B-B14F-4D97-AF65-F5344CB8AC3E}">
        <p14:creationId xmlns:p14="http://schemas.microsoft.com/office/powerpoint/2010/main" val="162838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7A27207-979A-4C96-B912-003BC34E71BF}"/>
                  </a:ext>
                </a:extLst>
              </p:cNvPr>
              <p:cNvSpPr>
                <a:spLocks noGrp="1"/>
              </p:cNvSpPr>
              <p:nvPr>
                <p:ph idx="1"/>
              </p:nvPr>
            </p:nvSpPr>
            <p:spPr/>
            <p:txBody>
              <a:bodyPr>
                <a:normAutofit/>
              </a:bodyPr>
              <a:lstStyle/>
              <a:p>
                <a:pPr>
                  <a:lnSpc>
                    <a:spcPct val="100000"/>
                  </a:lnSpc>
                  <a:spcBef>
                    <a:spcPts val="1200"/>
                  </a:spcBef>
                  <a:spcAft>
                    <a:spcPts val="1200"/>
                  </a:spcAft>
                </a:pPr>
                <a:r>
                  <a:rPr lang="en-GB" sz="2800" b="1" spc="-10" dirty="0">
                    <a:latin typeface="Arial" panose="020B0604020202020204" pitchFamily="34" charset="0"/>
                    <a:cs typeface="Arial" panose="020B0604020202020204" pitchFamily="34" charset="0"/>
                  </a:rPr>
                  <a:t>Idea: </a:t>
                </a:r>
                <a:r>
                  <a:rPr lang="en-GB" sz="2800" spc="-10" dirty="0">
                    <a:latin typeface="Arial" panose="020B0604020202020204" pitchFamily="34" charset="0"/>
                    <a:cs typeface="Arial" panose="020B0604020202020204" pitchFamily="34" charset="0"/>
                  </a:rPr>
                  <a:t>Use </a:t>
                </a:r>
                <a:r>
                  <a:rPr lang="en-GB" sz="2800" b="1" spc="-10" dirty="0">
                    <a:solidFill>
                      <a:srgbClr val="C00000"/>
                    </a:solidFill>
                    <a:latin typeface="Arial" panose="020B0604020202020204" pitchFamily="34" charset="0"/>
                    <a:cs typeface="Arial" panose="020B0604020202020204" pitchFamily="34" charset="0"/>
                  </a:rPr>
                  <a:t>bounds</a:t>
                </a:r>
                <a:r>
                  <a:rPr lang="en-GB" sz="2800" spc="-10" dirty="0">
                    <a:latin typeface="Arial" panose="020B0604020202020204" pitchFamily="34" charset="0"/>
                    <a:cs typeface="Arial" panose="020B0604020202020204" pitchFamily="34" charset="0"/>
                  </a:rPr>
                  <a:t> and asymptotic complexity </a:t>
                </a:r>
              </a:p>
              <a:p>
                <a:pPr>
                  <a:lnSpc>
                    <a:spcPct val="100000"/>
                  </a:lnSpc>
                  <a:spcBef>
                    <a:spcPts val="1200"/>
                  </a:spcBef>
                  <a:spcAft>
                    <a:spcPts val="1200"/>
                  </a:spcAft>
                </a:pPr>
                <a:r>
                  <a:rPr lang="en-GB" sz="2800" spc="-10" dirty="0">
                    <a:latin typeface="Arial" panose="020B0604020202020204" pitchFamily="34" charset="0"/>
                    <a:cs typeface="Arial" panose="020B0604020202020204" pitchFamily="34" charset="0"/>
                  </a:rPr>
                  <a:t>In other words:</a:t>
                </a:r>
              </a:p>
              <a:p>
                <a:pPr lvl="1">
                  <a:lnSpc>
                    <a:spcPct val="100000"/>
                  </a:lnSpc>
                  <a:spcBef>
                    <a:spcPts val="1200"/>
                  </a:spcBef>
                  <a:spcAft>
                    <a:spcPts val="1200"/>
                  </a:spcAft>
                </a:pPr>
                <a:r>
                  <a:rPr lang="en-GB" sz="2800" spc="-10" dirty="0">
                    <a:latin typeface="Arial" panose="020B0604020202020204" pitchFamily="34" charset="0"/>
                    <a:cs typeface="Arial" panose="020B0604020202020204" pitchFamily="34" charset="0"/>
                  </a:rPr>
                  <a:t>As </a:t>
                </a:r>
                <a:r>
                  <a:rPr lang="en-GB" sz="2800" i="1" spc="-10" dirty="0">
                    <a:latin typeface="Arial" panose="020B0604020202020204" pitchFamily="34" charset="0"/>
                    <a:cs typeface="Arial" panose="020B0604020202020204" pitchFamily="34" charset="0"/>
                  </a:rPr>
                  <a:t>n</a:t>
                </a:r>
                <a:r>
                  <a:rPr lang="en-GB" sz="2800" spc="-10" dirty="0">
                    <a:latin typeface="Arial" panose="020B0604020202020204" pitchFamily="34" charset="0"/>
                    <a:cs typeface="Arial" panose="020B0604020202020204" pitchFamily="34" charset="0"/>
                  </a:rPr>
                  <a:t> becomes large, what is the </a:t>
                </a:r>
                <a:r>
                  <a:rPr lang="en-GB" sz="2800" b="1" spc="-10" dirty="0">
                    <a:latin typeface="Arial" panose="020B0604020202020204" pitchFamily="34" charset="0"/>
                    <a:cs typeface="Arial" panose="020B0604020202020204" pitchFamily="34" charset="0"/>
                  </a:rPr>
                  <a:t>dominant term </a:t>
                </a:r>
                <a:r>
                  <a:rPr lang="en-GB" sz="2800" spc="-10" dirty="0">
                    <a:latin typeface="Arial" panose="020B0604020202020204" pitchFamily="34" charset="0"/>
                    <a:cs typeface="Arial" panose="020B0604020202020204" pitchFamily="34" charset="0"/>
                  </a:rPr>
                  <a:t>contributing to the running time </a:t>
                </a:r>
                <a14:m>
                  <m:oMath xmlns:m="http://schemas.openxmlformats.org/officeDocument/2006/math">
                    <m:r>
                      <a:rPr lang="en-GB" sz="2800" i="1" spc="-10" dirty="0" smtClean="0">
                        <a:latin typeface="Cambria Math" panose="02040503050406030204" pitchFamily="18" charset="0"/>
                        <a:cs typeface="Arial" panose="020B0604020202020204" pitchFamily="34" charset="0"/>
                      </a:rPr>
                      <m:t>𝑡</m:t>
                    </m:r>
                    <m:r>
                      <a:rPr lang="en-GB" sz="2800" i="1" spc="-10" dirty="0" smtClean="0">
                        <a:latin typeface="Cambria Math" panose="02040503050406030204" pitchFamily="18" charset="0"/>
                        <a:cs typeface="Arial" panose="020B0604020202020204" pitchFamily="34" charset="0"/>
                      </a:rPr>
                      <m:t>(</m:t>
                    </m:r>
                    <m:r>
                      <a:rPr lang="en-GB" sz="2800" i="1" spc="-10" dirty="0" smtClean="0">
                        <a:latin typeface="Cambria Math" panose="02040503050406030204" pitchFamily="18" charset="0"/>
                        <a:cs typeface="Arial" panose="020B0604020202020204" pitchFamily="34" charset="0"/>
                      </a:rPr>
                      <m:t>𝑛</m:t>
                    </m:r>
                    <m:r>
                      <a:rPr lang="en-GB" sz="2800" i="1" spc="-10" dirty="0" smtClean="0">
                        <a:latin typeface="Cambria Math" panose="02040503050406030204" pitchFamily="18" charset="0"/>
                        <a:cs typeface="Arial" panose="020B0604020202020204" pitchFamily="34" charset="0"/>
                      </a:rPr>
                      <m:t>)</m:t>
                    </m:r>
                  </m:oMath>
                </a14:m>
                <a:r>
                  <a:rPr lang="en-GB" sz="2800" spc="-10" dirty="0">
                    <a:latin typeface="Arial" panose="020B0604020202020204" pitchFamily="34" charset="0"/>
                    <a:cs typeface="Arial" panose="020B0604020202020204" pitchFamily="34" charset="0"/>
                  </a:rPr>
                  <a:t>?</a:t>
                </a:r>
              </a:p>
            </p:txBody>
          </p:sp>
        </mc:Choice>
        <mc:Fallback xmlns="">
          <p:sp>
            <p:nvSpPr>
              <p:cNvPr id="3" name="Text Placeholder 2">
                <a:extLst>
                  <a:ext uri="{FF2B5EF4-FFF2-40B4-BE49-F238E27FC236}">
                    <a16:creationId xmlns:a16="http://schemas.microsoft.com/office/drawing/2014/main" id="{C7A27207-979A-4C96-B912-003BC34E71BF}"/>
                  </a:ext>
                </a:extLst>
              </p:cNvPr>
              <p:cNvSpPr>
                <a:spLocks noGrp="1" noRot="1" noChangeAspect="1" noMove="1" noResize="1" noEditPoints="1" noAdjustHandles="1" noChangeArrowheads="1" noChangeShapeType="1" noTextEdit="1"/>
              </p:cNvSpPr>
              <p:nvPr>
                <p:ph idx="1"/>
              </p:nvPr>
            </p:nvSpPr>
            <p:spPr>
              <a:blipFill>
                <a:blip r:embed="rId3"/>
                <a:stretch>
                  <a:fillRect l="-139" t="-320" r="-627"/>
                </a:stretch>
              </a:blipFill>
            </p:spPr>
            <p:txBody>
              <a:bodyPr/>
              <a:lstStyle/>
              <a:p>
                <a:r>
                  <a:rPr lang="en-AU">
                    <a:noFill/>
                  </a:rPr>
                  <a:t> </a:t>
                </a:r>
              </a:p>
            </p:txBody>
          </p:sp>
        </mc:Fallback>
      </mc:AlternateContent>
      <p:sp>
        <p:nvSpPr>
          <p:cNvPr id="2" name="Title 1">
            <a:extLst>
              <a:ext uri="{FF2B5EF4-FFF2-40B4-BE49-F238E27FC236}">
                <a16:creationId xmlns:a16="http://schemas.microsoft.com/office/drawing/2014/main" id="{B74CA1A9-7AC4-4CC4-A964-E1738B1006D1}"/>
              </a:ext>
            </a:extLst>
          </p:cNvPr>
          <p:cNvSpPr>
            <a:spLocks noGrp="1"/>
          </p:cNvSpPr>
          <p:nvPr>
            <p:ph type="title"/>
          </p:nvPr>
        </p:nvSpPr>
        <p:spPr/>
        <p:txBody>
          <a:bodyPr>
            <a:normAutofit/>
          </a:bodyPr>
          <a:lstStyle/>
          <a:p>
            <a:r>
              <a:rPr lang="en-GB" dirty="0"/>
              <a:t>Asymptotic Complexity - Bounds</a:t>
            </a:r>
          </a:p>
        </p:txBody>
      </p:sp>
      <p:sp>
        <p:nvSpPr>
          <p:cNvPr id="4" name="Slide Number Placeholder 3">
            <a:extLst>
              <a:ext uri="{FF2B5EF4-FFF2-40B4-BE49-F238E27FC236}">
                <a16:creationId xmlns:a16="http://schemas.microsoft.com/office/drawing/2014/main" id="{A83D7BFB-0AC9-4847-B940-F654E4D30DE2}"/>
              </a:ext>
            </a:extLst>
          </p:cNvPr>
          <p:cNvSpPr>
            <a:spLocks noGrp="1"/>
          </p:cNvSpPr>
          <p:nvPr>
            <p:ph type="sldNum" sz="quarter" idx="12"/>
          </p:nvPr>
        </p:nvSpPr>
        <p:spPr/>
        <p:txBody>
          <a:bodyPr/>
          <a:lstStyle/>
          <a:p>
            <a:fld id="{66B7A6BE-7A3D-1C4F-BEDA-C5431FB9FC0F}" type="slidenum">
              <a:rPr lang="en-US" smtClean="0"/>
              <a:pPr/>
              <a:t>38</a:t>
            </a:fld>
            <a:endParaRPr lang="en-US" dirty="0"/>
          </a:p>
        </p:txBody>
      </p:sp>
    </p:spTree>
    <p:extLst>
      <p:ext uri="{BB962C8B-B14F-4D97-AF65-F5344CB8AC3E}">
        <p14:creationId xmlns:p14="http://schemas.microsoft.com/office/powerpoint/2010/main" val="33063796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7A27207-979A-4C96-B912-003BC34E71BF}"/>
                  </a:ext>
                </a:extLst>
              </p:cNvPr>
              <p:cNvSpPr>
                <a:spLocks noGrp="1"/>
              </p:cNvSpPr>
              <p:nvPr>
                <p:ph idx="1"/>
              </p:nvPr>
            </p:nvSpPr>
            <p:spPr>
              <a:xfrm>
                <a:off x="195943" y="902524"/>
                <a:ext cx="4577067" cy="3794167"/>
              </a:xfrm>
            </p:spPr>
            <p:txBody>
              <a:bodyPr>
                <a:normAutofit/>
              </a:bodyPr>
              <a:lstStyle/>
              <a:p>
                <a:pPr marL="0" indent="0">
                  <a:lnSpc>
                    <a:spcPct val="100000"/>
                  </a:lnSpc>
                  <a:buNone/>
                </a:pPr>
                <a:r>
                  <a:rPr lang="en-GB" b="1" spc="-5" dirty="0">
                    <a:latin typeface="Arial" panose="020B0604020202020204" pitchFamily="34" charset="0"/>
                    <a:cs typeface="Arial" panose="020B0604020202020204" pitchFamily="34" charset="0"/>
                  </a:rPr>
                  <a:t>Definition: </a:t>
                </a:r>
              </a:p>
              <a:p>
                <a:pPr>
                  <a:lnSpc>
                    <a:spcPct val="100000"/>
                  </a:lnSpc>
                </a:pPr>
                <a:r>
                  <a:rPr lang="en-GB" spc="-15" dirty="0">
                    <a:latin typeface="Arial" panose="020B0604020202020204" pitchFamily="34" charset="0"/>
                    <a:cs typeface="Arial" panose="020B0604020202020204" pitchFamily="34" charset="0"/>
                  </a:rPr>
                  <a:t>Given </a:t>
                </a:r>
                <a:r>
                  <a:rPr lang="en-GB" spc="-10" dirty="0">
                    <a:latin typeface="Arial" panose="020B0604020202020204" pitchFamily="34" charset="0"/>
                    <a:cs typeface="Arial" panose="020B0604020202020204" pitchFamily="34" charset="0"/>
                  </a:rPr>
                  <a:t>a </a:t>
                </a:r>
                <a:r>
                  <a:rPr lang="en-GB" spc="-5" dirty="0">
                    <a:latin typeface="Arial" panose="020B0604020202020204" pitchFamily="34" charset="0"/>
                    <a:cs typeface="Arial" panose="020B0604020202020204" pitchFamily="34" charset="0"/>
                  </a:rPr>
                  <a:t>function </a:t>
                </a:r>
                <a14:m>
                  <m:oMath xmlns:m="http://schemas.openxmlformats.org/officeDocument/2006/math">
                    <m:r>
                      <a:rPr lang="en-GB" i="1" spc="-5" dirty="0" smtClean="0">
                        <a:latin typeface="Cambria Math" panose="02040503050406030204" pitchFamily="18" charset="0"/>
                        <a:cs typeface="Arial" panose="020B0604020202020204" pitchFamily="34" charset="0"/>
                      </a:rPr>
                      <m:t>𝑡</m:t>
                    </m:r>
                    <m:r>
                      <a:rPr lang="en-GB" i="1" dirty="0" smtClean="0">
                        <a:latin typeface="Cambria Math" panose="02040503050406030204" pitchFamily="18" charset="0"/>
                        <a:cs typeface="Arial" panose="020B0604020202020204" pitchFamily="34" charset="0"/>
                      </a:rPr>
                      <m:t>(</m:t>
                    </m:r>
                    <m:r>
                      <a:rPr lang="en-GB" i="1" dirty="0">
                        <a:latin typeface="Cambria Math" panose="02040503050406030204" pitchFamily="18" charset="0"/>
                        <a:cs typeface="Arial" panose="020B0604020202020204" pitchFamily="34" charset="0"/>
                      </a:rPr>
                      <m:t>𝑛</m:t>
                    </m:r>
                    <m:r>
                      <a:rPr lang="en-GB" i="1" dirty="0">
                        <a:latin typeface="Cambria Math" panose="02040503050406030204" pitchFamily="18" charset="0"/>
                        <a:cs typeface="Arial" panose="020B0604020202020204" pitchFamily="34" charset="0"/>
                      </a:rPr>
                      <m:t>)</m:t>
                    </m:r>
                  </m:oMath>
                </a14:m>
                <a:r>
                  <a:rPr lang="en-GB" dirty="0">
                    <a:latin typeface="Arial" panose="020B0604020202020204" pitchFamily="34" charset="0"/>
                    <a:cs typeface="Arial" panose="020B0604020202020204" pitchFamily="34" charset="0"/>
                  </a:rPr>
                  <a:t> </a:t>
                </a:r>
                <a:r>
                  <a:rPr lang="en-GB" spc="-5" dirty="0">
                    <a:latin typeface="Arial" panose="020B0604020202020204" pitchFamily="34" charset="0"/>
                    <a:cs typeface="Arial" panose="020B0604020202020204" pitchFamily="34" charset="0"/>
                  </a:rPr>
                  <a:t>(i.e., the running time of </a:t>
                </a:r>
                <a:r>
                  <a:rPr lang="en-GB" spc="-10" dirty="0">
                    <a:latin typeface="Arial" panose="020B0604020202020204" pitchFamily="34" charset="0"/>
                    <a:cs typeface="Arial" panose="020B0604020202020204" pitchFamily="34" charset="0"/>
                  </a:rPr>
                  <a:t>an</a:t>
                </a:r>
                <a:r>
                  <a:rPr lang="en-GB" spc="-110" dirty="0">
                    <a:latin typeface="Arial" panose="020B0604020202020204" pitchFamily="34" charset="0"/>
                    <a:cs typeface="Arial" panose="020B0604020202020204" pitchFamily="34" charset="0"/>
                  </a:rPr>
                  <a:t> </a:t>
                </a:r>
                <a:r>
                  <a:rPr lang="en-GB" spc="-5" dirty="0">
                    <a:latin typeface="Arial" panose="020B0604020202020204" pitchFamily="34" charset="0"/>
                    <a:cs typeface="Arial" panose="020B0604020202020204" pitchFamily="34" charset="0"/>
                  </a:rPr>
                  <a:t>algorithm):</a:t>
                </a:r>
              </a:p>
              <a:p>
                <a:pPr>
                  <a:lnSpc>
                    <a:spcPct val="100000"/>
                  </a:lnSpc>
                </a:pPr>
                <a:r>
                  <a:rPr lang="en-GB" spc="-5" dirty="0">
                    <a:latin typeface="Arial" panose="020B0604020202020204" pitchFamily="34" charset="0"/>
                    <a:cs typeface="Arial" panose="020B0604020202020204" pitchFamily="34" charset="0"/>
                  </a:rPr>
                  <a:t>Let</a:t>
                </a:r>
                <a:r>
                  <a:rPr lang="en-GB" spc="-10" dirty="0">
                    <a:latin typeface="Arial" panose="020B0604020202020204" pitchFamily="34" charset="0"/>
                    <a:cs typeface="Arial" panose="020B0604020202020204" pitchFamily="34" charset="0"/>
                  </a:rPr>
                  <a:t> </a:t>
                </a:r>
                <a14:m>
                  <m:oMath xmlns:m="http://schemas.openxmlformats.org/officeDocument/2006/math">
                    <m:r>
                      <a:rPr lang="en-GB" b="1" i="1" spc="-5" dirty="0" smtClean="0">
                        <a:solidFill>
                          <a:srgbClr val="C00000"/>
                        </a:solidFill>
                        <a:latin typeface="Cambria Math" panose="02040503050406030204" pitchFamily="18" charset="0"/>
                        <a:cs typeface="Arial" panose="020B0604020202020204" pitchFamily="34" charset="0"/>
                      </a:rPr>
                      <m:t>𝒄</m:t>
                    </m:r>
                    <m:r>
                      <a:rPr lang="en-GB" b="1" i="1" spc="-5" dirty="0" smtClean="0">
                        <a:solidFill>
                          <a:srgbClr val="C00000"/>
                        </a:solidFill>
                        <a:latin typeface="Cambria Math" panose="02040503050406030204" pitchFamily="18" charset="0"/>
                        <a:ea typeface="Cambria Math" panose="02040503050406030204" pitchFamily="18" charset="0"/>
                        <a:cs typeface="Arial" panose="020B0604020202020204" pitchFamily="34" charset="0"/>
                      </a:rPr>
                      <m:t>∙</m:t>
                    </m:r>
                    <m:r>
                      <a:rPr lang="en-GB" b="1" i="1" spc="10" dirty="0" smtClean="0">
                        <a:solidFill>
                          <a:srgbClr val="C00000"/>
                        </a:solidFill>
                        <a:latin typeface="Cambria Math" panose="02040503050406030204" pitchFamily="18" charset="0"/>
                        <a:cs typeface="Arial" panose="020B0604020202020204" pitchFamily="34" charset="0"/>
                      </a:rPr>
                      <m:t>𝒈</m:t>
                    </m:r>
                    <m:r>
                      <a:rPr lang="en-GB" b="1" i="1" spc="10" dirty="0">
                        <a:solidFill>
                          <a:srgbClr val="C00000"/>
                        </a:solidFill>
                        <a:latin typeface="Cambria Math" panose="02040503050406030204" pitchFamily="18" charset="0"/>
                        <a:cs typeface="Arial" panose="020B0604020202020204" pitchFamily="34" charset="0"/>
                      </a:rPr>
                      <m:t>(</m:t>
                    </m:r>
                    <m:r>
                      <a:rPr lang="en-GB" b="1" i="1" spc="10" dirty="0">
                        <a:solidFill>
                          <a:srgbClr val="C00000"/>
                        </a:solidFill>
                        <a:latin typeface="Cambria Math" panose="02040503050406030204" pitchFamily="18" charset="0"/>
                        <a:cs typeface="Arial" panose="020B0604020202020204" pitchFamily="34" charset="0"/>
                      </a:rPr>
                      <m:t>𝒏</m:t>
                    </m:r>
                    <m:r>
                      <a:rPr lang="en-GB" b="1" i="1" spc="10" dirty="0">
                        <a:solidFill>
                          <a:srgbClr val="C00000"/>
                        </a:solidFill>
                        <a:latin typeface="Cambria Math" panose="02040503050406030204" pitchFamily="18" charset="0"/>
                        <a:cs typeface="Arial" panose="020B0604020202020204" pitchFamily="34" charset="0"/>
                      </a:rPr>
                      <m:t>)</m:t>
                    </m:r>
                  </m:oMath>
                </a14:m>
                <a:r>
                  <a:rPr lang="en-GB" b="1" spc="-65" dirty="0">
                    <a:solidFill>
                      <a:srgbClr val="C00000"/>
                    </a:solidFill>
                    <a:latin typeface="Arial" panose="020B0604020202020204" pitchFamily="34" charset="0"/>
                    <a:cs typeface="Arial" panose="020B0604020202020204" pitchFamily="34" charset="0"/>
                  </a:rPr>
                  <a:t> </a:t>
                </a:r>
                <a:r>
                  <a:rPr lang="en-GB" spc="-10" dirty="0">
                    <a:latin typeface="Arial" panose="020B0604020202020204" pitchFamily="34" charset="0"/>
                    <a:cs typeface="Arial" panose="020B0604020202020204" pitchFamily="34" charset="0"/>
                  </a:rPr>
                  <a:t>be a </a:t>
                </a:r>
                <a:r>
                  <a:rPr lang="en-GB" spc="-5" dirty="0">
                    <a:latin typeface="Arial" panose="020B0604020202020204" pitchFamily="34" charset="0"/>
                    <a:cs typeface="Arial" panose="020B0604020202020204" pitchFamily="34" charset="0"/>
                  </a:rPr>
                  <a:t>function</a:t>
                </a:r>
                <a:r>
                  <a:rPr lang="en-GB" spc="-10" dirty="0">
                    <a:latin typeface="Arial" panose="020B0604020202020204" pitchFamily="34" charset="0"/>
                    <a:cs typeface="Arial" panose="020B0604020202020204" pitchFamily="34" charset="0"/>
                  </a:rPr>
                  <a:t> </a:t>
                </a:r>
                <a:r>
                  <a:rPr lang="en-GB" spc="-5" dirty="0">
                    <a:latin typeface="Arial" panose="020B0604020202020204" pitchFamily="34" charset="0"/>
                    <a:cs typeface="Arial" panose="020B0604020202020204" pitchFamily="34" charset="0"/>
                  </a:rPr>
                  <a:t>that is</a:t>
                </a:r>
                <a:r>
                  <a:rPr lang="en-GB" spc="-10" dirty="0">
                    <a:latin typeface="Arial" panose="020B0604020202020204" pitchFamily="34" charset="0"/>
                    <a:cs typeface="Arial" panose="020B0604020202020204" pitchFamily="34" charset="0"/>
                  </a:rPr>
                  <a:t> an </a:t>
                </a:r>
                <a:r>
                  <a:rPr lang="en-GB" b="1" spc="-5" dirty="0">
                    <a:latin typeface="Arial" panose="020B0604020202020204" pitchFamily="34" charset="0"/>
                    <a:cs typeface="Arial" panose="020B0604020202020204" pitchFamily="34" charset="0"/>
                  </a:rPr>
                  <a:t>upper</a:t>
                </a:r>
                <a:r>
                  <a:rPr lang="en-GB" b="1" spc="-10" dirty="0">
                    <a:latin typeface="Arial" panose="020B0604020202020204" pitchFamily="34" charset="0"/>
                    <a:cs typeface="Arial" panose="020B0604020202020204" pitchFamily="34" charset="0"/>
                  </a:rPr>
                  <a:t> </a:t>
                </a:r>
                <a:r>
                  <a:rPr lang="en-GB" spc="-10" dirty="0">
                    <a:latin typeface="Arial" panose="020B0604020202020204" pitchFamily="34" charset="0"/>
                    <a:cs typeface="Arial" panose="020B0604020202020204" pitchFamily="34" charset="0"/>
                  </a:rPr>
                  <a:t>bound</a:t>
                </a:r>
                <a:r>
                  <a:rPr lang="en-GB" spc="-5" dirty="0">
                    <a:latin typeface="Arial" panose="020B0604020202020204" pitchFamily="34" charset="0"/>
                    <a:cs typeface="Arial" panose="020B0604020202020204" pitchFamily="34" charset="0"/>
                  </a:rPr>
                  <a:t> </a:t>
                </a:r>
                <a:r>
                  <a:rPr lang="en-GB" spc="-10" dirty="0">
                    <a:latin typeface="Arial" panose="020B0604020202020204" pitchFamily="34" charset="0"/>
                    <a:cs typeface="Arial" panose="020B0604020202020204" pitchFamily="34" charset="0"/>
                  </a:rPr>
                  <a:t>on </a:t>
                </a:r>
                <a14:m>
                  <m:oMath xmlns:m="http://schemas.openxmlformats.org/officeDocument/2006/math">
                    <m:r>
                      <a:rPr lang="en-GB" i="1" spc="-5" dirty="0">
                        <a:latin typeface="Cambria Math" panose="02040503050406030204" pitchFamily="18" charset="0"/>
                        <a:cs typeface="Arial" panose="020B0604020202020204" pitchFamily="34" charset="0"/>
                      </a:rPr>
                      <m:t>𝑡</m:t>
                    </m:r>
                    <m:r>
                      <a:rPr lang="en-GB" i="1" dirty="0">
                        <a:latin typeface="Cambria Math" panose="02040503050406030204" pitchFamily="18" charset="0"/>
                        <a:cs typeface="Arial" panose="020B0604020202020204" pitchFamily="34" charset="0"/>
                      </a:rPr>
                      <m:t>(</m:t>
                    </m:r>
                    <m:r>
                      <a:rPr lang="en-GB" i="1" dirty="0">
                        <a:latin typeface="Cambria Math" panose="02040503050406030204" pitchFamily="18" charset="0"/>
                        <a:cs typeface="Arial" panose="020B0604020202020204" pitchFamily="34" charset="0"/>
                      </a:rPr>
                      <m:t>𝑛</m:t>
                    </m:r>
                    <m:r>
                      <a:rPr lang="en-GB" i="1" dirty="0">
                        <a:latin typeface="Cambria Math" panose="02040503050406030204" pitchFamily="18" charset="0"/>
                        <a:cs typeface="Arial" panose="020B0604020202020204" pitchFamily="34" charset="0"/>
                      </a:rPr>
                      <m:t>)</m:t>
                    </m:r>
                  </m:oMath>
                </a14:m>
                <a:r>
                  <a:rPr lang="en-GB" spc="-70" dirty="0">
                    <a:latin typeface="Arial" panose="020B0604020202020204" pitchFamily="34" charset="0"/>
                    <a:cs typeface="Arial" panose="020B0604020202020204" pitchFamily="34" charset="0"/>
                  </a:rPr>
                  <a:t> </a:t>
                </a:r>
                <a:r>
                  <a:rPr lang="en-GB" spc="-20" dirty="0">
                    <a:latin typeface="Arial" panose="020B0604020202020204" pitchFamily="34" charset="0"/>
                    <a:cs typeface="Arial" panose="020B0604020202020204" pitchFamily="34" charset="0"/>
                  </a:rPr>
                  <a:t>for</a:t>
                </a:r>
                <a:r>
                  <a:rPr lang="en-GB" spc="-5" dirty="0">
                    <a:latin typeface="Arial" panose="020B0604020202020204" pitchFamily="34" charset="0"/>
                    <a:cs typeface="Arial" panose="020B0604020202020204" pitchFamily="34" charset="0"/>
                  </a:rPr>
                  <a:t> </a:t>
                </a:r>
                <a:r>
                  <a:rPr lang="en-GB" spc="-10" dirty="0">
                    <a:latin typeface="Arial" panose="020B0604020202020204" pitchFamily="34" charset="0"/>
                    <a:cs typeface="Arial" panose="020B0604020202020204" pitchFamily="34" charset="0"/>
                  </a:rPr>
                  <a:t>some</a:t>
                </a:r>
                <a:r>
                  <a:rPr lang="en-GB" dirty="0">
                    <a:latin typeface="Arial" panose="020B0604020202020204" pitchFamily="34" charset="0"/>
                    <a:cs typeface="Arial" panose="020B0604020202020204" pitchFamily="34" charset="0"/>
                  </a:rPr>
                  <a:t> </a:t>
                </a:r>
                <a14:m>
                  <m:oMath xmlns:m="http://schemas.openxmlformats.org/officeDocument/2006/math">
                    <m:r>
                      <a:rPr lang="en-GB" i="1" spc="-5" dirty="0" smtClean="0">
                        <a:latin typeface="Cambria Math" panose="02040503050406030204" pitchFamily="18" charset="0"/>
                        <a:cs typeface="Arial" panose="020B0604020202020204" pitchFamily="34" charset="0"/>
                      </a:rPr>
                      <m:t>𝑐</m:t>
                    </m:r>
                    <m:r>
                      <a:rPr lang="en-GB" i="1" spc="-55" dirty="0">
                        <a:latin typeface="Cambria Math" panose="02040503050406030204" pitchFamily="18" charset="0"/>
                        <a:cs typeface="Arial" panose="020B0604020202020204" pitchFamily="34" charset="0"/>
                      </a:rPr>
                      <m:t>&gt;</m:t>
                    </m:r>
                    <m:r>
                      <a:rPr lang="en-GB" i="1" spc="-10" dirty="0">
                        <a:latin typeface="Cambria Math" panose="02040503050406030204" pitchFamily="18" charset="0"/>
                        <a:cs typeface="Arial" panose="020B0604020202020204" pitchFamily="34" charset="0"/>
                      </a:rPr>
                      <m:t>0</m:t>
                    </m:r>
                  </m:oMath>
                </a14:m>
                <a:r>
                  <a:rPr lang="en-GB" spc="-10" dirty="0">
                    <a:latin typeface="Arial" panose="020B0604020202020204" pitchFamily="34" charset="0"/>
                    <a:cs typeface="Arial" panose="020B0604020202020204" pitchFamily="34" charset="0"/>
                  </a:rPr>
                  <a:t> and </a:t>
                </a:r>
                <a:r>
                  <a:rPr lang="en-GB" spc="-20" dirty="0">
                    <a:latin typeface="Arial" panose="020B0604020202020204" pitchFamily="34" charset="0"/>
                    <a:cs typeface="Arial" panose="020B0604020202020204" pitchFamily="34" charset="0"/>
                  </a:rPr>
                  <a:t>for </a:t>
                </a:r>
                <a:r>
                  <a:rPr lang="en-GB" i="1" spc="-5" dirty="0">
                    <a:latin typeface="Arial" panose="020B0604020202020204" pitchFamily="34" charset="0"/>
                    <a:cs typeface="Arial" panose="020B0604020202020204" pitchFamily="34" charset="0"/>
                  </a:rPr>
                  <a:t>“large”</a:t>
                </a:r>
                <a:r>
                  <a:rPr lang="en-GB" i="1" spc="40" dirty="0">
                    <a:latin typeface="Arial" panose="020B0604020202020204" pitchFamily="34" charset="0"/>
                    <a:cs typeface="Arial" panose="020B0604020202020204" pitchFamily="34" charset="0"/>
                  </a:rPr>
                  <a:t> </a:t>
                </a:r>
                <a14:m>
                  <m:oMath xmlns:m="http://schemas.openxmlformats.org/officeDocument/2006/math">
                    <m:r>
                      <a:rPr lang="en-GB" i="1" spc="-10" dirty="0" smtClean="0">
                        <a:latin typeface="Cambria Math" panose="02040503050406030204" pitchFamily="18" charset="0"/>
                        <a:cs typeface="Arial" panose="020B0604020202020204" pitchFamily="34" charset="0"/>
                      </a:rPr>
                      <m:t>𝑛</m:t>
                    </m:r>
                  </m:oMath>
                </a14:m>
                <a:r>
                  <a:rPr lang="en-GB" spc="-1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mc:Choice>
        <mc:Fallback xmlns="">
          <p:sp>
            <p:nvSpPr>
              <p:cNvPr id="3" name="Text Placeholder 2">
                <a:extLst>
                  <a:ext uri="{FF2B5EF4-FFF2-40B4-BE49-F238E27FC236}">
                    <a16:creationId xmlns:a16="http://schemas.microsoft.com/office/drawing/2014/main" id="{C7A27207-979A-4C96-B912-003BC34E71BF}"/>
                  </a:ext>
                </a:extLst>
              </p:cNvPr>
              <p:cNvSpPr>
                <a:spLocks noGrp="1" noRot="1" noChangeAspect="1" noMove="1" noResize="1" noEditPoints="1" noAdjustHandles="1" noChangeArrowheads="1" noChangeShapeType="1" noTextEdit="1"/>
              </p:cNvSpPr>
              <p:nvPr>
                <p:ph idx="1"/>
              </p:nvPr>
            </p:nvSpPr>
            <p:spPr>
              <a:xfrm>
                <a:off x="195943" y="902524"/>
                <a:ext cx="4577067" cy="3794167"/>
              </a:xfrm>
              <a:blipFill>
                <a:blip r:embed="rId3"/>
                <a:stretch>
                  <a:fillRect/>
                </a:stretch>
              </a:blipFill>
            </p:spPr>
            <p:txBody>
              <a:bodyPr/>
              <a:lstStyle/>
              <a:p>
                <a:r>
                  <a:rPr lang="en-AU">
                    <a:noFill/>
                  </a:rPr>
                  <a:t> </a:t>
                </a:r>
              </a:p>
            </p:txBody>
          </p:sp>
        </mc:Fallback>
      </mc:AlternateContent>
      <p:sp>
        <p:nvSpPr>
          <p:cNvPr id="2" name="Title 1">
            <a:extLst>
              <a:ext uri="{FF2B5EF4-FFF2-40B4-BE49-F238E27FC236}">
                <a16:creationId xmlns:a16="http://schemas.microsoft.com/office/drawing/2014/main" id="{B74CA1A9-7AC4-4CC4-A964-E1738B1006D1}"/>
              </a:ext>
            </a:extLst>
          </p:cNvPr>
          <p:cNvSpPr>
            <a:spLocks noGrp="1"/>
          </p:cNvSpPr>
          <p:nvPr>
            <p:ph type="title"/>
          </p:nvPr>
        </p:nvSpPr>
        <p:spPr>
          <a:xfrm>
            <a:off x="0" y="-1"/>
            <a:ext cx="8661721" cy="902525"/>
          </a:xfrm>
        </p:spPr>
        <p:txBody>
          <a:bodyPr>
            <a:normAutofit fontScale="90000"/>
          </a:bodyPr>
          <a:lstStyle/>
          <a:p>
            <a:r>
              <a:rPr lang="en-GB" dirty="0"/>
              <a:t>Asymptotic Complexity - Upper bounds</a:t>
            </a:r>
          </a:p>
        </p:txBody>
      </p:sp>
      <p:sp>
        <p:nvSpPr>
          <p:cNvPr id="4" name="object 5">
            <a:extLst>
              <a:ext uri="{FF2B5EF4-FFF2-40B4-BE49-F238E27FC236}">
                <a16:creationId xmlns:a16="http://schemas.microsoft.com/office/drawing/2014/main" id="{B8CD4C2F-E4BE-478D-9C05-74E203EBF598}"/>
              </a:ext>
            </a:extLst>
          </p:cNvPr>
          <p:cNvSpPr/>
          <p:nvPr/>
        </p:nvSpPr>
        <p:spPr>
          <a:xfrm>
            <a:off x="4792651" y="918288"/>
            <a:ext cx="4155405" cy="3778403"/>
          </a:xfrm>
          <a:prstGeom prst="rect">
            <a:avLst/>
          </a:prstGeom>
          <a:blipFill>
            <a:blip r:embed="rId4" cstate="print"/>
            <a:stretch>
              <a:fillRect l="-39344" b="-5724"/>
            </a:stretch>
          </a:blipFill>
        </p:spPr>
        <p:txBody>
          <a:bodyPr wrap="square" lIns="0" tIns="0" rIns="0" bIns="0" rtlCol="0"/>
          <a:lstStyle/>
          <a:p>
            <a:endParaRPr/>
          </a:p>
        </p:txBody>
      </p:sp>
      <p:sp>
        <p:nvSpPr>
          <p:cNvPr id="5" name="Slide Number Placeholder 4">
            <a:extLst>
              <a:ext uri="{FF2B5EF4-FFF2-40B4-BE49-F238E27FC236}">
                <a16:creationId xmlns:a16="http://schemas.microsoft.com/office/drawing/2014/main" id="{DD0457D4-DD3F-4A65-BB6D-A0996F2678AF}"/>
              </a:ext>
            </a:extLst>
          </p:cNvPr>
          <p:cNvSpPr>
            <a:spLocks noGrp="1"/>
          </p:cNvSpPr>
          <p:nvPr>
            <p:ph type="sldNum" sz="quarter" idx="12"/>
          </p:nvPr>
        </p:nvSpPr>
        <p:spPr/>
        <p:txBody>
          <a:bodyPr/>
          <a:lstStyle/>
          <a:p>
            <a:fld id="{66B7A6BE-7A3D-1C4F-BEDA-C5431FB9FC0F}" type="slidenum">
              <a:rPr lang="en-US" smtClean="0"/>
              <a:pPr/>
              <a:t>39</a:t>
            </a:fld>
            <a:endParaRPr lang="en-US" dirty="0"/>
          </a:p>
        </p:txBody>
      </p:sp>
    </p:spTree>
    <p:extLst>
      <p:ext uri="{BB962C8B-B14F-4D97-AF65-F5344CB8AC3E}">
        <p14:creationId xmlns:p14="http://schemas.microsoft.com/office/powerpoint/2010/main" val="2267409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439AF6F-2725-4071-95ED-8FAB2C5F9BF8}"/>
              </a:ext>
            </a:extLst>
          </p:cNvPr>
          <p:cNvSpPr>
            <a:spLocks noGrp="1"/>
          </p:cNvSpPr>
          <p:nvPr>
            <p:ph idx="1"/>
          </p:nvPr>
        </p:nvSpPr>
        <p:spPr/>
        <p:txBody>
          <a:bodyPr>
            <a:normAutofit fontScale="92500" lnSpcReduction="10000"/>
          </a:bodyPr>
          <a:lstStyle/>
          <a:p>
            <a:pPr marL="514350" indent="-457200">
              <a:lnSpc>
                <a:spcPct val="120000"/>
              </a:lnSpc>
              <a:spcBef>
                <a:spcPts val="600"/>
              </a:spcBef>
              <a:buFont typeface="+mj-lt"/>
              <a:buAutoNum type="arabicPeriod"/>
            </a:pPr>
            <a:r>
              <a:rPr lang="en-US" sz="2600" dirty="0"/>
              <a:t>Understand why it is important to be able to compare the complexity of algorithms</a:t>
            </a:r>
          </a:p>
          <a:p>
            <a:pPr marL="514350" indent="-457200">
              <a:lnSpc>
                <a:spcPct val="120000"/>
              </a:lnSpc>
              <a:spcBef>
                <a:spcPts val="600"/>
              </a:spcBef>
              <a:buFont typeface="+mj-lt"/>
              <a:buAutoNum type="arabicPeriod"/>
            </a:pPr>
            <a:r>
              <a:rPr lang="en-US" sz="2600" dirty="0"/>
              <a:t>Be able to:</a:t>
            </a:r>
          </a:p>
          <a:p>
            <a:pPr marL="914400" lvl="1" indent="-457200">
              <a:lnSpc>
                <a:spcPct val="120000"/>
              </a:lnSpc>
              <a:spcBef>
                <a:spcPts val="600"/>
              </a:spcBef>
              <a:buFont typeface="Arial" panose="020B0604020202020204" pitchFamily="34" charset="0"/>
              <a:buChar char="•"/>
            </a:pPr>
            <a:r>
              <a:rPr lang="en-US" sz="2400" dirty="0"/>
              <a:t>Measure complexity of algorithms and compare complexity classes</a:t>
            </a:r>
          </a:p>
          <a:p>
            <a:pPr marL="914400" lvl="1" indent="-457200">
              <a:lnSpc>
                <a:spcPct val="120000"/>
              </a:lnSpc>
              <a:spcBef>
                <a:spcPts val="600"/>
              </a:spcBef>
              <a:buFont typeface="Arial" panose="020B0604020202020204" pitchFamily="34" charset="0"/>
              <a:buChar char="•"/>
            </a:pPr>
            <a:r>
              <a:rPr lang="en-US" sz="2400" dirty="0"/>
              <a:t>Analysis of non-recursive algorithms</a:t>
            </a:r>
          </a:p>
          <a:p>
            <a:pPr marL="914400" lvl="1" indent="-457200">
              <a:lnSpc>
                <a:spcPct val="120000"/>
              </a:lnSpc>
              <a:spcBef>
                <a:spcPts val="600"/>
              </a:spcBef>
              <a:buFont typeface="Arial" panose="020B0604020202020204" pitchFamily="34" charset="0"/>
              <a:buChar char="•"/>
            </a:pPr>
            <a:r>
              <a:rPr lang="en-US" sz="2400" dirty="0"/>
              <a:t>Analysis of recursive algorithms</a:t>
            </a:r>
          </a:p>
          <a:p>
            <a:pPr marL="514350" indent="-457200">
              <a:lnSpc>
                <a:spcPct val="120000"/>
              </a:lnSpc>
              <a:spcBef>
                <a:spcPts val="600"/>
              </a:spcBef>
              <a:buFont typeface="+mj-lt"/>
              <a:buAutoNum type="arabicPeriod"/>
            </a:pPr>
            <a:r>
              <a:rPr lang="en-US" sz="2600" dirty="0"/>
              <a:t>Be able to perform empirical analyses of algorithms</a:t>
            </a:r>
            <a:endParaRPr lang="en-GB" sz="2800" dirty="0"/>
          </a:p>
        </p:txBody>
      </p:sp>
      <p:sp>
        <p:nvSpPr>
          <p:cNvPr id="2" name="Title 1">
            <a:extLst>
              <a:ext uri="{FF2B5EF4-FFF2-40B4-BE49-F238E27FC236}">
                <a16:creationId xmlns:a16="http://schemas.microsoft.com/office/drawing/2014/main" id="{7A41CE5F-B4F8-4B3E-9218-BDA5CC658285}"/>
              </a:ext>
            </a:extLst>
          </p:cNvPr>
          <p:cNvSpPr>
            <a:spLocks noGrp="1"/>
          </p:cNvSpPr>
          <p:nvPr>
            <p:ph type="title"/>
          </p:nvPr>
        </p:nvSpPr>
        <p:spPr/>
        <p:txBody>
          <a:bodyPr/>
          <a:lstStyle/>
          <a:p>
            <a:r>
              <a:rPr lang="en-US" dirty="0"/>
              <a:t>Learning objectives</a:t>
            </a:r>
            <a:endParaRPr lang="en-GB" dirty="0"/>
          </a:p>
        </p:txBody>
      </p:sp>
      <p:sp>
        <p:nvSpPr>
          <p:cNvPr id="4" name="Slide Number Placeholder 3">
            <a:extLst>
              <a:ext uri="{FF2B5EF4-FFF2-40B4-BE49-F238E27FC236}">
                <a16:creationId xmlns:a16="http://schemas.microsoft.com/office/drawing/2014/main" id="{727A5942-6D5C-4132-9B76-9D7A3C7F82FB}"/>
              </a:ext>
            </a:extLst>
          </p:cNvPr>
          <p:cNvSpPr>
            <a:spLocks noGrp="1"/>
          </p:cNvSpPr>
          <p:nvPr>
            <p:ph type="sldNum" sz="quarter" idx="12"/>
          </p:nvPr>
        </p:nvSpPr>
        <p:spPr/>
        <p:txBody>
          <a:bodyPr/>
          <a:lstStyle/>
          <a:p>
            <a:fld id="{66B7A6BE-7A3D-1C4F-BEDA-C5431FB9FC0F}" type="slidenum">
              <a:rPr lang="en-US" smtClean="0"/>
              <a:pPr/>
              <a:t>4</a:t>
            </a:fld>
            <a:endParaRPr lang="en-US" dirty="0"/>
          </a:p>
        </p:txBody>
      </p:sp>
    </p:spTree>
    <p:extLst>
      <p:ext uri="{BB962C8B-B14F-4D97-AF65-F5344CB8AC3E}">
        <p14:creationId xmlns:p14="http://schemas.microsoft.com/office/powerpoint/2010/main" val="33489828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EE4E7-B885-4DA6-B7E9-60D50F6CF412}"/>
              </a:ext>
            </a:extLst>
          </p:cNvPr>
          <p:cNvSpPr>
            <a:spLocks noGrp="1"/>
          </p:cNvSpPr>
          <p:nvPr>
            <p:ph type="title"/>
          </p:nvPr>
        </p:nvSpPr>
        <p:spPr/>
        <p:txBody>
          <a:bodyPr/>
          <a:lstStyle/>
          <a:p>
            <a:r>
              <a:rPr lang="en-GB" dirty="0"/>
              <a:t>Example: Upper Bounds</a:t>
            </a:r>
          </a:p>
        </p:txBody>
      </p:sp>
      <p:pic>
        <p:nvPicPr>
          <p:cNvPr id="5" name="Picture 4">
            <a:extLst>
              <a:ext uri="{FF2B5EF4-FFF2-40B4-BE49-F238E27FC236}">
                <a16:creationId xmlns:a16="http://schemas.microsoft.com/office/drawing/2014/main" id="{73024BE9-51B7-40B3-BCE9-1F85700694E3}"/>
              </a:ext>
            </a:extLst>
          </p:cNvPr>
          <p:cNvPicPr>
            <a:picLocks noChangeAspect="1"/>
          </p:cNvPicPr>
          <p:nvPr/>
        </p:nvPicPr>
        <p:blipFill>
          <a:blip r:embed="rId2"/>
          <a:stretch>
            <a:fillRect/>
          </a:stretch>
        </p:blipFill>
        <p:spPr>
          <a:xfrm>
            <a:off x="1062786" y="917684"/>
            <a:ext cx="7018427" cy="3960855"/>
          </a:xfrm>
          <a:prstGeom prst="rect">
            <a:avLst/>
          </a:prstGeom>
        </p:spPr>
      </p:pic>
      <p:sp>
        <p:nvSpPr>
          <p:cNvPr id="3" name="Rectangle 2">
            <a:extLst>
              <a:ext uri="{FF2B5EF4-FFF2-40B4-BE49-F238E27FC236}">
                <a16:creationId xmlns:a16="http://schemas.microsoft.com/office/drawing/2014/main" id="{FFC41E54-84D2-4047-8DDC-8E35F830F9AE}"/>
              </a:ext>
            </a:extLst>
          </p:cNvPr>
          <p:cNvSpPr/>
          <p:nvPr/>
        </p:nvSpPr>
        <p:spPr>
          <a:xfrm>
            <a:off x="2151993" y="1194238"/>
            <a:ext cx="2420007" cy="2617076"/>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4" name="Slide Number Placeholder 3">
            <a:extLst>
              <a:ext uri="{FF2B5EF4-FFF2-40B4-BE49-F238E27FC236}">
                <a16:creationId xmlns:a16="http://schemas.microsoft.com/office/drawing/2014/main" id="{D7AA9651-0F3C-4952-BFF0-957DA2A96731}"/>
              </a:ext>
            </a:extLst>
          </p:cNvPr>
          <p:cNvSpPr>
            <a:spLocks noGrp="1"/>
          </p:cNvSpPr>
          <p:nvPr>
            <p:ph type="sldNum" sz="quarter" idx="12"/>
          </p:nvPr>
        </p:nvSpPr>
        <p:spPr/>
        <p:txBody>
          <a:bodyPr/>
          <a:lstStyle/>
          <a:p>
            <a:fld id="{66B7A6BE-7A3D-1C4F-BEDA-C5431FB9FC0F}" type="slidenum">
              <a:rPr lang="en-US" smtClean="0"/>
              <a:pPr/>
              <a:t>40</a:t>
            </a:fld>
            <a:endParaRPr lang="en-US" dirty="0"/>
          </a:p>
        </p:txBody>
      </p:sp>
    </p:spTree>
    <p:extLst>
      <p:ext uri="{BB962C8B-B14F-4D97-AF65-F5344CB8AC3E}">
        <p14:creationId xmlns:p14="http://schemas.microsoft.com/office/powerpoint/2010/main" val="190407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F027445-BF02-417B-8E0C-46163FBA1AC6}"/>
              </a:ext>
            </a:extLst>
          </p:cNvPr>
          <p:cNvSpPr>
            <a:spLocks noGrp="1"/>
          </p:cNvSpPr>
          <p:nvPr>
            <p:ph idx="1"/>
          </p:nvPr>
        </p:nvSpPr>
        <p:spPr/>
        <p:txBody>
          <a:bodyPr>
            <a:normAutofit/>
          </a:bodyPr>
          <a:lstStyle/>
          <a:p>
            <a:pPr marL="0" marR="106680" indent="0">
              <a:lnSpc>
                <a:spcPct val="100000"/>
              </a:lnSpc>
              <a:spcBef>
                <a:spcPts val="55"/>
              </a:spcBef>
              <a:buNone/>
            </a:pPr>
            <a:r>
              <a:rPr lang="en-GB" spc="-5" dirty="0">
                <a:latin typeface="Arial" panose="020B0604020202020204" pitchFamily="34" charset="0"/>
                <a:cs typeface="Arial" panose="020B0604020202020204" pitchFamily="34" charset="0"/>
              </a:rPr>
              <a:t>Rather than talking about individual upper </a:t>
            </a:r>
            <a:r>
              <a:rPr lang="en-GB" spc="-10" dirty="0">
                <a:latin typeface="Arial" panose="020B0604020202020204" pitchFamily="34" charset="0"/>
                <a:cs typeface="Arial" panose="020B0604020202020204" pitchFamily="34" charset="0"/>
              </a:rPr>
              <a:t>bounds </a:t>
            </a:r>
            <a:r>
              <a:rPr lang="en-GB" spc="-20" dirty="0">
                <a:latin typeface="Arial" panose="020B0604020202020204" pitchFamily="34" charset="0"/>
                <a:cs typeface="Arial" panose="020B0604020202020204" pitchFamily="34" charset="0"/>
              </a:rPr>
              <a:t>for </a:t>
            </a:r>
            <a:r>
              <a:rPr lang="en-GB" spc="-10" dirty="0">
                <a:latin typeface="Arial" panose="020B0604020202020204" pitchFamily="34" charset="0"/>
                <a:cs typeface="Arial" panose="020B0604020202020204" pitchFamily="34" charset="0"/>
              </a:rPr>
              <a:t>each </a:t>
            </a:r>
            <a:r>
              <a:rPr lang="en-GB" spc="-5" dirty="0">
                <a:latin typeface="Arial" panose="020B0604020202020204" pitchFamily="34" charset="0"/>
                <a:cs typeface="Arial" panose="020B0604020202020204" pitchFamily="34" charset="0"/>
              </a:rPr>
              <a:t>running time function, </a:t>
            </a:r>
            <a:r>
              <a:rPr lang="en-GB" spc="-15" dirty="0">
                <a:latin typeface="Arial" panose="020B0604020202020204" pitchFamily="34" charset="0"/>
                <a:cs typeface="Arial" panose="020B0604020202020204" pitchFamily="34" charset="0"/>
              </a:rPr>
              <a:t>we </a:t>
            </a:r>
            <a:r>
              <a:rPr lang="en-GB" spc="-5" dirty="0">
                <a:latin typeface="Arial" panose="020B0604020202020204" pitchFamily="34" charset="0"/>
                <a:cs typeface="Arial" panose="020B0604020202020204" pitchFamily="34" charset="0"/>
              </a:rPr>
              <a:t>seek to </a:t>
            </a:r>
            <a:r>
              <a:rPr lang="en-GB" spc="-10" dirty="0">
                <a:latin typeface="Arial" panose="020B0604020202020204" pitchFamily="34" charset="0"/>
                <a:cs typeface="Arial" panose="020B0604020202020204" pitchFamily="34" charset="0"/>
              </a:rPr>
              <a:t>group them </a:t>
            </a:r>
            <a:r>
              <a:rPr lang="en-GB" spc="-5" dirty="0">
                <a:latin typeface="Arial" panose="020B0604020202020204" pitchFamily="34" charset="0"/>
                <a:cs typeface="Arial" panose="020B0604020202020204" pitchFamily="34" charset="0"/>
              </a:rPr>
              <a:t>into </a:t>
            </a:r>
            <a:r>
              <a:rPr lang="en-GB" b="1" spc="-10" dirty="0">
                <a:latin typeface="Arial" panose="020B0604020202020204" pitchFamily="34" charset="0"/>
                <a:cs typeface="Arial" panose="020B0604020202020204" pitchFamily="34" charset="0"/>
              </a:rPr>
              <a:t>equivalence </a:t>
            </a:r>
            <a:r>
              <a:rPr lang="en-GB" b="1" spc="-5" dirty="0">
                <a:latin typeface="Arial" panose="020B0604020202020204" pitchFamily="34" charset="0"/>
                <a:cs typeface="Arial" panose="020B0604020202020204" pitchFamily="34" charset="0"/>
              </a:rPr>
              <a:t>classes </a:t>
            </a:r>
            <a:r>
              <a:rPr lang="en-GB" spc="-5" dirty="0">
                <a:latin typeface="Arial" panose="020B0604020202020204" pitchFamily="34" charset="0"/>
                <a:cs typeface="Arial" panose="020B0604020202020204" pitchFamily="34" charset="0"/>
              </a:rPr>
              <a:t>that describe their </a:t>
            </a:r>
            <a:r>
              <a:rPr lang="en-GB" b="1" spc="-10" dirty="0">
                <a:latin typeface="Arial" panose="020B0604020202020204" pitchFamily="34" charset="0"/>
                <a:cs typeface="Arial" panose="020B0604020202020204" pitchFamily="34" charset="0"/>
              </a:rPr>
              <a:t>order </a:t>
            </a:r>
            <a:r>
              <a:rPr lang="en-GB" b="1" spc="-5" dirty="0">
                <a:latin typeface="Arial" panose="020B0604020202020204" pitchFamily="34" charset="0"/>
                <a:cs typeface="Arial" panose="020B0604020202020204" pitchFamily="34" charset="0"/>
              </a:rPr>
              <a:t>of </a:t>
            </a:r>
            <a:r>
              <a:rPr lang="en-GB" b="1" spc="-15" dirty="0">
                <a:latin typeface="Arial" panose="020B0604020202020204" pitchFamily="34" charset="0"/>
                <a:cs typeface="Arial" panose="020B0604020202020204" pitchFamily="34" charset="0"/>
              </a:rPr>
              <a:t>growth</a:t>
            </a:r>
            <a:r>
              <a:rPr lang="en-GB" spc="-15"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a:p>
            <a:pPr marL="0" indent="0" algn="ctr">
              <a:lnSpc>
                <a:spcPct val="100000"/>
              </a:lnSpc>
              <a:spcBef>
                <a:spcPts val="635"/>
              </a:spcBef>
              <a:buNone/>
            </a:pPr>
            <a:endParaRPr lang="en-GB" b="1" spc="-5" dirty="0">
              <a:latin typeface="Arial" panose="020B0604020202020204" pitchFamily="34" charset="0"/>
              <a:cs typeface="Arial" panose="020B0604020202020204" pitchFamily="34" charset="0"/>
            </a:endParaRPr>
          </a:p>
          <a:p>
            <a:pPr marL="0" indent="0" algn="ctr">
              <a:lnSpc>
                <a:spcPct val="100000"/>
              </a:lnSpc>
              <a:spcBef>
                <a:spcPts val="635"/>
              </a:spcBef>
              <a:buNone/>
            </a:pPr>
            <a:r>
              <a:rPr lang="en-GB" sz="3600" b="1" spc="-5" dirty="0">
                <a:latin typeface="Arial" panose="020B0604020202020204" pitchFamily="34" charset="0"/>
                <a:cs typeface="Arial" panose="020B0604020202020204" pitchFamily="34" charset="0"/>
              </a:rPr>
              <a:t>Big-O notation:</a:t>
            </a:r>
            <a:r>
              <a:rPr lang="en-GB" sz="3600" spc="-5" dirty="0">
                <a:latin typeface="Arial" panose="020B0604020202020204" pitchFamily="34" charset="0"/>
                <a:cs typeface="Arial" panose="020B0604020202020204" pitchFamily="34" charset="0"/>
              </a:rPr>
              <a:t> </a:t>
            </a:r>
            <a:r>
              <a:rPr lang="en-GB" sz="3600" b="1" spc="5" dirty="0">
                <a:latin typeface="Arial" panose="020B0604020202020204" pitchFamily="34" charset="0"/>
                <a:cs typeface="Arial" panose="020B0604020202020204" pitchFamily="34" charset="0"/>
              </a:rPr>
              <a:t>O(</a:t>
            </a:r>
            <a:r>
              <a:rPr lang="en-GB" sz="3600" b="1" i="1" spc="5" dirty="0">
                <a:latin typeface="Arial" panose="020B0604020202020204" pitchFamily="34" charset="0"/>
                <a:cs typeface="Arial" panose="020B0604020202020204" pitchFamily="34" charset="0"/>
              </a:rPr>
              <a:t>n</a:t>
            </a:r>
            <a:r>
              <a:rPr lang="en-GB" sz="3600" b="1" spc="5" dirty="0">
                <a:latin typeface="Arial" panose="020B0604020202020204" pitchFamily="34" charset="0"/>
                <a:cs typeface="Arial" panose="020B0604020202020204" pitchFamily="34" charset="0"/>
              </a:rPr>
              <a:t>)</a:t>
            </a:r>
          </a:p>
        </p:txBody>
      </p:sp>
      <p:sp>
        <p:nvSpPr>
          <p:cNvPr id="2" name="Title 1">
            <a:extLst>
              <a:ext uri="{FF2B5EF4-FFF2-40B4-BE49-F238E27FC236}">
                <a16:creationId xmlns:a16="http://schemas.microsoft.com/office/drawing/2014/main" id="{4A93BAED-840E-45F5-8373-919D1747F08D}"/>
              </a:ext>
            </a:extLst>
          </p:cNvPr>
          <p:cNvSpPr>
            <a:spLocks noGrp="1"/>
          </p:cNvSpPr>
          <p:nvPr>
            <p:ph type="title"/>
          </p:nvPr>
        </p:nvSpPr>
        <p:spPr/>
        <p:txBody>
          <a:bodyPr/>
          <a:lstStyle/>
          <a:p>
            <a:r>
              <a:rPr lang="en-GB" dirty="0"/>
              <a:t>Asymptotic Complexity – O(</a:t>
            </a:r>
            <a:r>
              <a:rPr lang="en-GB" i="1" dirty="0"/>
              <a:t>n</a:t>
            </a:r>
            <a:r>
              <a:rPr lang="en-GB" dirty="0"/>
              <a:t>)</a:t>
            </a:r>
          </a:p>
        </p:txBody>
      </p:sp>
      <p:sp>
        <p:nvSpPr>
          <p:cNvPr id="4" name="Slide Number Placeholder 3">
            <a:extLst>
              <a:ext uri="{FF2B5EF4-FFF2-40B4-BE49-F238E27FC236}">
                <a16:creationId xmlns:a16="http://schemas.microsoft.com/office/drawing/2014/main" id="{0F1E4AE5-376F-47A2-B0BF-7E4AA09F6365}"/>
              </a:ext>
            </a:extLst>
          </p:cNvPr>
          <p:cNvSpPr>
            <a:spLocks noGrp="1"/>
          </p:cNvSpPr>
          <p:nvPr>
            <p:ph type="sldNum" sz="quarter" idx="12"/>
          </p:nvPr>
        </p:nvSpPr>
        <p:spPr/>
        <p:txBody>
          <a:bodyPr/>
          <a:lstStyle/>
          <a:p>
            <a:fld id="{66B7A6BE-7A3D-1C4F-BEDA-C5431FB9FC0F}" type="slidenum">
              <a:rPr lang="en-US" smtClean="0"/>
              <a:pPr/>
              <a:t>41</a:t>
            </a:fld>
            <a:endParaRPr lang="en-US" dirty="0"/>
          </a:p>
        </p:txBody>
      </p:sp>
    </p:spTree>
    <p:extLst>
      <p:ext uri="{BB962C8B-B14F-4D97-AF65-F5344CB8AC3E}">
        <p14:creationId xmlns:p14="http://schemas.microsoft.com/office/powerpoint/2010/main" val="862409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F027445-BF02-417B-8E0C-46163FBA1AC6}"/>
                  </a:ext>
                </a:extLst>
              </p:cNvPr>
              <p:cNvSpPr>
                <a:spLocks noGrp="1"/>
              </p:cNvSpPr>
              <p:nvPr>
                <p:ph idx="1"/>
              </p:nvPr>
            </p:nvSpPr>
            <p:spPr/>
            <p:txBody>
              <a:bodyPr>
                <a:normAutofit/>
              </a:bodyPr>
              <a:lstStyle/>
              <a:p>
                <a:pPr marL="0" indent="0" algn="ctr">
                  <a:lnSpc>
                    <a:spcPct val="100000"/>
                  </a:lnSpc>
                  <a:spcBef>
                    <a:spcPts val="635"/>
                  </a:spcBef>
                  <a:buNone/>
                </a:pPr>
                <a:r>
                  <a:rPr lang="en-GB" sz="3600" b="1" spc="-5" dirty="0">
                    <a:latin typeface="Arial" panose="020B0604020202020204" pitchFamily="34" charset="0"/>
                    <a:cs typeface="Arial" panose="020B0604020202020204" pitchFamily="34" charset="0"/>
                  </a:rPr>
                  <a:t>Big-O notation:</a:t>
                </a:r>
                <a:r>
                  <a:rPr lang="en-GB" sz="3600" spc="-5" dirty="0">
                    <a:latin typeface="Arial" panose="020B0604020202020204" pitchFamily="34" charset="0"/>
                    <a:cs typeface="Arial" panose="020B0604020202020204" pitchFamily="34" charset="0"/>
                  </a:rPr>
                  <a:t> </a:t>
                </a:r>
                <a:r>
                  <a:rPr lang="en-GB" sz="3600" b="1" spc="5" dirty="0">
                    <a:latin typeface="Arial" panose="020B0604020202020204" pitchFamily="34" charset="0"/>
                    <a:cs typeface="Arial" panose="020B0604020202020204" pitchFamily="34" charset="0"/>
                  </a:rPr>
                  <a:t>O(</a:t>
                </a:r>
                <a:r>
                  <a:rPr lang="en-GB" sz="3600" b="1" i="1" spc="5" dirty="0">
                    <a:latin typeface="Arial" panose="020B0604020202020204" pitchFamily="34" charset="0"/>
                    <a:cs typeface="Arial" panose="020B0604020202020204" pitchFamily="34" charset="0"/>
                  </a:rPr>
                  <a:t>n</a:t>
                </a:r>
                <a:r>
                  <a:rPr lang="en-GB" sz="3600" b="1" spc="5" dirty="0">
                    <a:latin typeface="Arial" panose="020B0604020202020204" pitchFamily="34" charset="0"/>
                    <a:cs typeface="Arial" panose="020B0604020202020204" pitchFamily="34" charset="0"/>
                  </a:rPr>
                  <a:t>)</a:t>
                </a:r>
                <a:endParaRPr lang="en-US" b="1" spc="5" dirty="0">
                  <a:latin typeface="Arial" panose="020B0604020202020204" pitchFamily="34" charset="0"/>
                  <a:cs typeface="Arial" panose="020B0604020202020204" pitchFamily="34" charset="0"/>
                </a:endParaRPr>
              </a:p>
              <a:p>
                <a:pPr marL="0" indent="0">
                  <a:lnSpc>
                    <a:spcPct val="100000"/>
                  </a:lnSpc>
                  <a:buNone/>
                </a:pPr>
                <a:r>
                  <a:rPr lang="en-GB" spc="-15" dirty="0">
                    <a:latin typeface="Arial" panose="020B0604020202020204" pitchFamily="34" charset="0"/>
                    <a:cs typeface="Arial" panose="020B0604020202020204" pitchFamily="34" charset="0"/>
                  </a:rPr>
                  <a:t>Given </a:t>
                </a:r>
                <a:r>
                  <a:rPr lang="en-GB" spc="-10" dirty="0">
                    <a:latin typeface="Arial" panose="020B0604020202020204" pitchFamily="34" charset="0"/>
                    <a:cs typeface="Arial" panose="020B0604020202020204" pitchFamily="34" charset="0"/>
                  </a:rPr>
                  <a:t>a </a:t>
                </a:r>
                <a:r>
                  <a:rPr lang="en-GB" spc="-5" dirty="0">
                    <a:latin typeface="Arial" panose="020B0604020202020204" pitchFamily="34" charset="0"/>
                    <a:cs typeface="Arial" panose="020B0604020202020204" pitchFamily="34" charset="0"/>
                  </a:rPr>
                  <a:t>function </a:t>
                </a:r>
                <a14:m>
                  <m:oMath xmlns:m="http://schemas.openxmlformats.org/officeDocument/2006/math">
                    <m:r>
                      <a:rPr lang="en-GB" i="1" spc="-5" dirty="0" smtClean="0">
                        <a:latin typeface="Cambria Math" panose="02040503050406030204" pitchFamily="18" charset="0"/>
                        <a:cs typeface="Arial" panose="020B0604020202020204" pitchFamily="34" charset="0"/>
                      </a:rPr>
                      <m:t>𝑡</m:t>
                    </m:r>
                    <m:r>
                      <a:rPr lang="en-GB" i="1" spc="-5" dirty="0" smtClean="0">
                        <a:latin typeface="Cambria Math" panose="02040503050406030204" pitchFamily="18" charset="0"/>
                        <a:cs typeface="Arial" panose="020B0604020202020204" pitchFamily="34" charset="0"/>
                      </a:rPr>
                      <m:t>(</m:t>
                    </m:r>
                    <m:r>
                      <a:rPr lang="en-GB" i="1" spc="-5" dirty="0">
                        <a:latin typeface="Cambria Math" panose="02040503050406030204" pitchFamily="18" charset="0"/>
                        <a:cs typeface="Arial" panose="020B0604020202020204" pitchFamily="34" charset="0"/>
                      </a:rPr>
                      <m:t>𝑛</m:t>
                    </m:r>
                    <m:r>
                      <a:rPr lang="en-GB" i="1" spc="-5" dirty="0">
                        <a:latin typeface="Cambria Math" panose="02040503050406030204" pitchFamily="18" charset="0"/>
                        <a:cs typeface="Arial" panose="020B0604020202020204" pitchFamily="34" charset="0"/>
                      </a:rPr>
                      <m:t>)</m:t>
                    </m:r>
                  </m:oMath>
                </a14:m>
                <a:r>
                  <a:rPr lang="en-GB" spc="-5" dirty="0">
                    <a:latin typeface="Arial" panose="020B0604020202020204" pitchFamily="34" charset="0"/>
                    <a:cs typeface="Arial" panose="020B0604020202020204" pitchFamily="34" charset="0"/>
                  </a:rPr>
                  <a:t>,</a:t>
                </a:r>
              </a:p>
              <a:p>
                <a:pPr>
                  <a:lnSpc>
                    <a:spcPct val="100000"/>
                  </a:lnSpc>
                </a:pPr>
                <a:r>
                  <a:rPr lang="en-GB" b="1" spc="-10" dirty="0">
                    <a:latin typeface="Arial" panose="020B0604020202020204" pitchFamily="34" charset="0"/>
                    <a:cs typeface="Arial" panose="020B0604020202020204" pitchFamily="34" charset="0"/>
                  </a:rPr>
                  <a:t>Formally:</a:t>
                </a:r>
                <a:r>
                  <a:rPr lang="en-GB" spc="-10" dirty="0">
                    <a:latin typeface="Arial" panose="020B0604020202020204" pitchFamily="34" charset="0"/>
                    <a:cs typeface="Arial" panose="020B0604020202020204" pitchFamily="34" charset="0"/>
                  </a:rPr>
                  <a:t> </a:t>
                </a:r>
                <a14:m>
                  <m:oMath xmlns:m="http://schemas.openxmlformats.org/officeDocument/2006/math">
                    <m:r>
                      <a:rPr lang="en-GB" i="1" spc="-5" dirty="0" smtClean="0">
                        <a:latin typeface="Cambria Math" panose="02040503050406030204" pitchFamily="18" charset="0"/>
                        <a:cs typeface="Arial" panose="020B0604020202020204" pitchFamily="34" charset="0"/>
                      </a:rPr>
                      <m:t>𝑡</m:t>
                    </m:r>
                    <m:r>
                      <a:rPr lang="en-GB" i="1" dirty="0">
                        <a:latin typeface="Cambria Math" panose="02040503050406030204" pitchFamily="18" charset="0"/>
                        <a:cs typeface="Arial" panose="020B0604020202020204" pitchFamily="34" charset="0"/>
                      </a:rPr>
                      <m:t>(</m:t>
                    </m:r>
                    <m:r>
                      <a:rPr lang="en-GB" i="1" dirty="0">
                        <a:latin typeface="Cambria Math" panose="02040503050406030204" pitchFamily="18" charset="0"/>
                        <a:cs typeface="Arial" panose="020B0604020202020204" pitchFamily="34" charset="0"/>
                      </a:rPr>
                      <m:t>𝑛</m:t>
                    </m:r>
                    <m:r>
                      <a:rPr lang="en-GB" i="1" dirty="0">
                        <a:latin typeface="Cambria Math" panose="02040503050406030204" pitchFamily="18" charset="0"/>
                        <a:cs typeface="Arial" panose="020B0604020202020204" pitchFamily="34" charset="0"/>
                      </a:rPr>
                      <m:t>)∈</m:t>
                    </m:r>
                    <m:r>
                      <m:rPr>
                        <m:sty m:val="p"/>
                      </m:rPr>
                      <a:rPr lang="en-GB" i="0" spc="5" dirty="0">
                        <a:latin typeface="Cambria Math" panose="02040503050406030204" pitchFamily="18" charset="0"/>
                        <a:cs typeface="Arial" panose="020B0604020202020204" pitchFamily="34" charset="0"/>
                      </a:rPr>
                      <m:t>O</m:t>
                    </m:r>
                    <m:r>
                      <a:rPr lang="en-GB" i="1" spc="5" dirty="0">
                        <a:latin typeface="Cambria Math" panose="02040503050406030204" pitchFamily="18" charset="0"/>
                        <a:cs typeface="Arial" panose="020B0604020202020204" pitchFamily="34" charset="0"/>
                      </a:rPr>
                      <m:t>(</m:t>
                    </m:r>
                    <m:r>
                      <a:rPr lang="en-GB" i="1" spc="5" dirty="0">
                        <a:latin typeface="Cambria Math" panose="02040503050406030204" pitchFamily="18" charset="0"/>
                        <a:cs typeface="Arial" panose="020B0604020202020204" pitchFamily="34" charset="0"/>
                      </a:rPr>
                      <m:t>𝑔</m:t>
                    </m:r>
                    <m:r>
                      <a:rPr lang="en-GB" i="1" spc="5" dirty="0">
                        <a:latin typeface="Cambria Math" panose="02040503050406030204" pitchFamily="18" charset="0"/>
                        <a:cs typeface="Arial" panose="020B0604020202020204" pitchFamily="34" charset="0"/>
                      </a:rPr>
                      <m:t>(</m:t>
                    </m:r>
                    <m:r>
                      <a:rPr lang="en-GB" i="1" spc="5" dirty="0">
                        <a:latin typeface="Cambria Math" panose="02040503050406030204" pitchFamily="18" charset="0"/>
                        <a:cs typeface="Arial" panose="020B0604020202020204" pitchFamily="34" charset="0"/>
                      </a:rPr>
                      <m:t>𝑛</m:t>
                    </m:r>
                    <m:r>
                      <a:rPr lang="en-GB" i="1" spc="5" dirty="0">
                        <a:latin typeface="Cambria Math" panose="02040503050406030204" pitchFamily="18" charset="0"/>
                        <a:cs typeface="Arial" panose="020B0604020202020204" pitchFamily="34" charset="0"/>
                      </a:rPr>
                      <m:t>))</m:t>
                    </m:r>
                  </m:oMath>
                </a14:m>
                <a:r>
                  <a:rPr lang="en-GB" spc="5" dirty="0">
                    <a:latin typeface="Arial" panose="020B0604020202020204" pitchFamily="34" charset="0"/>
                    <a:cs typeface="Arial" panose="020B0604020202020204" pitchFamily="34" charset="0"/>
                  </a:rPr>
                  <a:t>, </a:t>
                </a:r>
                <a:r>
                  <a:rPr lang="en-GB" spc="-5" dirty="0">
                    <a:latin typeface="Arial" panose="020B0604020202020204" pitchFamily="34" charset="0"/>
                    <a:cs typeface="Arial" panose="020B0604020202020204" pitchFamily="34" charset="0"/>
                  </a:rPr>
                  <a:t>if </a:t>
                </a:r>
                <a14:m>
                  <m:oMath xmlns:m="http://schemas.openxmlformats.org/officeDocument/2006/math">
                    <m:r>
                      <a:rPr lang="en-GB" i="1" spc="10" dirty="0" smtClean="0">
                        <a:latin typeface="Cambria Math" panose="02040503050406030204" pitchFamily="18" charset="0"/>
                        <a:cs typeface="Arial" panose="020B0604020202020204" pitchFamily="34" charset="0"/>
                      </a:rPr>
                      <m:t>𝑔</m:t>
                    </m:r>
                    <m:r>
                      <a:rPr lang="en-GB" i="1" spc="10" dirty="0" smtClean="0">
                        <a:latin typeface="Cambria Math" panose="02040503050406030204" pitchFamily="18" charset="0"/>
                        <a:cs typeface="Arial" panose="020B0604020202020204" pitchFamily="34" charset="0"/>
                      </a:rPr>
                      <m:t>(</m:t>
                    </m:r>
                    <m:r>
                      <a:rPr lang="en-GB" i="1" spc="10" dirty="0" smtClean="0">
                        <a:latin typeface="Cambria Math" panose="02040503050406030204" pitchFamily="18" charset="0"/>
                        <a:cs typeface="Arial" panose="020B0604020202020204" pitchFamily="34" charset="0"/>
                      </a:rPr>
                      <m:t>𝑛</m:t>
                    </m:r>
                    <m:r>
                      <a:rPr lang="en-GB" i="1" spc="10" dirty="0" smtClean="0">
                        <a:latin typeface="Cambria Math" panose="02040503050406030204" pitchFamily="18" charset="0"/>
                        <a:cs typeface="Arial" panose="020B0604020202020204" pitchFamily="34" charset="0"/>
                      </a:rPr>
                      <m:t>)</m:t>
                    </m:r>
                  </m:oMath>
                </a14:m>
                <a:r>
                  <a:rPr lang="en-GB" spc="10" dirty="0">
                    <a:latin typeface="Arial" panose="020B0604020202020204" pitchFamily="34" charset="0"/>
                    <a:cs typeface="Arial" panose="020B0604020202020204" pitchFamily="34" charset="0"/>
                  </a:rPr>
                  <a:t> </a:t>
                </a:r>
                <a:r>
                  <a:rPr lang="en-GB" spc="-5" dirty="0">
                    <a:latin typeface="Arial" panose="020B0604020202020204" pitchFamily="34" charset="0"/>
                    <a:cs typeface="Arial" panose="020B0604020202020204" pitchFamily="34" charset="0"/>
                  </a:rPr>
                  <a:t>is </a:t>
                </a:r>
                <a:r>
                  <a:rPr lang="en-GB" spc="-10" dirty="0">
                    <a:latin typeface="Arial" panose="020B0604020202020204" pitchFamily="34" charset="0"/>
                    <a:cs typeface="Arial" panose="020B0604020202020204" pitchFamily="34" charset="0"/>
                  </a:rPr>
                  <a:t>a </a:t>
                </a:r>
                <a:r>
                  <a:rPr lang="en-GB" spc="-5" dirty="0">
                    <a:latin typeface="Arial" panose="020B0604020202020204" pitchFamily="34" charset="0"/>
                    <a:cs typeface="Arial" panose="020B0604020202020204" pitchFamily="34" charset="0"/>
                  </a:rPr>
                  <a:t>function </a:t>
                </a:r>
                <a:r>
                  <a:rPr lang="en-GB" spc="-10" dirty="0">
                    <a:latin typeface="Arial" panose="020B0604020202020204" pitchFamily="34" charset="0"/>
                    <a:cs typeface="Arial" panose="020B0604020202020204" pitchFamily="34" charset="0"/>
                  </a:rPr>
                  <a:t>and </a:t>
                </a:r>
                <a14:m>
                  <m:oMath xmlns:m="http://schemas.openxmlformats.org/officeDocument/2006/math">
                    <m:r>
                      <a:rPr lang="en-GB" i="1" spc="-5" dirty="0" smtClean="0">
                        <a:latin typeface="Cambria Math" panose="02040503050406030204" pitchFamily="18" charset="0"/>
                        <a:cs typeface="Arial" panose="020B0604020202020204" pitchFamily="34" charset="0"/>
                      </a:rPr>
                      <m:t>𝑐</m:t>
                    </m:r>
                    <m:r>
                      <a:rPr lang="en-GB" i="1" spc="-5" dirty="0" smtClean="0">
                        <a:latin typeface="Cambria Math" panose="02040503050406030204" pitchFamily="18" charset="0"/>
                        <a:ea typeface="Cambria Math" panose="02040503050406030204" pitchFamily="18" charset="0"/>
                        <a:cs typeface="Arial" panose="020B0604020202020204" pitchFamily="34" charset="0"/>
                      </a:rPr>
                      <m:t>∙</m:t>
                    </m:r>
                    <m:r>
                      <a:rPr lang="en-GB" i="1" spc="10" dirty="0">
                        <a:latin typeface="Cambria Math" panose="02040503050406030204" pitchFamily="18" charset="0"/>
                        <a:cs typeface="Arial" panose="020B0604020202020204" pitchFamily="34" charset="0"/>
                      </a:rPr>
                      <m:t>𝑔</m:t>
                    </m:r>
                    <m:r>
                      <a:rPr lang="en-GB" i="1" spc="10" dirty="0">
                        <a:latin typeface="Cambria Math" panose="02040503050406030204" pitchFamily="18" charset="0"/>
                        <a:cs typeface="Arial" panose="020B0604020202020204" pitchFamily="34" charset="0"/>
                      </a:rPr>
                      <m:t>(</m:t>
                    </m:r>
                    <m:r>
                      <a:rPr lang="en-GB" i="1" spc="10" dirty="0">
                        <a:latin typeface="Cambria Math" panose="02040503050406030204" pitchFamily="18" charset="0"/>
                        <a:cs typeface="Arial" panose="020B0604020202020204" pitchFamily="34" charset="0"/>
                      </a:rPr>
                      <m:t>𝑛</m:t>
                    </m:r>
                    <m:r>
                      <a:rPr lang="en-GB" i="1" spc="10" dirty="0">
                        <a:latin typeface="Cambria Math" panose="02040503050406030204" pitchFamily="18" charset="0"/>
                        <a:cs typeface="Arial" panose="020B0604020202020204" pitchFamily="34" charset="0"/>
                      </a:rPr>
                      <m:t>)</m:t>
                    </m:r>
                  </m:oMath>
                </a14:m>
                <a:r>
                  <a:rPr lang="en-GB" spc="-260" dirty="0">
                    <a:latin typeface="Arial" panose="020B0604020202020204" pitchFamily="34" charset="0"/>
                    <a:cs typeface="Arial" panose="020B0604020202020204" pitchFamily="34" charset="0"/>
                  </a:rPr>
                  <a:t> </a:t>
                </a:r>
                <a:r>
                  <a:rPr lang="en-GB" spc="-5" dirty="0">
                    <a:latin typeface="Arial" panose="020B0604020202020204" pitchFamily="34" charset="0"/>
                    <a:cs typeface="Arial" panose="020B0604020202020204" pitchFamily="34" charset="0"/>
                  </a:rPr>
                  <a:t>is </a:t>
                </a:r>
                <a:r>
                  <a:rPr lang="en-GB" spc="-10" dirty="0">
                    <a:latin typeface="Arial" panose="020B0604020202020204" pitchFamily="34" charset="0"/>
                    <a:cs typeface="Arial" panose="020B0604020202020204" pitchFamily="34" charset="0"/>
                  </a:rPr>
                  <a:t>an </a:t>
                </a:r>
                <a:r>
                  <a:rPr lang="en-GB" spc="-5" dirty="0">
                    <a:solidFill>
                      <a:schemeClr val="tx2"/>
                    </a:solidFill>
                    <a:latin typeface="Arial" panose="020B0604020202020204" pitchFamily="34" charset="0"/>
                    <a:cs typeface="Arial" panose="020B0604020202020204" pitchFamily="34" charset="0"/>
                  </a:rPr>
                  <a:t>upper</a:t>
                </a:r>
                <a:r>
                  <a:rPr lang="en-GB" b="1" spc="-5" dirty="0">
                    <a:latin typeface="Arial" panose="020B0604020202020204" pitchFamily="34" charset="0"/>
                    <a:cs typeface="Arial" panose="020B0604020202020204" pitchFamily="34" charset="0"/>
                  </a:rPr>
                  <a:t> </a:t>
                </a:r>
                <a:r>
                  <a:rPr lang="en-GB" spc="-10" dirty="0">
                    <a:solidFill>
                      <a:schemeClr val="tx2"/>
                    </a:solidFill>
                    <a:latin typeface="Arial" panose="020B0604020202020204" pitchFamily="34" charset="0"/>
                    <a:cs typeface="Arial" panose="020B0604020202020204" pitchFamily="34" charset="0"/>
                  </a:rPr>
                  <a:t>bound</a:t>
                </a:r>
                <a:r>
                  <a:rPr lang="en-GB" spc="-10" dirty="0">
                    <a:latin typeface="Arial" panose="020B0604020202020204" pitchFamily="34" charset="0"/>
                    <a:cs typeface="Arial" panose="020B0604020202020204" pitchFamily="34" charset="0"/>
                  </a:rPr>
                  <a:t> on </a:t>
                </a:r>
                <a14:m>
                  <m:oMath xmlns:m="http://schemas.openxmlformats.org/officeDocument/2006/math">
                    <m:r>
                      <a:rPr lang="en-GB" i="1" spc="-5" dirty="0" smtClean="0">
                        <a:latin typeface="Cambria Math" panose="02040503050406030204" pitchFamily="18" charset="0"/>
                        <a:cs typeface="Arial" panose="020B0604020202020204" pitchFamily="34" charset="0"/>
                      </a:rPr>
                      <m:t>𝑡</m:t>
                    </m:r>
                    <m:r>
                      <a:rPr lang="en-GB" i="1" dirty="0" smtClean="0">
                        <a:latin typeface="Cambria Math" panose="02040503050406030204" pitchFamily="18" charset="0"/>
                        <a:cs typeface="Arial" panose="020B0604020202020204" pitchFamily="34" charset="0"/>
                      </a:rPr>
                      <m:t>(</m:t>
                    </m:r>
                    <m:r>
                      <a:rPr lang="en-GB" i="1" dirty="0">
                        <a:latin typeface="Cambria Math" panose="02040503050406030204" pitchFamily="18" charset="0"/>
                        <a:cs typeface="Arial" panose="020B0604020202020204" pitchFamily="34" charset="0"/>
                      </a:rPr>
                      <m:t>𝑛</m:t>
                    </m:r>
                    <m:r>
                      <a:rPr lang="en-GB" i="1" dirty="0">
                        <a:latin typeface="Cambria Math" panose="02040503050406030204" pitchFamily="18" charset="0"/>
                        <a:cs typeface="Arial" panose="020B0604020202020204" pitchFamily="34" charset="0"/>
                      </a:rPr>
                      <m:t>)</m:t>
                    </m:r>
                  </m:oMath>
                </a14:m>
                <a:r>
                  <a:rPr lang="en-GB" dirty="0">
                    <a:latin typeface="Arial" panose="020B0604020202020204" pitchFamily="34" charset="0"/>
                    <a:cs typeface="Arial" panose="020B0604020202020204" pitchFamily="34" charset="0"/>
                  </a:rPr>
                  <a:t> </a:t>
                </a:r>
                <a:r>
                  <a:rPr lang="en-GB" spc="-20" dirty="0">
                    <a:latin typeface="Arial" panose="020B0604020202020204" pitchFamily="34" charset="0"/>
                    <a:cs typeface="Arial" panose="020B0604020202020204" pitchFamily="34" charset="0"/>
                  </a:rPr>
                  <a:t>for </a:t>
                </a:r>
                <a:r>
                  <a:rPr lang="en-GB" spc="-10" dirty="0">
                    <a:latin typeface="Arial" panose="020B0604020202020204" pitchFamily="34" charset="0"/>
                    <a:cs typeface="Arial" panose="020B0604020202020204" pitchFamily="34" charset="0"/>
                  </a:rPr>
                  <a:t>some </a:t>
                </a:r>
                <a14:m>
                  <m:oMath xmlns:m="http://schemas.openxmlformats.org/officeDocument/2006/math">
                    <m:r>
                      <a:rPr lang="en-GB" i="1" spc="-5" dirty="0" smtClean="0">
                        <a:latin typeface="Cambria Math" panose="02040503050406030204" pitchFamily="18" charset="0"/>
                        <a:cs typeface="Arial" panose="020B0604020202020204" pitchFamily="34" charset="0"/>
                      </a:rPr>
                      <m:t>𝑐</m:t>
                    </m:r>
                    <m:r>
                      <a:rPr lang="en-GB" i="1" spc="-55" dirty="0" smtClean="0">
                        <a:latin typeface="Cambria Math" panose="02040503050406030204" pitchFamily="18" charset="0"/>
                        <a:cs typeface="Arial" panose="020B0604020202020204" pitchFamily="34" charset="0"/>
                      </a:rPr>
                      <m:t>&gt;</m:t>
                    </m:r>
                    <m:r>
                      <a:rPr lang="en-GB" i="1" spc="-10" dirty="0" smtClean="0">
                        <a:latin typeface="Cambria Math" panose="02040503050406030204" pitchFamily="18" charset="0"/>
                        <a:cs typeface="Arial" panose="020B0604020202020204" pitchFamily="34" charset="0"/>
                      </a:rPr>
                      <m:t>0</m:t>
                    </m:r>
                  </m:oMath>
                </a14:m>
                <a:r>
                  <a:rPr lang="en-GB" spc="-10" dirty="0">
                    <a:latin typeface="Arial" panose="020B0604020202020204" pitchFamily="34" charset="0"/>
                    <a:cs typeface="Arial" panose="020B0604020202020204" pitchFamily="34" charset="0"/>
                  </a:rPr>
                  <a:t> and </a:t>
                </a:r>
                <a:r>
                  <a:rPr lang="en-GB" spc="-20" dirty="0">
                    <a:latin typeface="Arial" panose="020B0604020202020204" pitchFamily="34" charset="0"/>
                    <a:cs typeface="Arial" panose="020B0604020202020204" pitchFamily="34" charset="0"/>
                  </a:rPr>
                  <a:t>for </a:t>
                </a:r>
                <a:r>
                  <a:rPr lang="en-GB" i="1" spc="-5" dirty="0">
                    <a:latin typeface="Arial" panose="020B0604020202020204" pitchFamily="34" charset="0"/>
                    <a:cs typeface="Arial" panose="020B0604020202020204" pitchFamily="34" charset="0"/>
                  </a:rPr>
                  <a:t>“large”</a:t>
                </a:r>
                <a:r>
                  <a:rPr lang="en-GB" i="1" spc="-190" dirty="0">
                    <a:latin typeface="Arial" panose="020B0604020202020204" pitchFamily="34" charset="0"/>
                    <a:cs typeface="Arial" panose="020B0604020202020204" pitchFamily="34" charset="0"/>
                  </a:rPr>
                  <a:t> </a:t>
                </a:r>
                <a14:m>
                  <m:oMath xmlns:m="http://schemas.openxmlformats.org/officeDocument/2006/math">
                    <m:r>
                      <a:rPr lang="en-GB" i="1" spc="-10" dirty="0" smtClean="0">
                        <a:latin typeface="Cambria Math" panose="02040503050406030204" pitchFamily="18" charset="0"/>
                        <a:cs typeface="Arial" panose="020B0604020202020204" pitchFamily="34" charset="0"/>
                      </a:rPr>
                      <m:t>𝑛</m:t>
                    </m:r>
                  </m:oMath>
                </a14:m>
                <a:r>
                  <a:rPr lang="en-GB" spc="-1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a:p>
                <a:pPr>
                  <a:lnSpc>
                    <a:spcPct val="100000"/>
                  </a:lnSpc>
                </a:pPr>
                <a:r>
                  <a:rPr lang="en-GB" b="1" spc="-5" dirty="0">
                    <a:latin typeface="Arial" panose="020B0604020202020204" pitchFamily="34" charset="0"/>
                    <a:cs typeface="Arial" panose="020B0604020202020204" pitchFamily="34" charset="0"/>
                  </a:rPr>
                  <a:t>Informally:</a:t>
                </a:r>
                <a:r>
                  <a:rPr lang="en-GB" spc="-5" dirty="0">
                    <a:latin typeface="Arial" panose="020B0604020202020204" pitchFamily="34" charset="0"/>
                    <a:cs typeface="Arial" panose="020B0604020202020204" pitchFamily="34" charset="0"/>
                  </a:rPr>
                  <a:t> </a:t>
                </a:r>
                <a14:m>
                  <m:oMath xmlns:m="http://schemas.openxmlformats.org/officeDocument/2006/math">
                    <m:r>
                      <a:rPr lang="en-GB" i="1" spc="-5" dirty="0">
                        <a:latin typeface="Cambria Math" panose="02040503050406030204" pitchFamily="18" charset="0"/>
                        <a:cs typeface="Arial" panose="020B0604020202020204" pitchFamily="34" charset="0"/>
                      </a:rPr>
                      <m:t>𝑡</m:t>
                    </m:r>
                    <m:r>
                      <a:rPr lang="en-GB" i="1" dirty="0">
                        <a:latin typeface="Cambria Math" panose="02040503050406030204" pitchFamily="18" charset="0"/>
                        <a:cs typeface="Arial" panose="020B0604020202020204" pitchFamily="34" charset="0"/>
                      </a:rPr>
                      <m:t>(</m:t>
                    </m:r>
                    <m:r>
                      <a:rPr lang="en-GB" i="1" dirty="0">
                        <a:latin typeface="Cambria Math" panose="02040503050406030204" pitchFamily="18" charset="0"/>
                        <a:cs typeface="Arial" panose="020B0604020202020204" pitchFamily="34" charset="0"/>
                      </a:rPr>
                      <m:t>𝑛</m:t>
                    </m:r>
                    <m:r>
                      <a:rPr lang="en-GB" i="1" dirty="0">
                        <a:latin typeface="Cambria Math" panose="02040503050406030204" pitchFamily="18" charset="0"/>
                        <a:cs typeface="Arial" panose="020B0604020202020204" pitchFamily="34" charset="0"/>
                      </a:rPr>
                      <m:t>)∈</m:t>
                    </m:r>
                    <m:r>
                      <m:rPr>
                        <m:sty m:val="p"/>
                      </m:rPr>
                      <a:rPr lang="en-GB" spc="5" dirty="0">
                        <a:latin typeface="Cambria Math" panose="02040503050406030204" pitchFamily="18" charset="0"/>
                        <a:cs typeface="Arial" panose="020B0604020202020204" pitchFamily="34" charset="0"/>
                      </a:rPr>
                      <m:t>O</m:t>
                    </m:r>
                    <m:r>
                      <a:rPr lang="en-GB" i="1" spc="5" dirty="0">
                        <a:latin typeface="Cambria Math" panose="02040503050406030204" pitchFamily="18" charset="0"/>
                        <a:cs typeface="Arial" panose="020B0604020202020204" pitchFamily="34" charset="0"/>
                      </a:rPr>
                      <m:t>(</m:t>
                    </m:r>
                    <m:r>
                      <a:rPr lang="en-GB" i="1" spc="5" dirty="0">
                        <a:latin typeface="Cambria Math" panose="02040503050406030204" pitchFamily="18" charset="0"/>
                        <a:cs typeface="Arial" panose="020B0604020202020204" pitchFamily="34" charset="0"/>
                      </a:rPr>
                      <m:t>𝑔</m:t>
                    </m:r>
                    <m:r>
                      <a:rPr lang="en-GB" i="1" spc="5" dirty="0">
                        <a:latin typeface="Cambria Math" panose="02040503050406030204" pitchFamily="18" charset="0"/>
                        <a:cs typeface="Arial" panose="020B0604020202020204" pitchFamily="34" charset="0"/>
                      </a:rPr>
                      <m:t>(</m:t>
                    </m:r>
                    <m:r>
                      <a:rPr lang="en-GB" i="1" spc="5" dirty="0">
                        <a:latin typeface="Cambria Math" panose="02040503050406030204" pitchFamily="18" charset="0"/>
                        <a:cs typeface="Arial" panose="020B0604020202020204" pitchFamily="34" charset="0"/>
                      </a:rPr>
                      <m:t>𝑛</m:t>
                    </m:r>
                    <m:r>
                      <a:rPr lang="en-GB" i="1" spc="5" dirty="0">
                        <a:latin typeface="Cambria Math" panose="02040503050406030204" pitchFamily="18" charset="0"/>
                        <a:cs typeface="Arial" panose="020B0604020202020204" pitchFamily="34" charset="0"/>
                      </a:rPr>
                      <m:t>))</m:t>
                    </m:r>
                  </m:oMath>
                </a14:m>
                <a:r>
                  <a:rPr lang="en-GB" spc="-10" dirty="0">
                    <a:latin typeface="Arial" panose="020B0604020202020204" pitchFamily="34" charset="0"/>
                    <a:cs typeface="Arial" panose="020B0604020202020204" pitchFamily="34" charset="0"/>
                  </a:rPr>
                  <a:t> means </a:t>
                </a:r>
                <a14:m>
                  <m:oMath xmlns:m="http://schemas.openxmlformats.org/officeDocument/2006/math">
                    <m:r>
                      <a:rPr lang="en-GB" i="1" spc="10" dirty="0">
                        <a:latin typeface="Cambria Math" panose="02040503050406030204" pitchFamily="18" charset="0"/>
                        <a:cs typeface="Arial" panose="020B0604020202020204" pitchFamily="34" charset="0"/>
                      </a:rPr>
                      <m:t>𝑔</m:t>
                    </m:r>
                    <m:r>
                      <a:rPr lang="en-GB" i="1" spc="10" dirty="0">
                        <a:latin typeface="Cambria Math" panose="02040503050406030204" pitchFamily="18" charset="0"/>
                        <a:cs typeface="Arial" panose="020B0604020202020204" pitchFamily="34" charset="0"/>
                      </a:rPr>
                      <m:t>(</m:t>
                    </m:r>
                    <m:r>
                      <a:rPr lang="en-GB" i="1" spc="10" dirty="0">
                        <a:latin typeface="Cambria Math" panose="02040503050406030204" pitchFamily="18" charset="0"/>
                        <a:cs typeface="Arial" panose="020B0604020202020204" pitchFamily="34" charset="0"/>
                      </a:rPr>
                      <m:t>𝑛</m:t>
                    </m:r>
                    <m:r>
                      <a:rPr lang="en-GB" i="1" spc="10" dirty="0">
                        <a:latin typeface="Cambria Math" panose="02040503050406030204" pitchFamily="18" charset="0"/>
                        <a:cs typeface="Arial" panose="020B0604020202020204" pitchFamily="34" charset="0"/>
                      </a:rPr>
                      <m:t>)</m:t>
                    </m:r>
                  </m:oMath>
                </a14:m>
                <a:r>
                  <a:rPr lang="en-GB" spc="10" dirty="0">
                    <a:latin typeface="Arial" panose="020B0604020202020204" pitchFamily="34" charset="0"/>
                    <a:cs typeface="Arial" panose="020B0604020202020204" pitchFamily="34" charset="0"/>
                  </a:rPr>
                  <a:t> </a:t>
                </a:r>
                <a:r>
                  <a:rPr lang="en-GB" spc="-5" dirty="0">
                    <a:latin typeface="Arial" panose="020B0604020202020204" pitchFamily="34" charset="0"/>
                    <a:cs typeface="Arial" panose="020B0604020202020204" pitchFamily="34" charset="0"/>
                  </a:rPr>
                  <a:t>is a </a:t>
                </a:r>
                <a:r>
                  <a:rPr lang="en-GB" spc="-5" dirty="0">
                    <a:solidFill>
                      <a:schemeClr val="tx2"/>
                    </a:solidFill>
                    <a:latin typeface="Arial" panose="020B0604020202020204" pitchFamily="34" charset="0"/>
                    <a:cs typeface="Arial" panose="020B0604020202020204" pitchFamily="34" charset="0"/>
                  </a:rPr>
                  <a:t>function</a:t>
                </a:r>
                <a:r>
                  <a:rPr lang="en-GB" spc="-5" dirty="0">
                    <a:solidFill>
                      <a:srgbClr val="006EB8"/>
                    </a:solidFill>
                    <a:latin typeface="Arial" panose="020B0604020202020204" pitchFamily="34" charset="0"/>
                    <a:cs typeface="Arial" panose="020B0604020202020204" pitchFamily="34" charset="0"/>
                  </a:rPr>
                  <a:t> </a:t>
                </a:r>
                <a:r>
                  <a:rPr lang="en-GB" spc="-5" dirty="0">
                    <a:latin typeface="Arial" panose="020B0604020202020204" pitchFamily="34" charset="0"/>
                    <a:cs typeface="Arial" panose="020B0604020202020204" pitchFamily="34" charset="0"/>
                  </a:rPr>
                  <a:t>that, as</a:t>
                </a:r>
                <a:r>
                  <a:rPr lang="en-GB" spc="185" dirty="0">
                    <a:latin typeface="Arial" panose="020B0604020202020204" pitchFamily="34" charset="0"/>
                    <a:cs typeface="Arial" panose="020B0604020202020204" pitchFamily="34" charset="0"/>
                  </a:rPr>
                  <a:t> </a:t>
                </a:r>
                <a14:m>
                  <m:oMath xmlns:m="http://schemas.openxmlformats.org/officeDocument/2006/math">
                    <m:r>
                      <a:rPr lang="en-GB" i="1" spc="-10" dirty="0" smtClean="0">
                        <a:latin typeface="Cambria Math" panose="02040503050406030204" pitchFamily="18" charset="0"/>
                        <a:cs typeface="Arial" panose="020B0604020202020204" pitchFamily="34" charset="0"/>
                      </a:rPr>
                      <m:t>𝑛</m:t>
                    </m:r>
                  </m:oMath>
                </a14:m>
                <a:r>
                  <a:rPr lang="en-GB" i="1" spc="-10" dirty="0">
                    <a:latin typeface="Arial" panose="020B0604020202020204" pitchFamily="34" charset="0"/>
                    <a:cs typeface="Arial" panose="020B0604020202020204" pitchFamily="34" charset="0"/>
                  </a:rPr>
                  <a:t> </a:t>
                </a:r>
                <a:r>
                  <a:rPr lang="en-GB" spc="-10" dirty="0">
                    <a:latin typeface="Arial" panose="020B0604020202020204" pitchFamily="34" charset="0"/>
                    <a:cs typeface="Arial" panose="020B0604020202020204" pitchFamily="34" charset="0"/>
                  </a:rPr>
                  <a:t>increases, </a:t>
                </a:r>
                <a:r>
                  <a:rPr lang="en-GB" spc="-10" dirty="0">
                    <a:solidFill>
                      <a:schemeClr val="tx2"/>
                    </a:solidFill>
                    <a:latin typeface="Arial" panose="020B0604020202020204" pitchFamily="34" charset="0"/>
                    <a:cs typeface="Arial" panose="020B0604020202020204" pitchFamily="34" charset="0"/>
                  </a:rPr>
                  <a:t>provides an </a:t>
                </a:r>
                <a:r>
                  <a:rPr lang="en-GB" spc="-5" dirty="0">
                    <a:solidFill>
                      <a:schemeClr val="tx2"/>
                    </a:solidFill>
                    <a:latin typeface="Arial" panose="020B0604020202020204" pitchFamily="34" charset="0"/>
                    <a:cs typeface="Arial" panose="020B0604020202020204" pitchFamily="34" charset="0"/>
                  </a:rPr>
                  <a:t>upper </a:t>
                </a:r>
                <a:r>
                  <a:rPr lang="en-GB" spc="-10" dirty="0">
                    <a:solidFill>
                      <a:schemeClr val="tx2"/>
                    </a:solidFill>
                    <a:latin typeface="Arial" panose="020B0604020202020204" pitchFamily="34" charset="0"/>
                    <a:cs typeface="Arial" panose="020B0604020202020204" pitchFamily="34" charset="0"/>
                  </a:rPr>
                  <a:t>bound </a:t>
                </a:r>
                <a:r>
                  <a:rPr lang="en-GB" spc="-10" dirty="0">
                    <a:latin typeface="Arial" panose="020B0604020202020204" pitchFamily="34" charset="0"/>
                    <a:cs typeface="Arial" panose="020B0604020202020204" pitchFamily="34" charset="0"/>
                  </a:rPr>
                  <a:t>for </a:t>
                </a:r>
                <a14:m>
                  <m:oMath xmlns:m="http://schemas.openxmlformats.org/officeDocument/2006/math">
                    <m:r>
                      <a:rPr lang="en-GB" i="1" spc="-5" dirty="0">
                        <a:latin typeface="Cambria Math" panose="02040503050406030204" pitchFamily="18" charset="0"/>
                        <a:cs typeface="Arial" panose="020B0604020202020204" pitchFamily="34" charset="0"/>
                      </a:rPr>
                      <m:t>𝑡</m:t>
                    </m:r>
                    <m:r>
                      <a:rPr lang="en-GB" i="1" dirty="0">
                        <a:latin typeface="Cambria Math" panose="02040503050406030204" pitchFamily="18" charset="0"/>
                        <a:cs typeface="Arial" panose="020B0604020202020204" pitchFamily="34" charset="0"/>
                      </a:rPr>
                      <m:t>(</m:t>
                    </m:r>
                    <m:r>
                      <a:rPr lang="en-GB" i="1" dirty="0">
                        <a:latin typeface="Cambria Math" panose="02040503050406030204" pitchFamily="18" charset="0"/>
                        <a:cs typeface="Arial" panose="020B0604020202020204" pitchFamily="34" charset="0"/>
                      </a:rPr>
                      <m:t>𝑛</m:t>
                    </m:r>
                    <m:r>
                      <a:rPr lang="en-GB" i="1" dirty="0">
                        <a:latin typeface="Cambria Math" panose="02040503050406030204" pitchFamily="18" charset="0"/>
                        <a:cs typeface="Arial" panose="020B0604020202020204" pitchFamily="34" charset="0"/>
                      </a:rPr>
                      <m:t>)</m:t>
                    </m:r>
                  </m:oMath>
                </a14:m>
                <a:r>
                  <a:rPr lang="en-GB" spc="-5" dirty="0">
                    <a:latin typeface="Arial" panose="020B0604020202020204" pitchFamily="34" charset="0"/>
                    <a:cs typeface="Arial" panose="020B0604020202020204" pitchFamily="34" charset="0"/>
                  </a:rPr>
                  <a:t>.</a:t>
                </a:r>
              </a:p>
              <a:p>
                <a:pPr marL="0" indent="0" algn="ctr">
                  <a:lnSpc>
                    <a:spcPct val="100000"/>
                  </a:lnSpc>
                  <a:spcBef>
                    <a:spcPts val="635"/>
                  </a:spcBef>
                  <a:buNone/>
                </a:pPr>
                <a:endParaRPr lang="en-GB" b="1" spc="5" dirty="0">
                  <a:latin typeface="Arial" panose="020B0604020202020204" pitchFamily="34" charset="0"/>
                  <a:cs typeface="Arial" panose="020B0604020202020204" pitchFamily="34" charset="0"/>
                </a:endParaRPr>
              </a:p>
            </p:txBody>
          </p:sp>
        </mc:Choice>
        <mc:Fallback xmlns="">
          <p:sp>
            <p:nvSpPr>
              <p:cNvPr id="3" name="Text Placeholder 2">
                <a:extLst>
                  <a:ext uri="{FF2B5EF4-FFF2-40B4-BE49-F238E27FC236}">
                    <a16:creationId xmlns:a16="http://schemas.microsoft.com/office/drawing/2014/main" id="{BF027445-BF02-417B-8E0C-46163FBA1AC6}"/>
                  </a:ext>
                </a:extLst>
              </p:cNvPr>
              <p:cNvSpPr>
                <a:spLocks noGrp="1" noRot="1" noChangeAspect="1" noMove="1" noResize="1" noEditPoints="1" noAdjustHandles="1" noChangeArrowheads="1" noChangeShapeType="1" noTextEdit="1"/>
              </p:cNvSpPr>
              <p:nvPr>
                <p:ph idx="1"/>
              </p:nvPr>
            </p:nvSpPr>
            <p:spPr>
              <a:blipFill>
                <a:blip r:embed="rId2"/>
                <a:stretch>
                  <a:fillRect t="-1120"/>
                </a:stretch>
              </a:blipFill>
            </p:spPr>
            <p:txBody>
              <a:bodyPr/>
              <a:lstStyle/>
              <a:p>
                <a:r>
                  <a:rPr lang="en-AU">
                    <a:noFill/>
                  </a:rPr>
                  <a:t> </a:t>
                </a:r>
              </a:p>
            </p:txBody>
          </p:sp>
        </mc:Fallback>
      </mc:AlternateContent>
      <p:sp>
        <p:nvSpPr>
          <p:cNvPr id="2" name="Title 1">
            <a:extLst>
              <a:ext uri="{FF2B5EF4-FFF2-40B4-BE49-F238E27FC236}">
                <a16:creationId xmlns:a16="http://schemas.microsoft.com/office/drawing/2014/main" id="{4A93BAED-840E-45F5-8373-919D1747F08D}"/>
              </a:ext>
            </a:extLst>
          </p:cNvPr>
          <p:cNvSpPr>
            <a:spLocks noGrp="1"/>
          </p:cNvSpPr>
          <p:nvPr>
            <p:ph type="title"/>
          </p:nvPr>
        </p:nvSpPr>
        <p:spPr/>
        <p:txBody>
          <a:bodyPr/>
          <a:lstStyle/>
          <a:p>
            <a:r>
              <a:rPr lang="en-GB" dirty="0"/>
              <a:t>Asymptotic Complexity – O(</a:t>
            </a:r>
            <a:r>
              <a:rPr lang="en-GB" i="1" dirty="0"/>
              <a:t>n</a:t>
            </a:r>
            <a:r>
              <a:rPr lang="en-GB" dirty="0"/>
              <a:t>)</a:t>
            </a:r>
          </a:p>
        </p:txBody>
      </p:sp>
      <p:sp>
        <p:nvSpPr>
          <p:cNvPr id="4" name="Slide Number Placeholder 3">
            <a:extLst>
              <a:ext uri="{FF2B5EF4-FFF2-40B4-BE49-F238E27FC236}">
                <a16:creationId xmlns:a16="http://schemas.microsoft.com/office/drawing/2014/main" id="{D49B2141-156C-4349-99C8-94C174C2793E}"/>
              </a:ext>
            </a:extLst>
          </p:cNvPr>
          <p:cNvSpPr>
            <a:spLocks noGrp="1"/>
          </p:cNvSpPr>
          <p:nvPr>
            <p:ph type="sldNum" sz="quarter" idx="12"/>
          </p:nvPr>
        </p:nvSpPr>
        <p:spPr/>
        <p:txBody>
          <a:bodyPr/>
          <a:lstStyle/>
          <a:p>
            <a:fld id="{66B7A6BE-7A3D-1C4F-BEDA-C5431FB9FC0F}" type="slidenum">
              <a:rPr lang="en-US" smtClean="0"/>
              <a:pPr/>
              <a:t>42</a:t>
            </a:fld>
            <a:endParaRPr lang="en-US" dirty="0"/>
          </a:p>
        </p:txBody>
      </p:sp>
    </p:spTree>
    <p:extLst>
      <p:ext uri="{BB962C8B-B14F-4D97-AF65-F5344CB8AC3E}">
        <p14:creationId xmlns:p14="http://schemas.microsoft.com/office/powerpoint/2010/main" val="325211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arn(inVertic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arn(inVertical)">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F027445-BF02-417B-8E0C-46163FBA1AC6}"/>
                  </a:ext>
                </a:extLst>
              </p:cNvPr>
              <p:cNvSpPr>
                <a:spLocks noGrp="1"/>
              </p:cNvSpPr>
              <p:nvPr>
                <p:ph idx="1"/>
              </p:nvPr>
            </p:nvSpPr>
            <p:spPr/>
            <p:txBody>
              <a:bodyPr>
                <a:noAutofit/>
              </a:bodyPr>
              <a:lstStyle/>
              <a:p>
                <a:pPr marL="0" indent="0" algn="just">
                  <a:lnSpc>
                    <a:spcPct val="100000"/>
                  </a:lnSpc>
                  <a:spcBef>
                    <a:spcPts val="600"/>
                  </a:spcBef>
                  <a:buSzPct val="90909"/>
                  <a:buNone/>
                </a:pPr>
                <a:r>
                  <a:rPr lang="en-GB" sz="2800" b="1" spc="-5" dirty="0">
                    <a:latin typeface="Arial" panose="020B0604020202020204" pitchFamily="34" charset="0"/>
                    <a:cs typeface="Arial" panose="020B0604020202020204" pitchFamily="34" charset="0"/>
                  </a:rPr>
                  <a:t>If </a:t>
                </a:r>
                <a14:m>
                  <m:oMath xmlns:m="http://schemas.openxmlformats.org/officeDocument/2006/math">
                    <m:r>
                      <a:rPr lang="en-GB" sz="2800" b="1" i="1" spc="-5" dirty="0" smtClean="0">
                        <a:latin typeface="Cambria Math" panose="02040503050406030204" pitchFamily="18" charset="0"/>
                        <a:cs typeface="Arial" panose="020B0604020202020204" pitchFamily="34" charset="0"/>
                      </a:rPr>
                      <m:t>𝒕</m:t>
                    </m:r>
                    <m:r>
                      <a:rPr lang="en-GB" sz="2800" b="1" i="1" dirty="0" smtClean="0">
                        <a:latin typeface="Cambria Math" panose="02040503050406030204" pitchFamily="18" charset="0"/>
                        <a:cs typeface="Arial" panose="020B0604020202020204" pitchFamily="34" charset="0"/>
                      </a:rPr>
                      <m:t>(</m:t>
                    </m:r>
                    <m:r>
                      <a:rPr lang="en-GB" sz="2800" b="1" i="1" dirty="0">
                        <a:latin typeface="Cambria Math" panose="02040503050406030204" pitchFamily="18" charset="0"/>
                        <a:cs typeface="Arial" panose="020B0604020202020204" pitchFamily="34" charset="0"/>
                      </a:rPr>
                      <m:t>𝒏</m:t>
                    </m:r>
                    <m:r>
                      <a:rPr lang="en-GB" sz="2800" b="1" i="1" dirty="0" smtClean="0">
                        <a:latin typeface="Cambria Math" panose="02040503050406030204" pitchFamily="18" charset="0"/>
                        <a:cs typeface="Arial" panose="020B0604020202020204" pitchFamily="34" charset="0"/>
                      </a:rPr>
                      <m:t>)</m:t>
                    </m:r>
                    <m:r>
                      <a:rPr lang="en-GB" sz="2800" b="1" i="1" spc="120" dirty="0" smtClean="0">
                        <a:latin typeface="Cambria Math" panose="02040503050406030204" pitchFamily="18" charset="0"/>
                        <a:cs typeface="Arial" panose="020B0604020202020204" pitchFamily="34" charset="0"/>
                      </a:rPr>
                      <m:t>=</m:t>
                    </m:r>
                    <m:r>
                      <a:rPr lang="en-GB" sz="2800" b="1" i="1" spc="-25" dirty="0" smtClean="0">
                        <a:latin typeface="Cambria Math" panose="02040503050406030204" pitchFamily="18" charset="0"/>
                        <a:cs typeface="Arial" panose="020B0604020202020204" pitchFamily="34" charset="0"/>
                      </a:rPr>
                      <m:t>𝟓</m:t>
                    </m:r>
                    <m:r>
                      <a:rPr lang="en-GB" sz="2800" b="1" i="1" spc="-25" dirty="0" smtClean="0">
                        <a:latin typeface="Cambria Math" panose="02040503050406030204" pitchFamily="18" charset="0"/>
                        <a:cs typeface="Arial" panose="020B0604020202020204" pitchFamily="34" charset="0"/>
                      </a:rPr>
                      <m:t>.</m:t>
                    </m:r>
                    <m:r>
                      <a:rPr lang="en-GB" sz="2800" b="1" i="1" spc="-25" dirty="0" smtClean="0">
                        <a:latin typeface="Cambria Math" panose="02040503050406030204" pitchFamily="18" charset="0"/>
                        <a:cs typeface="Arial" panose="020B0604020202020204" pitchFamily="34" charset="0"/>
                      </a:rPr>
                      <m:t>𝟏</m:t>
                    </m:r>
                    <m:r>
                      <a:rPr lang="en-GB" sz="2800" b="1" i="1" spc="-25" dirty="0" smtClean="0">
                        <a:latin typeface="Cambria Math" panose="02040503050406030204" pitchFamily="18" charset="0"/>
                        <a:cs typeface="Arial" panose="020B0604020202020204" pitchFamily="34" charset="0"/>
                      </a:rPr>
                      <m:t>𝒏</m:t>
                    </m:r>
                  </m:oMath>
                </a14:m>
                <a:endParaRPr lang="en-GB" sz="2800" b="1" dirty="0">
                  <a:latin typeface="Arial" panose="020B0604020202020204" pitchFamily="34" charset="0"/>
                  <a:cs typeface="Arial" panose="020B0604020202020204" pitchFamily="34" charset="0"/>
                </a:endParaRPr>
              </a:p>
              <a:p>
                <a:pPr marL="914400" indent="-457200" algn="just">
                  <a:lnSpc>
                    <a:spcPct val="100000"/>
                  </a:lnSpc>
                  <a:spcBef>
                    <a:spcPts val="600"/>
                  </a:spcBef>
                  <a:buSzPct val="90909"/>
                </a:pPr>
                <a14:m>
                  <m:oMath xmlns:m="http://schemas.openxmlformats.org/officeDocument/2006/math">
                    <m:r>
                      <a:rPr lang="en-GB" sz="2800" i="1" spc="10" dirty="0" smtClean="0">
                        <a:latin typeface="Cambria Math" panose="02040503050406030204" pitchFamily="18" charset="0"/>
                        <a:cs typeface="Arial" panose="020B0604020202020204" pitchFamily="34" charset="0"/>
                      </a:rPr>
                      <m:t>𝑔</m:t>
                    </m:r>
                    <m:r>
                      <a:rPr lang="en-GB" sz="2800" i="1" spc="10" dirty="0" smtClean="0">
                        <a:latin typeface="Cambria Math" panose="02040503050406030204" pitchFamily="18" charset="0"/>
                        <a:cs typeface="Arial" panose="020B0604020202020204" pitchFamily="34" charset="0"/>
                      </a:rPr>
                      <m:t>(</m:t>
                    </m:r>
                    <m:r>
                      <a:rPr lang="en-GB" sz="2800" i="1" spc="10" dirty="0" smtClean="0">
                        <a:latin typeface="Cambria Math" panose="02040503050406030204" pitchFamily="18" charset="0"/>
                        <a:cs typeface="Arial" panose="020B0604020202020204" pitchFamily="34" charset="0"/>
                      </a:rPr>
                      <m:t>𝑛</m:t>
                    </m:r>
                    <m:r>
                      <a:rPr lang="en-GB" sz="2800" i="1" spc="10" dirty="0" smtClean="0">
                        <a:latin typeface="Cambria Math" panose="02040503050406030204" pitchFamily="18" charset="0"/>
                        <a:cs typeface="Arial" panose="020B0604020202020204" pitchFamily="34" charset="0"/>
                      </a:rPr>
                      <m:t>)=</m:t>
                    </m:r>
                    <m:r>
                      <a:rPr lang="en-GB" sz="2800" i="1" spc="-10" dirty="0" smtClean="0">
                        <a:latin typeface="Cambria Math" panose="02040503050406030204" pitchFamily="18" charset="0"/>
                        <a:cs typeface="Arial" panose="020B0604020202020204" pitchFamily="34" charset="0"/>
                      </a:rPr>
                      <m:t>𝑛</m:t>
                    </m:r>
                  </m:oMath>
                </a14:m>
                <a:endParaRPr lang="en-GB" sz="2800" dirty="0">
                  <a:latin typeface="Arial" panose="020B0604020202020204" pitchFamily="34" charset="0"/>
                  <a:cs typeface="Arial" panose="020B0604020202020204" pitchFamily="34" charset="0"/>
                </a:endParaRPr>
              </a:p>
              <a:p>
                <a:pPr marL="914400" indent="-457200" algn="just">
                  <a:lnSpc>
                    <a:spcPct val="100000"/>
                  </a:lnSpc>
                  <a:spcBef>
                    <a:spcPts val="600"/>
                  </a:spcBef>
                  <a:buSzPct val="90909"/>
                </a:pPr>
                <a14:m>
                  <m:oMath xmlns:m="http://schemas.openxmlformats.org/officeDocument/2006/math">
                    <m:r>
                      <a:rPr lang="en-GB" sz="2800" i="1" spc="10" dirty="0" smtClean="0">
                        <a:latin typeface="Cambria Math" panose="02040503050406030204" pitchFamily="18" charset="0"/>
                        <a:cs typeface="Arial" panose="020B0604020202020204" pitchFamily="34" charset="0"/>
                      </a:rPr>
                      <m:t>𝑔</m:t>
                    </m:r>
                    <m:r>
                      <a:rPr lang="en-GB" sz="2800" i="1" spc="10" dirty="0" smtClean="0">
                        <a:latin typeface="Cambria Math" panose="02040503050406030204" pitchFamily="18" charset="0"/>
                        <a:cs typeface="Arial" panose="020B0604020202020204" pitchFamily="34" charset="0"/>
                      </a:rPr>
                      <m:t>(</m:t>
                    </m:r>
                    <m:r>
                      <a:rPr lang="en-GB" sz="2800" i="1" spc="10" dirty="0" smtClean="0">
                        <a:latin typeface="Cambria Math" panose="02040503050406030204" pitchFamily="18" charset="0"/>
                        <a:cs typeface="Arial" panose="020B0604020202020204" pitchFamily="34" charset="0"/>
                      </a:rPr>
                      <m:t>𝑛</m:t>
                    </m:r>
                    <m:r>
                      <a:rPr lang="en-GB" sz="2800" i="1" spc="10" dirty="0" smtClean="0">
                        <a:latin typeface="Cambria Math" panose="02040503050406030204" pitchFamily="18" charset="0"/>
                        <a:cs typeface="Arial" panose="020B0604020202020204" pitchFamily="34" charset="0"/>
                      </a:rPr>
                      <m:t>)=0.001</m:t>
                    </m:r>
                    <m:r>
                      <a:rPr lang="en-GB" sz="2800" i="1" spc="-25" dirty="0" smtClean="0">
                        <a:latin typeface="Cambria Math" panose="02040503050406030204" pitchFamily="18" charset="0"/>
                        <a:cs typeface="Arial" panose="020B0604020202020204" pitchFamily="34" charset="0"/>
                      </a:rPr>
                      <m:t>𝑛</m:t>
                    </m:r>
                    <m:r>
                      <a:rPr lang="en-GB" sz="2800" i="1" spc="-75" dirty="0" smtClean="0">
                        <a:latin typeface="Cambria Math" panose="02040503050406030204" pitchFamily="18" charset="0"/>
                        <a:cs typeface="Arial" panose="020B0604020202020204" pitchFamily="34" charset="0"/>
                      </a:rPr>
                      <m:t>−</m:t>
                    </m:r>
                    <m:r>
                      <a:rPr lang="en-GB" sz="2800" i="1" spc="-10" dirty="0" smtClean="0">
                        <a:latin typeface="Cambria Math" panose="02040503050406030204" pitchFamily="18" charset="0"/>
                        <a:cs typeface="Arial" panose="020B0604020202020204" pitchFamily="34" charset="0"/>
                      </a:rPr>
                      <m:t>6</m:t>
                    </m:r>
                  </m:oMath>
                </a14:m>
                <a:endParaRPr lang="en-GB" sz="2800" dirty="0">
                  <a:latin typeface="Arial" panose="020B0604020202020204" pitchFamily="34" charset="0"/>
                  <a:cs typeface="Arial" panose="020B0604020202020204" pitchFamily="34" charset="0"/>
                </a:endParaRPr>
              </a:p>
              <a:p>
                <a:pPr marL="914400" indent="-457200" algn="just">
                  <a:lnSpc>
                    <a:spcPct val="100000"/>
                  </a:lnSpc>
                  <a:spcBef>
                    <a:spcPts val="600"/>
                  </a:spcBef>
                  <a:buSzPct val="90909"/>
                </a:pPr>
                <a14:m>
                  <m:oMath xmlns:m="http://schemas.openxmlformats.org/officeDocument/2006/math">
                    <m:r>
                      <a:rPr lang="en-GB" sz="2800" i="1" spc="10" dirty="0" smtClean="0">
                        <a:latin typeface="Cambria Math" panose="02040503050406030204" pitchFamily="18" charset="0"/>
                        <a:cs typeface="Arial" panose="020B0604020202020204" pitchFamily="34" charset="0"/>
                      </a:rPr>
                      <m:t>𝑔</m:t>
                    </m:r>
                    <m:r>
                      <a:rPr lang="en-GB" sz="2800" i="1" spc="10" dirty="0" smtClean="0">
                        <a:latin typeface="Cambria Math" panose="02040503050406030204" pitchFamily="18" charset="0"/>
                        <a:cs typeface="Arial" panose="020B0604020202020204" pitchFamily="34" charset="0"/>
                      </a:rPr>
                      <m:t>(</m:t>
                    </m:r>
                    <m:r>
                      <a:rPr lang="en-GB" sz="2800" i="1" spc="10" dirty="0" smtClean="0">
                        <a:latin typeface="Cambria Math" panose="02040503050406030204" pitchFamily="18" charset="0"/>
                        <a:cs typeface="Arial" panose="020B0604020202020204" pitchFamily="34" charset="0"/>
                      </a:rPr>
                      <m:t>𝑛</m:t>
                    </m:r>
                    <m:r>
                      <a:rPr lang="en-GB" sz="2800" i="1" spc="10" dirty="0" smtClean="0">
                        <a:latin typeface="Cambria Math" panose="02040503050406030204" pitchFamily="18" charset="0"/>
                        <a:cs typeface="Arial" panose="020B0604020202020204" pitchFamily="34" charset="0"/>
                      </a:rPr>
                      <m:t>)=</m:t>
                    </m:r>
                    <m:r>
                      <a:rPr lang="en-GB" sz="2800" i="1" dirty="0" smtClean="0">
                        <a:latin typeface="Cambria Math" panose="02040503050406030204" pitchFamily="18" charset="0"/>
                        <a:cs typeface="Arial" panose="020B0604020202020204" pitchFamily="34" charset="0"/>
                      </a:rPr>
                      <m:t>𝑛</m:t>
                    </m:r>
                    <m:r>
                      <a:rPr lang="en-GB" sz="2800" i="1" baseline="27777" dirty="0" smtClean="0">
                        <a:latin typeface="Cambria Math" panose="02040503050406030204" pitchFamily="18" charset="0"/>
                        <a:cs typeface="Arial" panose="020B0604020202020204" pitchFamily="34" charset="0"/>
                      </a:rPr>
                      <m:t>2</m:t>
                    </m:r>
                  </m:oMath>
                </a14:m>
                <a:endParaRPr lang="en-GB" sz="2800" baseline="27777" dirty="0">
                  <a:latin typeface="Arial" panose="020B0604020202020204" pitchFamily="34" charset="0"/>
                  <a:cs typeface="Arial" panose="020B0604020202020204" pitchFamily="34" charset="0"/>
                </a:endParaRPr>
              </a:p>
              <a:p>
                <a:pPr marL="914400" indent="-457200" algn="just">
                  <a:lnSpc>
                    <a:spcPct val="100000"/>
                  </a:lnSpc>
                  <a:spcBef>
                    <a:spcPts val="600"/>
                  </a:spcBef>
                  <a:buSzPct val="90909"/>
                </a:pPr>
                <a:endParaRPr lang="en-GB" sz="2800" baseline="27777" dirty="0">
                  <a:latin typeface="Arial" panose="020B0604020202020204" pitchFamily="34" charset="0"/>
                  <a:cs typeface="Arial" panose="020B0604020202020204" pitchFamily="34" charset="0"/>
                </a:endParaRPr>
              </a:p>
              <a:p>
                <a:pPr marL="0" indent="0" algn="just">
                  <a:lnSpc>
                    <a:spcPct val="100000"/>
                  </a:lnSpc>
                  <a:spcBef>
                    <a:spcPts val="600"/>
                  </a:spcBef>
                  <a:buSzPct val="90909"/>
                  <a:buNone/>
                </a:pPr>
                <a:r>
                  <a:rPr lang="en-GB" sz="2800" b="1" spc="-10" dirty="0">
                    <a:latin typeface="Arial" panose="020B0604020202020204" pitchFamily="34" charset="0"/>
                    <a:cs typeface="Arial" panose="020B0604020202020204" pitchFamily="34" charset="0"/>
                  </a:rPr>
                  <a:t>What</a:t>
                </a:r>
                <a:r>
                  <a:rPr lang="en-GB" sz="2800" b="1" spc="-5" dirty="0">
                    <a:latin typeface="Arial" panose="020B0604020202020204" pitchFamily="34" charset="0"/>
                    <a:cs typeface="Arial" panose="020B0604020202020204" pitchFamily="34" charset="0"/>
                  </a:rPr>
                  <a:t> </a:t>
                </a:r>
                <a14:m>
                  <m:oMath xmlns:m="http://schemas.openxmlformats.org/officeDocument/2006/math">
                    <m:r>
                      <a:rPr lang="en-GB" sz="2800" b="1" i="1" spc="10" dirty="0" smtClean="0">
                        <a:latin typeface="Cambria Math" panose="02040503050406030204" pitchFamily="18" charset="0"/>
                        <a:cs typeface="Arial" panose="020B0604020202020204" pitchFamily="34" charset="0"/>
                      </a:rPr>
                      <m:t>𝒈</m:t>
                    </m:r>
                    <m:r>
                      <a:rPr lang="en-GB" sz="2800" b="1" i="1" spc="10" dirty="0" smtClean="0">
                        <a:latin typeface="Cambria Math" panose="02040503050406030204" pitchFamily="18" charset="0"/>
                        <a:cs typeface="Arial" panose="020B0604020202020204" pitchFamily="34" charset="0"/>
                      </a:rPr>
                      <m:t>(</m:t>
                    </m:r>
                    <m:r>
                      <a:rPr lang="en-GB" sz="2800" b="1" i="1" spc="10" dirty="0" smtClean="0">
                        <a:latin typeface="Cambria Math" panose="02040503050406030204" pitchFamily="18" charset="0"/>
                        <a:cs typeface="Arial" panose="020B0604020202020204" pitchFamily="34" charset="0"/>
                      </a:rPr>
                      <m:t>𝒏</m:t>
                    </m:r>
                    <m:r>
                      <a:rPr lang="en-GB" sz="2800" b="1" i="1" spc="10" dirty="0" smtClean="0">
                        <a:latin typeface="Cambria Math" panose="02040503050406030204" pitchFamily="18" charset="0"/>
                        <a:cs typeface="Arial" panose="020B0604020202020204" pitchFamily="34" charset="0"/>
                      </a:rPr>
                      <m:t>)</m:t>
                    </m:r>
                  </m:oMath>
                </a14:m>
                <a:r>
                  <a:rPr lang="en-GB" sz="2800" b="1" spc="-65" dirty="0">
                    <a:latin typeface="Arial" panose="020B0604020202020204" pitchFamily="34" charset="0"/>
                    <a:cs typeface="Arial" panose="020B0604020202020204" pitchFamily="34" charset="0"/>
                  </a:rPr>
                  <a:t> </a:t>
                </a:r>
                <a:r>
                  <a:rPr lang="en-GB" sz="2800" b="1" spc="-5" dirty="0">
                    <a:latin typeface="Arial" panose="020B0604020202020204" pitchFamily="34" charset="0"/>
                    <a:cs typeface="Arial" panose="020B0604020202020204" pitchFamily="34" charset="0"/>
                  </a:rPr>
                  <a:t>to use</a:t>
                </a:r>
                <a:r>
                  <a:rPr lang="en-GB" sz="2800" b="1" dirty="0">
                    <a:latin typeface="Arial" panose="020B0604020202020204" pitchFamily="34" charset="0"/>
                    <a:cs typeface="Arial" panose="020B0604020202020204" pitchFamily="34" charset="0"/>
                  </a:rPr>
                  <a:t> </a:t>
                </a:r>
                <a:r>
                  <a:rPr lang="en-GB" sz="2800" b="1" spc="-5" dirty="0">
                    <a:latin typeface="Arial" panose="020B0604020202020204" pitchFamily="34" charset="0"/>
                    <a:cs typeface="Arial" panose="020B0604020202020204" pitchFamily="34" charset="0"/>
                  </a:rPr>
                  <a:t>if </a:t>
                </a:r>
                <a14:m>
                  <m:oMath xmlns:m="http://schemas.openxmlformats.org/officeDocument/2006/math">
                    <m:r>
                      <a:rPr lang="en-GB" sz="2800" b="1" i="1" spc="-5" dirty="0" smtClean="0">
                        <a:latin typeface="Cambria Math" panose="02040503050406030204" pitchFamily="18" charset="0"/>
                        <a:cs typeface="Arial" panose="020B0604020202020204" pitchFamily="34" charset="0"/>
                      </a:rPr>
                      <m:t>𝒕</m:t>
                    </m:r>
                    <m:r>
                      <a:rPr lang="en-GB" sz="2800" b="1" i="1" dirty="0">
                        <a:latin typeface="Cambria Math" panose="02040503050406030204" pitchFamily="18" charset="0"/>
                        <a:cs typeface="Arial" panose="020B0604020202020204" pitchFamily="34" charset="0"/>
                      </a:rPr>
                      <m:t>(</m:t>
                    </m:r>
                    <m:r>
                      <a:rPr lang="en-GB" sz="2800" b="1" i="1" dirty="0">
                        <a:latin typeface="Cambria Math" panose="02040503050406030204" pitchFamily="18" charset="0"/>
                        <a:cs typeface="Arial" panose="020B0604020202020204" pitchFamily="34" charset="0"/>
                      </a:rPr>
                      <m:t>𝒏</m:t>
                    </m:r>
                    <m:r>
                      <a:rPr lang="en-GB" sz="2800" b="1" i="1" dirty="0">
                        <a:latin typeface="Cambria Math" panose="02040503050406030204" pitchFamily="18" charset="0"/>
                        <a:cs typeface="Arial" panose="020B0604020202020204" pitchFamily="34" charset="0"/>
                      </a:rPr>
                      <m:t>)=</m:t>
                    </m:r>
                    <m:r>
                      <a:rPr lang="en-GB" sz="2800" b="1" i="1" spc="-25" dirty="0">
                        <a:latin typeface="Cambria Math" panose="02040503050406030204" pitchFamily="18" charset="0"/>
                        <a:cs typeface="Arial" panose="020B0604020202020204" pitchFamily="34" charset="0"/>
                      </a:rPr>
                      <m:t>𝟓</m:t>
                    </m:r>
                    <m:r>
                      <a:rPr lang="en-GB" sz="2800" b="1" i="1" spc="-25" dirty="0">
                        <a:latin typeface="Cambria Math" panose="02040503050406030204" pitchFamily="18" charset="0"/>
                        <a:cs typeface="Arial" panose="020B0604020202020204" pitchFamily="34" charset="0"/>
                      </a:rPr>
                      <m:t>.</m:t>
                    </m:r>
                    <m:r>
                      <a:rPr lang="en-GB" sz="2800" b="1" i="1" spc="-25" dirty="0">
                        <a:latin typeface="Cambria Math" panose="02040503050406030204" pitchFamily="18" charset="0"/>
                        <a:cs typeface="Arial" panose="020B0604020202020204" pitchFamily="34" charset="0"/>
                      </a:rPr>
                      <m:t>𝟐</m:t>
                    </m:r>
                    <m:r>
                      <a:rPr lang="en-GB" sz="2800" b="1" i="1" spc="-25" dirty="0">
                        <a:latin typeface="Cambria Math" panose="02040503050406030204" pitchFamily="18" charset="0"/>
                        <a:cs typeface="Arial" panose="020B0604020202020204" pitchFamily="34" charset="0"/>
                      </a:rPr>
                      <m:t>𝒏</m:t>
                    </m:r>
                  </m:oMath>
                </a14:m>
                <a:r>
                  <a:rPr lang="en-GB" sz="2800" b="1" spc="-25" dirty="0">
                    <a:latin typeface="Arial" panose="020B0604020202020204" pitchFamily="34" charset="0"/>
                    <a:cs typeface="Arial" panose="020B0604020202020204" pitchFamily="34" charset="0"/>
                  </a:rPr>
                  <a:t>?</a:t>
                </a:r>
                <a:r>
                  <a:rPr lang="en-GB" sz="2800" b="1" spc="70" dirty="0">
                    <a:latin typeface="Arial" panose="020B0604020202020204" pitchFamily="34" charset="0"/>
                    <a:cs typeface="Arial" panose="020B0604020202020204" pitchFamily="34" charset="0"/>
                  </a:rPr>
                  <a:t> </a:t>
                </a:r>
              </a:p>
              <a:p>
                <a:pPr marL="914400" indent="-457200" algn="just">
                  <a:lnSpc>
                    <a:spcPct val="100000"/>
                  </a:lnSpc>
                  <a:spcBef>
                    <a:spcPts val="600"/>
                  </a:spcBef>
                  <a:buSzPct val="90909"/>
                </a:pPr>
                <a:r>
                  <a:rPr lang="en-GB" sz="2800" spc="-15" dirty="0">
                    <a:latin typeface="Arial" panose="020B0604020202020204" pitchFamily="34" charset="0"/>
                    <a:cs typeface="Arial" panose="020B0604020202020204" pitchFamily="34" charset="0"/>
                  </a:rPr>
                  <a:t>Any</a:t>
                </a:r>
                <a:r>
                  <a:rPr lang="en-GB" sz="2800" spc="-5" dirty="0">
                    <a:latin typeface="Arial" panose="020B0604020202020204" pitchFamily="34" charset="0"/>
                    <a:cs typeface="Arial" panose="020B0604020202020204" pitchFamily="34" charset="0"/>
                  </a:rPr>
                  <a:t> of the</a:t>
                </a:r>
                <a:r>
                  <a:rPr lang="en-GB" sz="2800" dirty="0">
                    <a:latin typeface="Arial" panose="020B0604020202020204" pitchFamily="34" charset="0"/>
                    <a:cs typeface="Arial" panose="020B0604020202020204" pitchFamily="34" charset="0"/>
                  </a:rPr>
                  <a:t> </a:t>
                </a:r>
                <a:r>
                  <a:rPr lang="en-GB" sz="2800" spc="-20" dirty="0">
                    <a:latin typeface="Arial" panose="020B0604020202020204" pitchFamily="34" charset="0"/>
                    <a:cs typeface="Arial" panose="020B0604020202020204" pitchFamily="34" charset="0"/>
                  </a:rPr>
                  <a:t>above</a:t>
                </a:r>
                <a:r>
                  <a:rPr lang="en-GB" sz="2800" spc="-5" dirty="0">
                    <a:latin typeface="Arial" panose="020B0604020202020204" pitchFamily="34" charset="0"/>
                    <a:cs typeface="Arial" panose="020B0604020202020204" pitchFamily="34" charset="0"/>
                  </a:rPr>
                  <a:t> </a:t>
                </a:r>
                <a14:m>
                  <m:oMath xmlns:m="http://schemas.openxmlformats.org/officeDocument/2006/math">
                    <m:r>
                      <a:rPr lang="en-GB" sz="2800" i="1" spc="10" dirty="0" smtClean="0">
                        <a:latin typeface="Cambria Math" panose="02040503050406030204" pitchFamily="18" charset="0"/>
                        <a:cs typeface="Arial" panose="020B0604020202020204" pitchFamily="34" charset="0"/>
                      </a:rPr>
                      <m:t>𝑔</m:t>
                    </m:r>
                    <m:r>
                      <a:rPr lang="en-GB" sz="2800" i="1" spc="10" dirty="0" smtClean="0">
                        <a:latin typeface="Cambria Math" panose="02040503050406030204" pitchFamily="18" charset="0"/>
                        <a:cs typeface="Arial" panose="020B0604020202020204" pitchFamily="34" charset="0"/>
                      </a:rPr>
                      <m:t>(</m:t>
                    </m:r>
                    <m:r>
                      <a:rPr lang="en-GB" sz="2800" i="1" spc="10" dirty="0" smtClean="0">
                        <a:latin typeface="Cambria Math" panose="02040503050406030204" pitchFamily="18" charset="0"/>
                        <a:cs typeface="Arial" panose="020B0604020202020204" pitchFamily="34" charset="0"/>
                      </a:rPr>
                      <m:t>𝑛</m:t>
                    </m:r>
                    <m:r>
                      <a:rPr lang="en-GB" sz="2800" i="1" spc="10" dirty="0" smtClean="0">
                        <a:latin typeface="Cambria Math" panose="02040503050406030204" pitchFamily="18" charset="0"/>
                        <a:cs typeface="Arial" panose="020B0604020202020204" pitchFamily="34" charset="0"/>
                      </a:rPr>
                      <m:t>)</m:t>
                    </m:r>
                  </m:oMath>
                </a14:m>
                <a:r>
                  <a:rPr lang="en-GB" sz="2800" spc="-65" dirty="0">
                    <a:latin typeface="Arial" panose="020B0604020202020204" pitchFamily="34" charset="0"/>
                    <a:cs typeface="Arial" panose="020B0604020202020204" pitchFamily="34" charset="0"/>
                  </a:rPr>
                  <a:t> </a:t>
                </a:r>
                <a:r>
                  <a:rPr lang="en-GB" sz="2800" spc="-5" dirty="0">
                    <a:latin typeface="Arial" panose="020B0604020202020204" pitchFamily="34" charset="0"/>
                    <a:cs typeface="Arial" panose="020B0604020202020204" pitchFamily="34" charset="0"/>
                  </a:rPr>
                  <a:t>functions are </a:t>
                </a:r>
                <a:r>
                  <a:rPr lang="en-GB" sz="2800" spc="-10" dirty="0">
                    <a:latin typeface="Arial" panose="020B0604020202020204" pitchFamily="34" charset="0"/>
                    <a:cs typeface="Arial" panose="020B0604020202020204" pitchFamily="34" charset="0"/>
                  </a:rPr>
                  <a:t>possible!</a:t>
                </a:r>
                <a:endParaRPr lang="en-GB" sz="2800" dirty="0">
                  <a:latin typeface="Arial" panose="020B0604020202020204" pitchFamily="34" charset="0"/>
                  <a:cs typeface="Arial" panose="020B0604020202020204" pitchFamily="34" charset="0"/>
                </a:endParaRPr>
              </a:p>
            </p:txBody>
          </p:sp>
        </mc:Choice>
        <mc:Fallback xmlns="">
          <p:sp>
            <p:nvSpPr>
              <p:cNvPr id="3" name="Text Placeholder 2">
                <a:extLst>
                  <a:ext uri="{FF2B5EF4-FFF2-40B4-BE49-F238E27FC236}">
                    <a16:creationId xmlns:a16="http://schemas.microsoft.com/office/drawing/2014/main" id="{BF027445-BF02-417B-8E0C-46163FBA1AC6}"/>
                  </a:ext>
                </a:extLst>
              </p:cNvPr>
              <p:cNvSpPr>
                <a:spLocks noGrp="1" noRot="1" noChangeAspect="1" noMove="1" noResize="1" noEditPoints="1" noAdjustHandles="1" noChangeArrowheads="1" noChangeShapeType="1" noTextEdit="1"/>
              </p:cNvSpPr>
              <p:nvPr>
                <p:ph idx="1"/>
              </p:nvPr>
            </p:nvSpPr>
            <p:spPr>
              <a:blipFill>
                <a:blip r:embed="rId2"/>
                <a:stretch>
                  <a:fillRect l="-348" t="-320"/>
                </a:stretch>
              </a:blipFill>
            </p:spPr>
            <p:txBody>
              <a:bodyPr/>
              <a:lstStyle/>
              <a:p>
                <a:r>
                  <a:rPr lang="en-AU">
                    <a:noFill/>
                  </a:rPr>
                  <a:t> </a:t>
                </a:r>
              </a:p>
            </p:txBody>
          </p:sp>
        </mc:Fallback>
      </mc:AlternateContent>
      <p:sp>
        <p:nvSpPr>
          <p:cNvPr id="2" name="Title 1">
            <a:extLst>
              <a:ext uri="{FF2B5EF4-FFF2-40B4-BE49-F238E27FC236}">
                <a16:creationId xmlns:a16="http://schemas.microsoft.com/office/drawing/2014/main" id="{4A93BAED-840E-45F5-8373-919D1747F08D}"/>
              </a:ext>
            </a:extLst>
          </p:cNvPr>
          <p:cNvSpPr>
            <a:spLocks noGrp="1"/>
          </p:cNvSpPr>
          <p:nvPr>
            <p:ph type="title"/>
          </p:nvPr>
        </p:nvSpPr>
        <p:spPr/>
        <p:txBody>
          <a:bodyPr/>
          <a:lstStyle/>
          <a:p>
            <a:r>
              <a:rPr lang="en-GB" dirty="0"/>
              <a:t>Asymptotic Complexity – O(</a:t>
            </a:r>
            <a:r>
              <a:rPr lang="en-GB" i="1" dirty="0"/>
              <a:t>n</a:t>
            </a:r>
            <a:r>
              <a:rPr lang="en-GB" dirty="0"/>
              <a:t>)</a:t>
            </a:r>
          </a:p>
        </p:txBody>
      </p:sp>
      <p:sp>
        <p:nvSpPr>
          <p:cNvPr id="4" name="Slide Number Placeholder 3">
            <a:extLst>
              <a:ext uri="{FF2B5EF4-FFF2-40B4-BE49-F238E27FC236}">
                <a16:creationId xmlns:a16="http://schemas.microsoft.com/office/drawing/2014/main" id="{1E801433-E30C-4E85-BFBE-3338C6ACCC0E}"/>
              </a:ext>
            </a:extLst>
          </p:cNvPr>
          <p:cNvSpPr>
            <a:spLocks noGrp="1"/>
          </p:cNvSpPr>
          <p:nvPr>
            <p:ph type="sldNum" sz="quarter" idx="12"/>
          </p:nvPr>
        </p:nvSpPr>
        <p:spPr/>
        <p:txBody>
          <a:bodyPr/>
          <a:lstStyle/>
          <a:p>
            <a:fld id="{66B7A6BE-7A3D-1C4F-BEDA-C5431FB9FC0F}" type="slidenum">
              <a:rPr lang="en-US" smtClean="0"/>
              <a:pPr/>
              <a:t>43</a:t>
            </a:fld>
            <a:endParaRPr lang="en-US" dirty="0"/>
          </a:p>
        </p:txBody>
      </p:sp>
    </p:spTree>
    <p:extLst>
      <p:ext uri="{BB962C8B-B14F-4D97-AF65-F5344CB8AC3E}">
        <p14:creationId xmlns:p14="http://schemas.microsoft.com/office/powerpoint/2010/main" val="2491566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DFA428D-07D2-4FE7-B48B-4003D145FC97}"/>
              </a:ext>
            </a:extLst>
          </p:cNvPr>
          <p:cNvSpPr>
            <a:spLocks noGrp="1"/>
          </p:cNvSpPr>
          <p:nvPr>
            <p:ph type="sldNum" idx="10"/>
          </p:nvPr>
        </p:nvSpPr>
        <p:spPr/>
        <p:txBody>
          <a:bodyPr/>
          <a:lstStyle/>
          <a:p>
            <a:fld id="{00000000-1234-1234-1234-123412341234}" type="slidenum">
              <a:rPr lang="en-US" smtClean="0"/>
              <a:pPr/>
              <a:t>44</a:t>
            </a:fld>
            <a:endParaRPr lang="en-US" dirty="0"/>
          </a:p>
        </p:txBody>
      </p:sp>
      <p:sp>
        <p:nvSpPr>
          <p:cNvPr id="2" name="Title 1"/>
          <p:cNvSpPr>
            <a:spLocks noGrp="1"/>
          </p:cNvSpPr>
          <p:nvPr>
            <p:ph type="title"/>
          </p:nvPr>
        </p:nvSpPr>
        <p:spPr/>
        <p:txBody>
          <a:bodyPr/>
          <a:lstStyle/>
          <a:p>
            <a:r>
              <a:rPr lang="en-GB" dirty="0"/>
              <a:t>Asymptotic Complexity - Example</a:t>
            </a:r>
            <a:endParaRPr lang="en-US" dirty="0"/>
          </a:p>
        </p:txBody>
      </p:sp>
      <p:sp>
        <p:nvSpPr>
          <p:cNvPr id="92163" name="Rectangle 3"/>
          <p:cNvSpPr>
            <a:spLocks noGrp="1" noChangeArrowheads="1"/>
          </p:cNvSpPr>
          <p:nvPr>
            <p:ph idx="4294967295"/>
          </p:nvPr>
        </p:nvSpPr>
        <p:spPr>
          <a:xfrm>
            <a:off x="0" y="903288"/>
            <a:ext cx="8729663" cy="3794125"/>
          </a:xfrm>
        </p:spPr>
        <p:txBody>
          <a:bodyPr/>
          <a:lstStyle/>
          <a:p>
            <a:pPr marL="0" indent="0">
              <a:spcBef>
                <a:spcPts val="0"/>
              </a:spcBef>
              <a:buNone/>
            </a:pPr>
            <a:r>
              <a:rPr lang="en-US" altLang="en-US" sz="1800" dirty="0"/>
              <a:t>If an algorithm requires </a:t>
            </a:r>
            <a:r>
              <a:rPr lang="en-US" altLang="en-US" sz="1800" i="1" dirty="0"/>
              <a:t>n</a:t>
            </a:r>
            <a:r>
              <a:rPr lang="en-US" altLang="en-US" sz="1800" i="1" baseline="30000" dirty="0"/>
              <a:t>2</a:t>
            </a:r>
            <a:r>
              <a:rPr lang="en-US" altLang="en-US" sz="1800" i="1" dirty="0"/>
              <a:t>–3*n+10</a:t>
            </a:r>
            <a:r>
              <a:rPr lang="en-US" altLang="en-US" sz="1800" dirty="0"/>
              <a:t> seconds to solve a problem size n if constants k and n</a:t>
            </a:r>
            <a:r>
              <a:rPr lang="en-US" altLang="en-US" sz="1800" baseline="-25000" dirty="0"/>
              <a:t>0</a:t>
            </a:r>
            <a:r>
              <a:rPr lang="en-US" altLang="en-US" sz="1800" dirty="0"/>
              <a:t> exist such that</a:t>
            </a:r>
          </a:p>
          <a:p>
            <a:pPr>
              <a:spcBef>
                <a:spcPts val="0"/>
              </a:spcBef>
              <a:buFontTx/>
              <a:buNone/>
            </a:pPr>
            <a:r>
              <a:rPr lang="en-US" altLang="en-US" sz="1800" dirty="0"/>
              <a:t>		 </a:t>
            </a:r>
            <a:r>
              <a:rPr lang="en-US" altLang="en-US" sz="1800" i="1" dirty="0"/>
              <a:t>k*n</a:t>
            </a:r>
            <a:r>
              <a:rPr lang="en-US" altLang="en-US" sz="1800" i="1" baseline="30000" dirty="0"/>
              <a:t>2  </a:t>
            </a:r>
            <a:r>
              <a:rPr lang="en-US" altLang="en-US" sz="1800" i="1" dirty="0"/>
              <a:t>&gt;  n</a:t>
            </a:r>
            <a:r>
              <a:rPr lang="en-US" altLang="en-US" sz="1800" i="1" baseline="30000" dirty="0"/>
              <a:t>2</a:t>
            </a:r>
            <a:r>
              <a:rPr lang="en-US" altLang="en-US" sz="1800" i="1" dirty="0"/>
              <a:t>–3*n+10</a:t>
            </a:r>
            <a:r>
              <a:rPr lang="en-US" altLang="en-US" sz="1800" dirty="0"/>
              <a:t> 	for all </a:t>
            </a:r>
            <a:r>
              <a:rPr lang="en-US" altLang="en-US" sz="1800" i="1" dirty="0"/>
              <a:t>n </a:t>
            </a:r>
            <a:r>
              <a:rPr lang="en-US" altLang="en-US" sz="1800" i="1" dirty="0">
                <a:sym typeface="Symbol" pitchFamily="18" charset="2"/>
              </a:rPr>
              <a:t> </a:t>
            </a:r>
            <a:r>
              <a:rPr lang="en-US" altLang="en-US" sz="1800" i="1" dirty="0"/>
              <a:t>n</a:t>
            </a:r>
            <a:r>
              <a:rPr lang="en-US" altLang="en-US" sz="1800" i="1" baseline="-25000" dirty="0"/>
              <a:t>0</a:t>
            </a:r>
            <a:r>
              <a:rPr lang="en-US" altLang="en-US" sz="1800" dirty="0"/>
              <a:t> </a:t>
            </a:r>
          </a:p>
          <a:p>
            <a:pPr>
              <a:spcBef>
                <a:spcPts val="0"/>
              </a:spcBef>
              <a:buFontTx/>
              <a:buNone/>
            </a:pPr>
            <a:r>
              <a:rPr lang="en-US" altLang="en-US" sz="1800" dirty="0"/>
              <a:t>the algorithm is order n</a:t>
            </a:r>
            <a:r>
              <a:rPr lang="en-US" altLang="en-US" sz="1800" baseline="30000" dirty="0"/>
              <a:t>2</a:t>
            </a:r>
            <a:r>
              <a:rPr lang="en-US" altLang="en-US" sz="1800" baseline="-25000" dirty="0"/>
              <a:t>  </a:t>
            </a:r>
            <a:r>
              <a:rPr lang="en-US" altLang="en-US" sz="1800" dirty="0"/>
              <a:t>(In fact, k is 3 and n</a:t>
            </a:r>
            <a:r>
              <a:rPr lang="en-US" altLang="en-US" sz="1800" baseline="-25000" dirty="0"/>
              <a:t>0</a:t>
            </a:r>
            <a:r>
              <a:rPr lang="en-US" altLang="en-US" sz="1800" dirty="0"/>
              <a:t> is 2)</a:t>
            </a:r>
          </a:p>
          <a:p>
            <a:pPr>
              <a:spcBef>
                <a:spcPts val="0"/>
              </a:spcBef>
              <a:buFontTx/>
              <a:buNone/>
            </a:pPr>
            <a:r>
              <a:rPr lang="en-US" altLang="en-US" sz="1800" i="1" dirty="0"/>
              <a:t>		3*n</a:t>
            </a:r>
            <a:r>
              <a:rPr lang="en-US" altLang="en-US" sz="1800" i="1" baseline="30000" dirty="0"/>
              <a:t>2  </a:t>
            </a:r>
            <a:r>
              <a:rPr lang="en-US" altLang="en-US" sz="1800" i="1" dirty="0"/>
              <a:t>&gt;  n</a:t>
            </a:r>
            <a:r>
              <a:rPr lang="en-US" altLang="en-US" sz="1800" i="1" baseline="30000" dirty="0"/>
              <a:t>2</a:t>
            </a:r>
            <a:r>
              <a:rPr lang="en-US" altLang="en-US" sz="1800" i="1" dirty="0"/>
              <a:t>–3*n+10</a:t>
            </a:r>
            <a:r>
              <a:rPr lang="en-US" altLang="en-US" sz="1800" dirty="0"/>
              <a:t> 	for all </a:t>
            </a:r>
            <a:r>
              <a:rPr lang="en-US" altLang="en-US" sz="1800" i="1" dirty="0"/>
              <a:t>n </a:t>
            </a:r>
            <a:r>
              <a:rPr lang="en-US" altLang="en-US" sz="1800" i="1" dirty="0">
                <a:sym typeface="Symbol" pitchFamily="18" charset="2"/>
              </a:rPr>
              <a:t> </a:t>
            </a:r>
            <a:r>
              <a:rPr lang="en-US" altLang="en-US" sz="1800" i="1" dirty="0"/>
              <a:t>2</a:t>
            </a:r>
            <a:endParaRPr lang="en-US" altLang="en-US" sz="1800" dirty="0"/>
          </a:p>
          <a:p>
            <a:pPr marL="0" indent="0">
              <a:spcBef>
                <a:spcPts val="0"/>
              </a:spcBef>
              <a:buNone/>
            </a:pPr>
            <a:r>
              <a:rPr lang="en-US" altLang="en-US" sz="1800" dirty="0"/>
              <a:t>Thus, the algorithm requires no more than </a:t>
            </a:r>
          </a:p>
          <a:p>
            <a:pPr marL="0" indent="0">
              <a:spcBef>
                <a:spcPts val="0"/>
              </a:spcBef>
              <a:buNone/>
            </a:pPr>
            <a:r>
              <a:rPr lang="en-US" altLang="en-US" sz="1800" dirty="0"/>
              <a:t>k*n</a:t>
            </a:r>
            <a:r>
              <a:rPr lang="en-US" altLang="en-US" sz="1800" baseline="30000" dirty="0"/>
              <a:t>2</a:t>
            </a:r>
            <a:r>
              <a:rPr lang="en-US" altLang="en-US" sz="1800" dirty="0"/>
              <a:t> time units for n </a:t>
            </a:r>
            <a:r>
              <a:rPr lang="en-US" altLang="en-US" sz="1800" dirty="0">
                <a:sym typeface="Symbol" pitchFamily="18" charset="2"/>
              </a:rPr>
              <a:t> </a:t>
            </a:r>
            <a:r>
              <a:rPr lang="en-US" altLang="en-US" sz="1800" dirty="0"/>
              <a:t>n</a:t>
            </a:r>
            <a:r>
              <a:rPr lang="en-US" altLang="en-US" sz="1800" baseline="-25000" dirty="0"/>
              <a:t>0</a:t>
            </a:r>
            <a:r>
              <a:rPr lang="en-US" altLang="en-US" sz="1800" dirty="0"/>
              <a:t>  where k = 3  and  n</a:t>
            </a:r>
            <a:r>
              <a:rPr lang="en-US" altLang="en-US" sz="1800" baseline="-25000" dirty="0"/>
              <a:t>o</a:t>
            </a:r>
            <a:r>
              <a:rPr lang="en-US" altLang="en-US" sz="1800" dirty="0"/>
              <a:t> = 2</a:t>
            </a:r>
          </a:p>
          <a:p>
            <a:pPr>
              <a:spcBef>
                <a:spcPts val="0"/>
              </a:spcBef>
              <a:buFontTx/>
              <a:buNone/>
            </a:pPr>
            <a:r>
              <a:rPr lang="en-US" altLang="en-US" sz="1800" dirty="0"/>
              <a:t>	So it is  </a:t>
            </a:r>
            <a:r>
              <a:rPr lang="en-US" altLang="en-US" sz="1800" b="1" dirty="0"/>
              <a:t>O(n</a:t>
            </a:r>
            <a:r>
              <a:rPr lang="en-US" altLang="en-US" sz="1800" b="1" baseline="30000" dirty="0"/>
              <a:t>2</a:t>
            </a:r>
            <a:r>
              <a:rPr lang="en-US" altLang="en-US" sz="1800" b="1" dirty="0"/>
              <a:t>)</a:t>
            </a:r>
          </a:p>
          <a:p>
            <a:pPr>
              <a:spcBef>
                <a:spcPts val="0"/>
              </a:spcBef>
              <a:buFontTx/>
              <a:buNone/>
            </a:pPr>
            <a:endParaRPr lang="en-US" altLang="en-US" sz="1800" dirty="0"/>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71538" y="1519020"/>
            <a:ext cx="3486150" cy="2105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39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5" name="Rectangle 3"/>
          <p:cNvSpPr>
            <a:spLocks noGrp="1" noChangeArrowheads="1"/>
          </p:cNvSpPr>
          <p:nvPr>
            <p:ph idx="1"/>
          </p:nvPr>
        </p:nvSpPr>
        <p:spPr/>
        <p:txBody>
          <a:bodyPr/>
          <a:lstStyle/>
          <a:p>
            <a:pPr marL="442913" indent="-400050">
              <a:spcBef>
                <a:spcPts val="0"/>
              </a:spcBef>
              <a:buNone/>
            </a:pPr>
            <a:r>
              <a:rPr lang="en-US" sz="1500" dirty="0"/>
              <a:t>O(1)				Constant, (access array element)</a:t>
            </a:r>
          </a:p>
          <a:p>
            <a:pPr marL="442913" indent="-400050">
              <a:spcBef>
                <a:spcPts val="0"/>
              </a:spcBef>
              <a:buNone/>
            </a:pPr>
            <a:r>
              <a:rPr lang="en-US" sz="1500" dirty="0"/>
              <a:t>O(log</a:t>
            </a:r>
            <a:r>
              <a:rPr lang="en-US" sz="1500" baseline="-25000" dirty="0"/>
              <a:t>2</a:t>
            </a:r>
            <a:r>
              <a:rPr lang="en-US" sz="1500" dirty="0"/>
              <a:t>n)		Logarithmic (binary search)</a:t>
            </a:r>
          </a:p>
          <a:p>
            <a:pPr marL="442913" indent="-400050">
              <a:spcBef>
                <a:spcPts val="0"/>
              </a:spcBef>
              <a:buNone/>
            </a:pPr>
            <a:r>
              <a:rPr lang="en-US" sz="1500" dirty="0"/>
              <a:t>O(n)				Linear (finding maximum in an array)</a:t>
            </a:r>
          </a:p>
          <a:p>
            <a:pPr marL="442913" indent="-400050">
              <a:spcBef>
                <a:spcPts val="0"/>
              </a:spcBef>
              <a:buNone/>
            </a:pPr>
            <a:r>
              <a:rPr lang="en-US" sz="1500" dirty="0"/>
              <a:t>O(nlog</a:t>
            </a:r>
            <a:r>
              <a:rPr lang="en-US" sz="1500" baseline="-25000" dirty="0"/>
              <a:t>2</a:t>
            </a:r>
            <a:r>
              <a:rPr lang="en-US" sz="1500" dirty="0"/>
              <a:t>n)		Linearithmic (best sorting algorithms such as merge sort, FFT)</a:t>
            </a:r>
          </a:p>
          <a:p>
            <a:pPr marL="442913" indent="-400050">
              <a:spcBef>
                <a:spcPts val="0"/>
              </a:spcBef>
              <a:buNone/>
            </a:pPr>
            <a:r>
              <a:rPr lang="en-US" sz="1500" dirty="0"/>
              <a:t>O(n</a:t>
            </a:r>
            <a:r>
              <a:rPr lang="en-US" sz="1500" baseline="30000" dirty="0"/>
              <a:t>2</a:t>
            </a:r>
            <a:r>
              <a:rPr lang="en-US" sz="1500" dirty="0"/>
              <a:t>) </a:t>
            </a:r>
            <a:r>
              <a:rPr lang="en-US" sz="1500" baseline="30000" dirty="0"/>
              <a:t>		</a:t>
            </a:r>
            <a:r>
              <a:rPr lang="en-US" sz="1500" dirty="0"/>
              <a:t>Quadratic (simple sorting algorithms)</a:t>
            </a:r>
          </a:p>
          <a:p>
            <a:pPr marL="442913" indent="-400050">
              <a:spcBef>
                <a:spcPts val="0"/>
              </a:spcBef>
              <a:buNone/>
            </a:pPr>
            <a:r>
              <a:rPr lang="en-US" sz="1500" dirty="0"/>
              <a:t>O(n</a:t>
            </a:r>
            <a:r>
              <a:rPr lang="en-US" sz="1500" baseline="30000" dirty="0"/>
              <a:t>3</a:t>
            </a:r>
            <a:r>
              <a:rPr lang="en-US" sz="1500" dirty="0"/>
              <a:t>)		Cubic (matrix multiplication)</a:t>
            </a:r>
          </a:p>
          <a:p>
            <a:pPr marL="442913" indent="-400050">
              <a:spcBef>
                <a:spcPts val="0"/>
              </a:spcBef>
              <a:buNone/>
            </a:pPr>
            <a:r>
              <a:rPr lang="en-US" sz="1500" dirty="0"/>
              <a:t>NP				Non polynomial (travelling salesman, open problem  “P=NP”)</a:t>
            </a:r>
          </a:p>
          <a:p>
            <a:pPr marL="442913" indent="-400050">
              <a:spcBef>
                <a:spcPts val="0"/>
              </a:spcBef>
              <a:buNone/>
            </a:pPr>
            <a:r>
              <a:rPr lang="en-US" sz="1500" dirty="0"/>
              <a:t>O(2</a:t>
            </a:r>
            <a:r>
              <a:rPr lang="en-US" sz="1500" baseline="30000" dirty="0"/>
              <a:t>n</a:t>
            </a:r>
            <a:r>
              <a:rPr lang="en-US" sz="1500" dirty="0"/>
              <a:t>)		Exponential (best known algorithm for travelling salesman, generating all</a:t>
            </a:r>
          </a:p>
          <a:p>
            <a:pPr marL="442913" indent="-400050">
              <a:spcBef>
                <a:spcPts val="0"/>
              </a:spcBef>
              <a:buNone/>
            </a:pPr>
            <a:r>
              <a:rPr lang="en-US" sz="1500" dirty="0"/>
              <a:t>				subsets of N elements, number of disks moved to solve the tower of Hanoi)</a:t>
            </a:r>
          </a:p>
          <a:p>
            <a:pPr marL="442913" indent="-400050">
              <a:spcBef>
                <a:spcPts val="0"/>
              </a:spcBef>
              <a:buNone/>
            </a:pPr>
            <a:r>
              <a:rPr lang="en-US" sz="1500" dirty="0"/>
              <a:t>O(N!)		Factorial – generating all permutations of N elements</a:t>
            </a:r>
          </a:p>
        </p:txBody>
      </p:sp>
      <p:sp>
        <p:nvSpPr>
          <p:cNvPr id="351234" name="Rectangle 2"/>
          <p:cNvSpPr>
            <a:spLocks noGrp="1" noRot="1" noChangeArrowheads="1"/>
          </p:cNvSpPr>
          <p:nvPr>
            <p:ph type="title"/>
          </p:nvPr>
        </p:nvSpPr>
        <p:spPr/>
        <p:txBody>
          <a:bodyPr/>
          <a:lstStyle/>
          <a:p>
            <a:r>
              <a:rPr lang="en-GB" dirty="0"/>
              <a:t>Common Equivalence Classes</a:t>
            </a:r>
            <a:endParaRPr lang="en-US" sz="2700" dirty="0"/>
          </a:p>
        </p:txBody>
      </p:sp>
      <p:sp>
        <p:nvSpPr>
          <p:cNvPr id="2" name="Slide Number Placeholder 1">
            <a:extLst>
              <a:ext uri="{FF2B5EF4-FFF2-40B4-BE49-F238E27FC236}">
                <a16:creationId xmlns:a16="http://schemas.microsoft.com/office/drawing/2014/main" id="{86F241A6-F4A0-418E-8CEA-8909D9306024}"/>
              </a:ext>
            </a:extLst>
          </p:cNvPr>
          <p:cNvSpPr>
            <a:spLocks noGrp="1"/>
          </p:cNvSpPr>
          <p:nvPr>
            <p:ph type="sldNum" sz="quarter" idx="12"/>
          </p:nvPr>
        </p:nvSpPr>
        <p:spPr/>
        <p:txBody>
          <a:bodyPr/>
          <a:lstStyle/>
          <a:p>
            <a:fld id="{00000000-1234-1234-1234-123412341234}" type="slidenum">
              <a:rPr lang="en-US" smtClean="0"/>
              <a:pPr/>
              <a:t>45</a:t>
            </a:fld>
            <a:endParaRPr lang="en-US" dirty="0"/>
          </a:p>
        </p:txBody>
      </p:sp>
      <p:sp>
        <p:nvSpPr>
          <p:cNvPr id="4" name="Rectangle 3">
            <a:extLst>
              <a:ext uri="{FF2B5EF4-FFF2-40B4-BE49-F238E27FC236}">
                <a16:creationId xmlns:a16="http://schemas.microsoft.com/office/drawing/2014/main" id="{6D24F0B6-22CD-4B2E-B400-B29620A0C441}"/>
              </a:ext>
            </a:extLst>
          </p:cNvPr>
          <p:cNvSpPr/>
          <p:nvPr/>
        </p:nvSpPr>
        <p:spPr>
          <a:xfrm>
            <a:off x="647065" y="4381606"/>
            <a:ext cx="8974455" cy="307777"/>
          </a:xfrm>
          <a:prstGeom prst="rect">
            <a:avLst/>
          </a:prstGeom>
        </p:spPr>
        <p:txBody>
          <a:bodyPr wrap="square">
            <a:spAutoFit/>
          </a:bodyPr>
          <a:lstStyle/>
          <a:p>
            <a:pPr marL="442913" indent="-400050">
              <a:spcBef>
                <a:spcPts val="0"/>
              </a:spcBef>
            </a:pPr>
            <a:r>
              <a:rPr lang="en-US" sz="1400" b="1" dirty="0">
                <a:solidFill>
                  <a:srgbClr val="000054"/>
                </a:solidFill>
                <a:cs typeface="Arial"/>
              </a:rPr>
              <a:t>List sorted from best to worst.  Many other options e.g.  sqrt(n), log(log(n)), etc.</a:t>
            </a:r>
          </a:p>
        </p:txBody>
      </p:sp>
    </p:spTree>
    <p:extLst>
      <p:ext uri="{BB962C8B-B14F-4D97-AF65-F5344CB8AC3E}">
        <p14:creationId xmlns:p14="http://schemas.microsoft.com/office/powerpoint/2010/main" val="26746012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5943" y="902524"/>
            <a:ext cx="4469721" cy="3794167"/>
          </a:xfrm>
        </p:spPr>
        <p:txBody>
          <a:bodyPr/>
          <a:lstStyle/>
          <a:p>
            <a:pPr>
              <a:spcBef>
                <a:spcPts val="600"/>
              </a:spcBef>
            </a:pPr>
            <a:r>
              <a:rPr lang="en-US" sz="1800" dirty="0"/>
              <a:t>Suppose you decide to ride a bicycle around Ireland</a:t>
            </a:r>
          </a:p>
          <a:p>
            <a:pPr lvl="1">
              <a:spcBef>
                <a:spcPts val="600"/>
              </a:spcBef>
            </a:pPr>
            <a:r>
              <a:rPr lang="en-US" sz="1600" dirty="0"/>
              <a:t>You will start in Dublin and your goal is to visit Cork, Galway, Limerick, and Belfast before returning to Dublin</a:t>
            </a:r>
          </a:p>
          <a:p>
            <a:pPr>
              <a:spcBef>
                <a:spcPts val="600"/>
              </a:spcBef>
            </a:pPr>
            <a:r>
              <a:rPr lang="en-US" sz="1800" dirty="0"/>
              <a:t>What is the best itinerary?</a:t>
            </a:r>
          </a:p>
          <a:p>
            <a:pPr lvl="1">
              <a:spcBef>
                <a:spcPts val="600"/>
              </a:spcBef>
            </a:pPr>
            <a:r>
              <a:rPr lang="en-US" sz="1600" dirty="0"/>
              <a:t>How can you minimize the number of kilometers yet make sure you visit all the cities?</a:t>
            </a:r>
          </a:p>
          <a:p>
            <a:pPr marL="0" indent="0">
              <a:buNone/>
            </a:pPr>
            <a:endParaRPr lang="en-US" sz="1800" dirty="0"/>
          </a:p>
        </p:txBody>
      </p:sp>
      <p:sp>
        <p:nvSpPr>
          <p:cNvPr id="3" name="Title 2"/>
          <p:cNvSpPr>
            <a:spLocks noGrp="1"/>
          </p:cNvSpPr>
          <p:nvPr>
            <p:ph type="title"/>
          </p:nvPr>
        </p:nvSpPr>
        <p:spPr/>
        <p:txBody>
          <a:bodyPr/>
          <a:lstStyle/>
          <a:p>
            <a:r>
              <a:rPr lang="en-US" dirty="0"/>
              <a:t>Bike Tour</a:t>
            </a:r>
          </a:p>
        </p:txBody>
      </p:sp>
      <p:sp>
        <p:nvSpPr>
          <p:cNvPr id="5" name="Slide Number Placeholder 4">
            <a:extLst>
              <a:ext uri="{FF2B5EF4-FFF2-40B4-BE49-F238E27FC236}">
                <a16:creationId xmlns:a16="http://schemas.microsoft.com/office/drawing/2014/main" id="{A9671BAD-2CE1-4444-8D96-F565904FF27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46</a:t>
            </a:fld>
            <a:endParaRPr lang="en-US"/>
          </a:p>
        </p:txBody>
      </p:sp>
      <p:pic>
        <p:nvPicPr>
          <p:cNvPr id="6146" name="Picture 2" descr="C:\Users\janiee\Desktop\Pictur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1606" y="1030176"/>
            <a:ext cx="4201037" cy="1926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1133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
          <p:cNvSpPr>
            <a:spLocks noGrp="1" noChangeArrowheads="1"/>
          </p:cNvSpPr>
          <p:nvPr>
            <p:ph idx="1"/>
          </p:nvPr>
        </p:nvSpPr>
        <p:spPr>
          <a:ln/>
        </p:spPr>
        <p:txBody>
          <a:bodyPr/>
          <a:lstStyle/>
          <a:p>
            <a:pPr>
              <a:spcBef>
                <a:spcPts val="600"/>
              </a:spcBef>
            </a:pPr>
            <a:r>
              <a:rPr lang="en-US" altLang="en-US" sz="2000" dirty="0"/>
              <a:t>If there are only 5 cities it’s not too hard to figure out the optimal tour</a:t>
            </a:r>
          </a:p>
          <a:p>
            <a:pPr lvl="1">
              <a:spcBef>
                <a:spcPts val="600"/>
              </a:spcBef>
            </a:pPr>
            <a:r>
              <a:rPr lang="en-US" altLang="en-US" sz="2000" dirty="0"/>
              <a:t>The shortest path is most likely a “loop”</a:t>
            </a:r>
          </a:p>
          <a:p>
            <a:pPr lvl="1">
              <a:spcBef>
                <a:spcPts val="600"/>
              </a:spcBef>
            </a:pPr>
            <a:r>
              <a:rPr lang="en-US" altLang="en-US" sz="2000" dirty="0"/>
              <a:t>Any path that crosses over itself will be longer than a path that travels in a big circle</a:t>
            </a:r>
          </a:p>
        </p:txBody>
      </p:sp>
      <p:sp>
        <p:nvSpPr>
          <p:cNvPr id="7169" name="Rectangle 1"/>
          <p:cNvSpPr>
            <a:spLocks noGrp="1" noChangeArrowheads="1"/>
          </p:cNvSpPr>
          <p:nvPr>
            <p:ph type="title"/>
          </p:nvPr>
        </p:nvSpPr>
        <p:spPr>
          <a:ln/>
        </p:spPr>
        <p:txBody>
          <a:bodyPr/>
          <a:lstStyle/>
          <a:p>
            <a:r>
              <a:rPr lang="en-US" altLang="en-US"/>
              <a:t>Optimal Tour</a:t>
            </a:r>
          </a:p>
        </p:txBody>
      </p:sp>
      <p:sp>
        <p:nvSpPr>
          <p:cNvPr id="3" name="Slide Number Placeholder 2">
            <a:extLst>
              <a:ext uri="{FF2B5EF4-FFF2-40B4-BE49-F238E27FC236}">
                <a16:creationId xmlns:a16="http://schemas.microsoft.com/office/drawing/2014/main" id="{03D34736-929D-4665-B032-7CEFF0C9463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47</a:t>
            </a:fld>
            <a:endParaRPr lang="en-US"/>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5742" y="2521903"/>
            <a:ext cx="3871555" cy="1851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150287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idx="1"/>
          </p:nvPr>
        </p:nvSpPr>
        <p:spPr>
          <a:noFill/>
          <a:ln w="9525">
            <a:noFill/>
            <a:miter lim="800000"/>
            <a:headEnd/>
            <a:tailEnd/>
          </a:ln>
          <a:effectLst/>
        </p:spPr>
        <p:txBody>
          <a:bodyPr spcFirstLastPara="1" vert="horz" wrap="square" lIns="68580" tIns="34290" rIns="68580" bIns="34290" numCol="1" anchor="t" anchorCtr="0" compatLnSpc="1">
            <a:prstTxWarp prst="textNoShape">
              <a:avLst/>
            </a:prstTxWarp>
          </a:bodyPr>
          <a:lstStyle/>
          <a:p>
            <a:pPr>
              <a:spcBef>
                <a:spcPts val="0"/>
              </a:spcBef>
            </a:pPr>
            <a:r>
              <a:rPr lang="en-US" altLang="en-US" sz="2000" dirty="0"/>
              <a:t>As we add cities to our tour, however, it is much harder to figure out the optimal tour</a:t>
            </a:r>
          </a:p>
          <a:p>
            <a:pPr lvl="1">
              <a:spcBef>
                <a:spcPts val="0"/>
              </a:spcBef>
            </a:pPr>
            <a:r>
              <a:rPr lang="en-US" altLang="en-US" sz="2000" dirty="0"/>
              <a:t>A simple strategy of going to the </a:t>
            </a:r>
            <a:br>
              <a:rPr lang="en-US" altLang="en-US" sz="2000" dirty="0"/>
            </a:br>
            <a:r>
              <a:rPr lang="en-US" altLang="en-US" sz="2000" dirty="0"/>
              <a:t>closest city does not always lead </a:t>
            </a:r>
            <a:br>
              <a:rPr lang="en-US" altLang="en-US" sz="2000" dirty="0"/>
            </a:br>
            <a:r>
              <a:rPr lang="en-US" altLang="en-US" sz="2000" dirty="0"/>
              <a:t>to the shortest tour</a:t>
            </a:r>
          </a:p>
          <a:p>
            <a:pPr>
              <a:spcBef>
                <a:spcPts val="0"/>
              </a:spcBef>
            </a:pPr>
            <a:r>
              <a:rPr lang="en-US" altLang="en-US" sz="2000" dirty="0"/>
              <a:t>This example has 25 cities</a:t>
            </a:r>
          </a:p>
          <a:p>
            <a:pPr lvl="1">
              <a:spcBef>
                <a:spcPts val="0"/>
              </a:spcBef>
            </a:pPr>
            <a:r>
              <a:rPr lang="en-US" altLang="en-US" sz="2000" dirty="0"/>
              <a:t>After visiting 4 cities, where</a:t>
            </a:r>
            <a:br>
              <a:rPr lang="en-US" altLang="en-US" sz="2000" dirty="0"/>
            </a:br>
            <a:r>
              <a:rPr lang="en-US" altLang="en-US" sz="2000" dirty="0"/>
              <a:t>would you go next?</a:t>
            </a:r>
          </a:p>
        </p:txBody>
      </p:sp>
      <p:sp>
        <p:nvSpPr>
          <p:cNvPr id="8193" name="Rectangle 1"/>
          <p:cNvSpPr>
            <a:spLocks noGrp="1" noChangeArrowheads="1"/>
          </p:cNvSpPr>
          <p:nvPr>
            <p:ph type="title"/>
          </p:nvPr>
        </p:nvSpPr>
        <p:spPr>
          <a:ln/>
        </p:spPr>
        <p:txBody>
          <a:bodyPr/>
          <a:lstStyle/>
          <a:p>
            <a:r>
              <a:rPr lang="en-US" altLang="en-US"/>
              <a:t>Increasing the Number of Cities</a:t>
            </a:r>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1713" y="1710142"/>
            <a:ext cx="2931795" cy="2931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8196" name="Rectangle 4"/>
          <p:cNvSpPr>
            <a:spLocks/>
          </p:cNvSpPr>
          <p:nvPr/>
        </p:nvSpPr>
        <p:spPr bwMode="auto">
          <a:xfrm>
            <a:off x="3133375" y="4445794"/>
            <a:ext cx="5125914"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1600" i="1" dirty="0">
                <a:latin typeface="+mn-lt"/>
                <a:cs typeface="Helvetica" charset="0"/>
                <a:sym typeface="Helvetica" charset="0"/>
              </a:rPr>
              <a:t>Going to this city does not lead to the shortest tour...</a:t>
            </a:r>
          </a:p>
        </p:txBody>
      </p:sp>
      <p:sp>
        <p:nvSpPr>
          <p:cNvPr id="8197" name="Oval 5"/>
          <p:cNvSpPr>
            <a:spLocks/>
          </p:cNvSpPr>
          <p:nvPr/>
        </p:nvSpPr>
        <p:spPr bwMode="auto">
          <a:xfrm>
            <a:off x="6765682" y="2030905"/>
            <a:ext cx="273376" cy="349423"/>
          </a:xfrm>
          <a:prstGeom prst="ellipse">
            <a:avLst/>
          </a:prstGeom>
          <a:noFill/>
          <a:ln w="25400" cap="flat">
            <a:solidFill>
              <a:srgbClr val="FF00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050"/>
          </a:p>
        </p:txBody>
      </p:sp>
      <p:sp>
        <p:nvSpPr>
          <p:cNvPr id="8198" name="Line 6"/>
          <p:cNvSpPr>
            <a:spLocks noChangeShapeType="1"/>
          </p:cNvSpPr>
          <p:nvPr/>
        </p:nvSpPr>
        <p:spPr bwMode="auto">
          <a:xfrm flipH="1">
            <a:off x="5069839" y="2380327"/>
            <a:ext cx="1673288" cy="2065467"/>
          </a:xfrm>
          <a:prstGeom prst="line">
            <a:avLst/>
          </a:prstGeom>
          <a:noFill/>
          <a:ln w="25400" cap="flat">
            <a:solidFill>
              <a:schemeClr val="accent4">
                <a:lumMod val="75000"/>
              </a:schemeClr>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050"/>
          </a:p>
        </p:txBody>
      </p:sp>
      <p:sp>
        <p:nvSpPr>
          <p:cNvPr id="2" name="Slide Number Placeholder 1">
            <a:extLst>
              <a:ext uri="{FF2B5EF4-FFF2-40B4-BE49-F238E27FC236}">
                <a16:creationId xmlns:a16="http://schemas.microsoft.com/office/drawing/2014/main" id="{C2553FD5-2085-4BA9-85E2-2B6E6F84CD75}"/>
              </a:ext>
            </a:extLst>
          </p:cNvPr>
          <p:cNvSpPr>
            <a:spLocks noGrp="1"/>
          </p:cNvSpPr>
          <p:nvPr>
            <p:ph type="sldNum" sz="quarter" idx="12"/>
          </p:nvPr>
        </p:nvSpPr>
        <p:spPr/>
        <p:txBody>
          <a:bodyPr/>
          <a:lstStyle/>
          <a:p>
            <a:fld id="{66B7A6BE-7A3D-1C4F-BEDA-C5431FB9FC0F}" type="slidenum">
              <a:rPr lang="en-US" smtClean="0"/>
              <a:pPr/>
              <a:t>48</a:t>
            </a:fld>
            <a:endParaRPr lang="en-US" dirty="0"/>
          </a:p>
        </p:txBody>
      </p:sp>
    </p:spTree>
    <p:extLst>
      <p:ext uri="{BB962C8B-B14F-4D97-AF65-F5344CB8AC3E}">
        <p14:creationId xmlns:p14="http://schemas.microsoft.com/office/powerpoint/2010/main" val="1859548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idx="1"/>
          </p:nvPr>
        </p:nvSpPr>
        <p:spPr>
          <a:noFill/>
          <a:ln w="9525">
            <a:noFill/>
            <a:miter lim="800000"/>
            <a:headEnd/>
            <a:tailEnd/>
          </a:ln>
          <a:effectLst/>
        </p:spPr>
        <p:txBody>
          <a:bodyPr spcFirstLastPara="1" vert="horz" wrap="square" lIns="68580" tIns="34290" rIns="68580" bIns="34290" numCol="1" anchor="t" anchorCtr="0" compatLnSpc="1">
            <a:prstTxWarp prst="textNoShape">
              <a:avLst/>
            </a:prstTxWarp>
          </a:bodyPr>
          <a:lstStyle/>
          <a:p>
            <a:pPr>
              <a:spcBef>
                <a:spcPts val="225"/>
              </a:spcBef>
            </a:pPr>
            <a:r>
              <a:rPr lang="en-US" altLang="en-US" sz="1800" dirty="0"/>
              <a:t>One option is to do an exhaustive search, but </a:t>
            </a:r>
          </a:p>
          <a:p>
            <a:pPr lvl="1">
              <a:spcBef>
                <a:spcPts val="225"/>
              </a:spcBef>
            </a:pPr>
            <a:r>
              <a:rPr lang="en-US" altLang="en-US" sz="1600" dirty="0"/>
              <a:t>Number of possible tours of a map with </a:t>
            </a:r>
            <a:r>
              <a:rPr lang="en-US" altLang="en-US" sz="1600" dirty="0">
                <a:sym typeface="Palatino" charset="0"/>
              </a:rPr>
              <a:t>n</a:t>
            </a:r>
            <a:r>
              <a:rPr lang="en-US" altLang="en-US" sz="1600" dirty="0"/>
              <a:t> cities is (</a:t>
            </a:r>
            <a:r>
              <a:rPr lang="en-US" altLang="en-US" sz="1600" dirty="0">
                <a:sym typeface="Palatino" charset="0"/>
              </a:rPr>
              <a:t>n</a:t>
            </a:r>
            <a:r>
              <a:rPr lang="en-US" altLang="en-US" sz="1600" dirty="0"/>
              <a:t> − 1)! / 2</a:t>
            </a:r>
          </a:p>
          <a:p>
            <a:pPr lvl="1">
              <a:spcBef>
                <a:spcPts val="225"/>
              </a:spcBef>
            </a:pPr>
            <a:r>
              <a:rPr lang="en-US" altLang="en-US" sz="1600" dirty="0">
                <a:sym typeface="Palatino" charset="0"/>
              </a:rPr>
              <a:t>n</a:t>
            </a:r>
            <a:r>
              <a:rPr lang="en-US" altLang="en-US" sz="1600" dirty="0"/>
              <a:t>! is the product   </a:t>
            </a:r>
            <a:r>
              <a:rPr lang="en-US" altLang="en-US" sz="1600" dirty="0">
                <a:sym typeface="Palatino" charset="0"/>
              </a:rPr>
              <a:t>n</a:t>
            </a:r>
            <a:r>
              <a:rPr lang="en-US" altLang="en-US" sz="1600" dirty="0"/>
              <a:t> × (</a:t>
            </a:r>
            <a:r>
              <a:rPr lang="en-US" altLang="en-US" sz="1600" dirty="0">
                <a:sym typeface="Palatino" charset="0"/>
              </a:rPr>
              <a:t>n  </a:t>
            </a:r>
            <a:r>
              <a:rPr lang="en-US" altLang="en-US" sz="1600" dirty="0"/>
              <a:t>− 1) × (</a:t>
            </a:r>
            <a:r>
              <a:rPr lang="en-US" altLang="en-US" sz="1600" dirty="0">
                <a:sym typeface="Palatino" charset="0"/>
              </a:rPr>
              <a:t>n  </a:t>
            </a:r>
            <a:r>
              <a:rPr lang="en-US" altLang="en-US" sz="1600" dirty="0"/>
              <a:t>− 2) ... × 2 × 1</a:t>
            </a:r>
          </a:p>
          <a:p>
            <a:pPr>
              <a:spcBef>
                <a:spcPts val="225"/>
              </a:spcBef>
            </a:pPr>
            <a:r>
              <a:rPr lang="en-US" altLang="en-US" sz="1800" dirty="0"/>
              <a:t>The number of tours grows incredibly quickly as we add cities to the map</a:t>
            </a:r>
          </a:p>
        </p:txBody>
      </p:sp>
      <p:sp>
        <p:nvSpPr>
          <p:cNvPr id="10241" name="Rectangle 1"/>
          <p:cNvSpPr>
            <a:spLocks noGrp="1" noChangeArrowheads="1"/>
          </p:cNvSpPr>
          <p:nvPr>
            <p:ph type="title"/>
          </p:nvPr>
        </p:nvSpPr>
        <p:spPr>
          <a:ln/>
        </p:spPr>
        <p:txBody>
          <a:bodyPr/>
          <a:lstStyle/>
          <a:p>
            <a:r>
              <a:rPr lang="en-US" altLang="en-US" dirty="0"/>
              <a:t>Is Exhaustive Search Possible?</a:t>
            </a:r>
          </a:p>
        </p:txBody>
      </p:sp>
      <p:sp>
        <p:nvSpPr>
          <p:cNvPr id="3" name="Slide Number Placeholder 2">
            <a:extLst>
              <a:ext uri="{FF2B5EF4-FFF2-40B4-BE49-F238E27FC236}">
                <a16:creationId xmlns:a16="http://schemas.microsoft.com/office/drawing/2014/main" id="{6C5832CF-E8C8-42F8-980B-D6A3C7BE710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49</a:t>
            </a:fld>
            <a:endParaRPr lang="en-US"/>
          </a:p>
        </p:txBody>
      </p:sp>
      <p:graphicFrame>
        <p:nvGraphicFramePr>
          <p:cNvPr id="10243" name="Group 3"/>
          <p:cNvGraphicFramePr>
            <a:graphicFrameLocks noGrp="1"/>
          </p:cNvGraphicFramePr>
          <p:nvPr/>
        </p:nvGraphicFramePr>
        <p:xfrm>
          <a:off x="1516708" y="2672477"/>
          <a:ext cx="2740918" cy="2024211"/>
        </p:xfrm>
        <a:graphic>
          <a:graphicData uri="http://schemas.openxmlformats.org/drawingml/2006/table">
            <a:tbl>
              <a:tblPr/>
              <a:tblGrid>
                <a:gridCol w="1370459">
                  <a:extLst>
                    <a:ext uri="{9D8B030D-6E8A-4147-A177-3AD203B41FA5}">
                      <a16:colId xmlns:a16="http://schemas.microsoft.com/office/drawing/2014/main" val="20000"/>
                    </a:ext>
                  </a:extLst>
                </a:gridCol>
                <a:gridCol w="1370459">
                  <a:extLst>
                    <a:ext uri="{9D8B030D-6E8A-4147-A177-3AD203B41FA5}">
                      <a16:colId xmlns:a16="http://schemas.microsoft.com/office/drawing/2014/main" val="20001"/>
                    </a:ext>
                  </a:extLst>
                </a:gridCol>
              </a:tblGrid>
              <a:tr h="289173">
                <a:tc>
                  <a:txBody>
                    <a:bodyPr/>
                    <a:lstStyle>
                      <a:lvl1pPr algn="l">
                        <a:spcBef>
                          <a:spcPts val="1200"/>
                        </a:spcBef>
                        <a:buSzPct val="80000"/>
                        <a:buFont typeface="Zapf Dingbats" charset="0"/>
                        <a:tabLst>
                          <a:tab pos="711200" algn="l"/>
                        </a:tabLst>
                        <a:defRPr>
                          <a:solidFill>
                            <a:schemeClr val="tx1"/>
                          </a:solidFill>
                          <a:latin typeface="Helvetica" charset="0"/>
                          <a:ea typeface="ヒラギノ角ゴ ProN W3" charset="0"/>
                          <a:cs typeface="ヒラギノ角ゴ ProN W3" charset="0"/>
                          <a:sym typeface="Helvetica" charset="0"/>
                        </a:defRPr>
                      </a:lvl1pPr>
                      <a:lvl2pPr marL="584200" indent="-317500" algn="l">
                        <a:spcBef>
                          <a:spcPts val="800"/>
                        </a:spcBef>
                        <a:buSzPct val="80000"/>
                        <a:buFont typeface="Zapf Dingbats" charset="0"/>
                        <a:tabLst>
                          <a:tab pos="711200" algn="l"/>
                        </a:tabLst>
                        <a:defRPr sz="1400">
                          <a:solidFill>
                            <a:schemeClr val="tx1"/>
                          </a:solidFill>
                          <a:latin typeface="Helvetica" charset="0"/>
                          <a:ea typeface="ヒラギノ角ゴ ProN W3" charset="0"/>
                          <a:cs typeface="ヒラギノ角ゴ ProN W3" charset="0"/>
                          <a:sym typeface="Helvetica" charset="0"/>
                        </a:defRPr>
                      </a:lvl2pPr>
                      <a:lvl3pPr marL="901700" indent="-317500" algn="l">
                        <a:spcBef>
                          <a:spcPts val="600"/>
                        </a:spcBef>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3pPr>
                      <a:lvl4pPr algn="l">
                        <a:spcBef>
                          <a:spcPts val="600"/>
                        </a:spcBef>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4pPr>
                      <a:lvl5pPr algn="l">
                        <a:spcBef>
                          <a:spcPts val="600"/>
                        </a:spcBef>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5pPr>
                      <a:lvl6pPr marL="457200" fontAlgn="base">
                        <a:spcBef>
                          <a:spcPts val="600"/>
                        </a:spcBef>
                        <a:spcAft>
                          <a:spcPct val="0"/>
                        </a:spcAft>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6pPr>
                      <a:lvl7pPr marL="914400" fontAlgn="base">
                        <a:spcBef>
                          <a:spcPts val="600"/>
                        </a:spcBef>
                        <a:spcAft>
                          <a:spcPct val="0"/>
                        </a:spcAft>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7pPr>
                      <a:lvl8pPr marL="1371600" fontAlgn="base">
                        <a:spcBef>
                          <a:spcPts val="600"/>
                        </a:spcBef>
                        <a:spcAft>
                          <a:spcPct val="0"/>
                        </a:spcAft>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8pPr>
                      <a:lvl9pPr marL="1828800" fontAlgn="base">
                        <a:spcBef>
                          <a:spcPts val="600"/>
                        </a:spcBef>
                        <a:spcAft>
                          <a:spcPct val="0"/>
                        </a:spcAft>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9pPr>
                    </a:lstStyle>
                    <a:p>
                      <a:pPr marL="0" marR="0" lvl="0" indent="0" algn="ctr" defTabSz="914400" rtl="0" eaLnBrk="1" fontAlgn="base" latinLnBrk="0" hangingPunct="1">
                        <a:lnSpc>
                          <a:spcPct val="100000"/>
                        </a:lnSpc>
                        <a:spcBef>
                          <a:spcPct val="0"/>
                        </a:spcBef>
                        <a:spcAft>
                          <a:spcPct val="0"/>
                        </a:spcAft>
                        <a:buClrTx/>
                        <a:buSzPct val="80000"/>
                        <a:buFont typeface="Zapf Dingbats" charset="0"/>
                        <a:buNone/>
                        <a:tabLst>
                          <a:tab pos="711200" algn="l"/>
                        </a:tabLst>
                      </a:pPr>
                      <a:r>
                        <a:rPr kumimoji="0" lang="en-US" altLang="en-US" sz="1100" b="0" i="0" u="none" strike="noStrike" cap="none" normalizeH="0" baseline="0" dirty="0">
                          <a:ln>
                            <a:noFill/>
                          </a:ln>
                          <a:solidFill>
                            <a:schemeClr val="tx1"/>
                          </a:solidFill>
                          <a:effectLst/>
                          <a:latin typeface="Helvetica" charset="0"/>
                          <a:ea typeface="ヒラギノ角ゴ ProN W3" charset="0"/>
                          <a:cs typeface="ヒラギノ角ゴ ProN W3" charset="0"/>
                          <a:sym typeface="Helvetica" charset="0"/>
                        </a:rPr>
                        <a:t>#Cities</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6">
                        <a:lumMod val="60000"/>
                        <a:lumOff val="40000"/>
                      </a:schemeClr>
                    </a:solidFill>
                  </a:tcPr>
                </a:tc>
                <a:tc>
                  <a:txBody>
                    <a:bodyPr/>
                    <a:lstStyle>
                      <a:lvl1pPr algn="l">
                        <a:spcBef>
                          <a:spcPts val="1200"/>
                        </a:spcBef>
                        <a:buSzPct val="80000"/>
                        <a:buFont typeface="Zapf Dingbats" charset="0"/>
                        <a:tabLst>
                          <a:tab pos="711200" algn="l"/>
                        </a:tabLst>
                        <a:defRPr>
                          <a:solidFill>
                            <a:schemeClr val="tx1"/>
                          </a:solidFill>
                          <a:latin typeface="Helvetica" charset="0"/>
                          <a:ea typeface="ヒラギノ角ゴ ProN W3" charset="0"/>
                          <a:cs typeface="ヒラギノ角ゴ ProN W3" charset="0"/>
                          <a:sym typeface="Helvetica" charset="0"/>
                        </a:defRPr>
                      </a:lvl1pPr>
                      <a:lvl2pPr marL="584200" indent="-317500" algn="l">
                        <a:spcBef>
                          <a:spcPts val="800"/>
                        </a:spcBef>
                        <a:buSzPct val="80000"/>
                        <a:buFont typeface="Zapf Dingbats" charset="0"/>
                        <a:tabLst>
                          <a:tab pos="711200" algn="l"/>
                        </a:tabLst>
                        <a:defRPr sz="1400">
                          <a:solidFill>
                            <a:schemeClr val="tx1"/>
                          </a:solidFill>
                          <a:latin typeface="Helvetica" charset="0"/>
                          <a:ea typeface="ヒラギノ角ゴ ProN W3" charset="0"/>
                          <a:cs typeface="ヒラギノ角ゴ ProN W3" charset="0"/>
                          <a:sym typeface="Helvetica" charset="0"/>
                        </a:defRPr>
                      </a:lvl2pPr>
                      <a:lvl3pPr marL="901700" indent="-317500" algn="l">
                        <a:spcBef>
                          <a:spcPts val="600"/>
                        </a:spcBef>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3pPr>
                      <a:lvl4pPr algn="l">
                        <a:spcBef>
                          <a:spcPts val="600"/>
                        </a:spcBef>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4pPr>
                      <a:lvl5pPr algn="l">
                        <a:spcBef>
                          <a:spcPts val="600"/>
                        </a:spcBef>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5pPr>
                      <a:lvl6pPr marL="457200" fontAlgn="base">
                        <a:spcBef>
                          <a:spcPts val="600"/>
                        </a:spcBef>
                        <a:spcAft>
                          <a:spcPct val="0"/>
                        </a:spcAft>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6pPr>
                      <a:lvl7pPr marL="914400" fontAlgn="base">
                        <a:spcBef>
                          <a:spcPts val="600"/>
                        </a:spcBef>
                        <a:spcAft>
                          <a:spcPct val="0"/>
                        </a:spcAft>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7pPr>
                      <a:lvl8pPr marL="1371600" fontAlgn="base">
                        <a:spcBef>
                          <a:spcPts val="600"/>
                        </a:spcBef>
                        <a:spcAft>
                          <a:spcPct val="0"/>
                        </a:spcAft>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8pPr>
                      <a:lvl9pPr marL="1828800" fontAlgn="base">
                        <a:spcBef>
                          <a:spcPts val="600"/>
                        </a:spcBef>
                        <a:spcAft>
                          <a:spcPct val="0"/>
                        </a:spcAft>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9pPr>
                    </a:lstStyle>
                    <a:p>
                      <a:pPr marL="0" marR="0" lvl="0" indent="0" algn="ctr" defTabSz="914400" rtl="0" eaLnBrk="1" fontAlgn="base" latinLnBrk="0" hangingPunct="1">
                        <a:lnSpc>
                          <a:spcPct val="100000"/>
                        </a:lnSpc>
                        <a:spcBef>
                          <a:spcPct val="0"/>
                        </a:spcBef>
                        <a:spcAft>
                          <a:spcPct val="0"/>
                        </a:spcAft>
                        <a:buClrTx/>
                        <a:buSzPct val="80000"/>
                        <a:buFont typeface="Zapf Dingbats" charset="0"/>
                        <a:buNone/>
                        <a:tabLst>
                          <a:tab pos="711200" algn="l"/>
                        </a:tabLst>
                      </a:pPr>
                      <a:r>
                        <a:rPr kumimoji="0" lang="en-US" altLang="en-US" sz="1100" b="0" i="0" u="none" strike="noStrike" cap="none" normalizeH="0" baseline="0" dirty="0">
                          <a:ln>
                            <a:noFill/>
                          </a:ln>
                          <a:solidFill>
                            <a:schemeClr val="tx1"/>
                          </a:solidFill>
                          <a:effectLst/>
                          <a:latin typeface="Helvetica" charset="0"/>
                          <a:ea typeface="ヒラギノ角ゴ ProN W3" charset="0"/>
                          <a:cs typeface="ヒラギノ角ゴ ProN W3" charset="0"/>
                          <a:sym typeface="Helvetica" charset="0"/>
                        </a:rPr>
                        <a:t>#Tours</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6">
                        <a:lumMod val="60000"/>
                        <a:lumOff val="40000"/>
                      </a:schemeClr>
                    </a:solidFill>
                  </a:tcPr>
                </a:tc>
                <a:extLst>
                  <a:ext uri="{0D108BD9-81ED-4DB2-BD59-A6C34878D82A}">
                    <a16:rowId xmlns:a16="http://schemas.microsoft.com/office/drawing/2014/main" val="10000"/>
                  </a:ext>
                </a:extLst>
              </a:tr>
              <a:tr h="289173">
                <a:tc>
                  <a:txBody>
                    <a:bodyPr/>
                    <a:lstStyle>
                      <a:lvl1pPr algn="l">
                        <a:spcBef>
                          <a:spcPts val="1200"/>
                        </a:spcBef>
                        <a:buSzPct val="80000"/>
                        <a:buFont typeface="Zapf Dingbats" charset="0"/>
                        <a:tabLst>
                          <a:tab pos="711200" algn="l"/>
                        </a:tabLst>
                        <a:defRPr>
                          <a:solidFill>
                            <a:schemeClr val="tx1"/>
                          </a:solidFill>
                          <a:latin typeface="Helvetica" charset="0"/>
                          <a:ea typeface="ヒラギノ角ゴ ProN W3" charset="0"/>
                          <a:cs typeface="ヒラギノ角ゴ ProN W3" charset="0"/>
                          <a:sym typeface="Helvetica" charset="0"/>
                        </a:defRPr>
                      </a:lvl1pPr>
                      <a:lvl2pPr marL="584200" indent="-317500" algn="l">
                        <a:spcBef>
                          <a:spcPts val="800"/>
                        </a:spcBef>
                        <a:buSzPct val="80000"/>
                        <a:buFont typeface="Zapf Dingbats" charset="0"/>
                        <a:tabLst>
                          <a:tab pos="711200" algn="l"/>
                        </a:tabLst>
                        <a:defRPr sz="1400">
                          <a:solidFill>
                            <a:schemeClr val="tx1"/>
                          </a:solidFill>
                          <a:latin typeface="Helvetica" charset="0"/>
                          <a:ea typeface="ヒラギノ角ゴ ProN W3" charset="0"/>
                          <a:cs typeface="ヒラギノ角ゴ ProN W3" charset="0"/>
                          <a:sym typeface="Helvetica" charset="0"/>
                        </a:defRPr>
                      </a:lvl2pPr>
                      <a:lvl3pPr marL="901700" indent="-317500" algn="l">
                        <a:spcBef>
                          <a:spcPts val="600"/>
                        </a:spcBef>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3pPr>
                      <a:lvl4pPr algn="l">
                        <a:spcBef>
                          <a:spcPts val="600"/>
                        </a:spcBef>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4pPr>
                      <a:lvl5pPr algn="l">
                        <a:spcBef>
                          <a:spcPts val="600"/>
                        </a:spcBef>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5pPr>
                      <a:lvl6pPr marL="457200" fontAlgn="base">
                        <a:spcBef>
                          <a:spcPts val="600"/>
                        </a:spcBef>
                        <a:spcAft>
                          <a:spcPct val="0"/>
                        </a:spcAft>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6pPr>
                      <a:lvl7pPr marL="914400" fontAlgn="base">
                        <a:spcBef>
                          <a:spcPts val="600"/>
                        </a:spcBef>
                        <a:spcAft>
                          <a:spcPct val="0"/>
                        </a:spcAft>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7pPr>
                      <a:lvl8pPr marL="1371600" fontAlgn="base">
                        <a:spcBef>
                          <a:spcPts val="600"/>
                        </a:spcBef>
                        <a:spcAft>
                          <a:spcPct val="0"/>
                        </a:spcAft>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8pPr>
                      <a:lvl9pPr marL="1828800" fontAlgn="base">
                        <a:spcBef>
                          <a:spcPts val="600"/>
                        </a:spcBef>
                        <a:spcAft>
                          <a:spcPct val="0"/>
                        </a:spcAft>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9pPr>
                    </a:lstStyle>
                    <a:p>
                      <a:pPr marL="0" marR="0" lvl="0" indent="0" algn="ctr" defTabSz="914400" rtl="0" eaLnBrk="1" fontAlgn="base" latinLnBrk="0" hangingPunct="1">
                        <a:lnSpc>
                          <a:spcPct val="100000"/>
                        </a:lnSpc>
                        <a:spcBef>
                          <a:spcPct val="0"/>
                        </a:spcBef>
                        <a:spcAft>
                          <a:spcPct val="0"/>
                        </a:spcAft>
                        <a:buClrTx/>
                        <a:buSzPct val="80000"/>
                        <a:buFont typeface="Zapf Dingbats" charset="0"/>
                        <a:buNone/>
                        <a:tabLst>
                          <a:tab pos="711200" algn="l"/>
                        </a:tabLst>
                      </a:pPr>
                      <a:r>
                        <a:rPr kumimoji="0" lang="en-US" altLang="en-US" sz="1100" b="0" i="0" u="none" strike="noStrike" cap="none" normalizeH="0" baseline="0" dirty="0">
                          <a:ln>
                            <a:noFill/>
                          </a:ln>
                          <a:solidFill>
                            <a:schemeClr val="tx1"/>
                          </a:solidFill>
                          <a:effectLst/>
                          <a:latin typeface="Helvetica" charset="0"/>
                          <a:ea typeface="ヒラギノ角ゴ ProN W3" charset="0"/>
                          <a:cs typeface="ヒラギノ角ゴ ProN W3" charset="0"/>
                          <a:sym typeface="Helvetica" charset="0"/>
                        </a:rPr>
                        <a:t>5</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6">
                        <a:lumMod val="60000"/>
                        <a:lumOff val="40000"/>
                      </a:schemeClr>
                    </a:solidFill>
                  </a:tcPr>
                </a:tc>
                <a:tc>
                  <a:txBody>
                    <a:bodyPr/>
                    <a:lstStyle>
                      <a:lvl1pPr algn="l">
                        <a:spcBef>
                          <a:spcPts val="1200"/>
                        </a:spcBef>
                        <a:buSzPct val="80000"/>
                        <a:buFont typeface="Zapf Dingbats" charset="0"/>
                        <a:tabLst>
                          <a:tab pos="711200" algn="l"/>
                        </a:tabLst>
                        <a:defRPr>
                          <a:solidFill>
                            <a:schemeClr val="tx1"/>
                          </a:solidFill>
                          <a:latin typeface="Helvetica" charset="0"/>
                          <a:ea typeface="ヒラギノ角ゴ ProN W3" charset="0"/>
                          <a:cs typeface="ヒラギノ角ゴ ProN W3" charset="0"/>
                          <a:sym typeface="Helvetica" charset="0"/>
                        </a:defRPr>
                      </a:lvl1pPr>
                      <a:lvl2pPr marL="584200" indent="-317500" algn="l">
                        <a:spcBef>
                          <a:spcPts val="800"/>
                        </a:spcBef>
                        <a:buSzPct val="80000"/>
                        <a:buFont typeface="Zapf Dingbats" charset="0"/>
                        <a:tabLst>
                          <a:tab pos="711200" algn="l"/>
                        </a:tabLst>
                        <a:defRPr sz="1400">
                          <a:solidFill>
                            <a:schemeClr val="tx1"/>
                          </a:solidFill>
                          <a:latin typeface="Helvetica" charset="0"/>
                          <a:ea typeface="ヒラギノ角ゴ ProN W3" charset="0"/>
                          <a:cs typeface="ヒラギノ角ゴ ProN W3" charset="0"/>
                          <a:sym typeface="Helvetica" charset="0"/>
                        </a:defRPr>
                      </a:lvl2pPr>
                      <a:lvl3pPr marL="901700" indent="-317500" algn="l">
                        <a:spcBef>
                          <a:spcPts val="600"/>
                        </a:spcBef>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3pPr>
                      <a:lvl4pPr algn="l">
                        <a:spcBef>
                          <a:spcPts val="600"/>
                        </a:spcBef>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4pPr>
                      <a:lvl5pPr algn="l">
                        <a:spcBef>
                          <a:spcPts val="600"/>
                        </a:spcBef>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5pPr>
                      <a:lvl6pPr marL="457200" fontAlgn="base">
                        <a:spcBef>
                          <a:spcPts val="600"/>
                        </a:spcBef>
                        <a:spcAft>
                          <a:spcPct val="0"/>
                        </a:spcAft>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6pPr>
                      <a:lvl7pPr marL="914400" fontAlgn="base">
                        <a:spcBef>
                          <a:spcPts val="600"/>
                        </a:spcBef>
                        <a:spcAft>
                          <a:spcPct val="0"/>
                        </a:spcAft>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7pPr>
                      <a:lvl8pPr marL="1371600" fontAlgn="base">
                        <a:spcBef>
                          <a:spcPts val="600"/>
                        </a:spcBef>
                        <a:spcAft>
                          <a:spcPct val="0"/>
                        </a:spcAft>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8pPr>
                      <a:lvl9pPr marL="1828800" fontAlgn="base">
                        <a:spcBef>
                          <a:spcPts val="600"/>
                        </a:spcBef>
                        <a:spcAft>
                          <a:spcPct val="0"/>
                        </a:spcAft>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9pPr>
                    </a:lstStyle>
                    <a:p>
                      <a:pPr marL="0" marR="0" lvl="0" indent="0" algn="ctr" defTabSz="914400" rtl="0" eaLnBrk="1" fontAlgn="base" latinLnBrk="0" hangingPunct="1">
                        <a:lnSpc>
                          <a:spcPct val="100000"/>
                        </a:lnSpc>
                        <a:spcBef>
                          <a:spcPct val="0"/>
                        </a:spcBef>
                        <a:spcAft>
                          <a:spcPct val="0"/>
                        </a:spcAft>
                        <a:buClrTx/>
                        <a:buSzPct val="80000"/>
                        <a:buFont typeface="Zapf Dingbats" charset="0"/>
                        <a:buNone/>
                        <a:tabLst>
                          <a:tab pos="711200" algn="l"/>
                        </a:tabLst>
                      </a:pPr>
                      <a:r>
                        <a:rPr kumimoji="0" lang="en-US" altLang="en-US" sz="1100" b="0" i="0" u="none" strike="noStrike" cap="none" normalizeH="0" baseline="0">
                          <a:ln>
                            <a:noFill/>
                          </a:ln>
                          <a:solidFill>
                            <a:schemeClr val="tx1"/>
                          </a:solidFill>
                          <a:effectLst/>
                          <a:latin typeface="Helvetica" charset="0"/>
                          <a:ea typeface="ヒラギノ角ゴ ProN W3" charset="0"/>
                          <a:cs typeface="ヒラギノ角ゴ ProN W3" charset="0"/>
                          <a:sym typeface="Helvetica" charset="0"/>
                        </a:rPr>
                        <a:t>12</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6">
                        <a:lumMod val="60000"/>
                        <a:lumOff val="40000"/>
                      </a:schemeClr>
                    </a:solidFill>
                  </a:tcPr>
                </a:tc>
                <a:extLst>
                  <a:ext uri="{0D108BD9-81ED-4DB2-BD59-A6C34878D82A}">
                    <a16:rowId xmlns:a16="http://schemas.microsoft.com/office/drawing/2014/main" val="10001"/>
                  </a:ext>
                </a:extLst>
              </a:tr>
              <a:tr h="289173">
                <a:tc>
                  <a:txBody>
                    <a:bodyPr/>
                    <a:lstStyle>
                      <a:lvl1pPr algn="l">
                        <a:spcBef>
                          <a:spcPts val="1200"/>
                        </a:spcBef>
                        <a:buSzPct val="80000"/>
                        <a:buFont typeface="Zapf Dingbats" charset="0"/>
                        <a:tabLst>
                          <a:tab pos="711200" algn="l"/>
                        </a:tabLst>
                        <a:defRPr>
                          <a:solidFill>
                            <a:schemeClr val="tx1"/>
                          </a:solidFill>
                          <a:latin typeface="Helvetica" charset="0"/>
                          <a:ea typeface="ヒラギノ角ゴ ProN W3" charset="0"/>
                          <a:cs typeface="ヒラギノ角ゴ ProN W3" charset="0"/>
                          <a:sym typeface="Helvetica" charset="0"/>
                        </a:defRPr>
                      </a:lvl1pPr>
                      <a:lvl2pPr marL="584200" indent="-317500" algn="l">
                        <a:spcBef>
                          <a:spcPts val="800"/>
                        </a:spcBef>
                        <a:buSzPct val="80000"/>
                        <a:buFont typeface="Zapf Dingbats" charset="0"/>
                        <a:tabLst>
                          <a:tab pos="711200" algn="l"/>
                        </a:tabLst>
                        <a:defRPr sz="1400">
                          <a:solidFill>
                            <a:schemeClr val="tx1"/>
                          </a:solidFill>
                          <a:latin typeface="Helvetica" charset="0"/>
                          <a:ea typeface="ヒラギノ角ゴ ProN W3" charset="0"/>
                          <a:cs typeface="ヒラギノ角ゴ ProN W3" charset="0"/>
                          <a:sym typeface="Helvetica" charset="0"/>
                        </a:defRPr>
                      </a:lvl2pPr>
                      <a:lvl3pPr marL="901700" indent="-317500" algn="l">
                        <a:spcBef>
                          <a:spcPts val="600"/>
                        </a:spcBef>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3pPr>
                      <a:lvl4pPr algn="l">
                        <a:spcBef>
                          <a:spcPts val="600"/>
                        </a:spcBef>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4pPr>
                      <a:lvl5pPr algn="l">
                        <a:spcBef>
                          <a:spcPts val="600"/>
                        </a:spcBef>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5pPr>
                      <a:lvl6pPr marL="457200" fontAlgn="base">
                        <a:spcBef>
                          <a:spcPts val="600"/>
                        </a:spcBef>
                        <a:spcAft>
                          <a:spcPct val="0"/>
                        </a:spcAft>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6pPr>
                      <a:lvl7pPr marL="914400" fontAlgn="base">
                        <a:spcBef>
                          <a:spcPts val="600"/>
                        </a:spcBef>
                        <a:spcAft>
                          <a:spcPct val="0"/>
                        </a:spcAft>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7pPr>
                      <a:lvl8pPr marL="1371600" fontAlgn="base">
                        <a:spcBef>
                          <a:spcPts val="600"/>
                        </a:spcBef>
                        <a:spcAft>
                          <a:spcPct val="0"/>
                        </a:spcAft>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8pPr>
                      <a:lvl9pPr marL="1828800" fontAlgn="base">
                        <a:spcBef>
                          <a:spcPts val="600"/>
                        </a:spcBef>
                        <a:spcAft>
                          <a:spcPct val="0"/>
                        </a:spcAft>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9pPr>
                    </a:lstStyle>
                    <a:p>
                      <a:pPr marL="0" marR="0" lvl="0" indent="0" algn="ctr" defTabSz="914400" rtl="0" eaLnBrk="1" fontAlgn="base" latinLnBrk="0" hangingPunct="1">
                        <a:lnSpc>
                          <a:spcPct val="100000"/>
                        </a:lnSpc>
                        <a:spcBef>
                          <a:spcPct val="0"/>
                        </a:spcBef>
                        <a:spcAft>
                          <a:spcPct val="0"/>
                        </a:spcAft>
                        <a:buClrTx/>
                        <a:buSzPct val="80000"/>
                        <a:buFont typeface="Zapf Dingbats" charset="0"/>
                        <a:buNone/>
                        <a:tabLst>
                          <a:tab pos="711200" algn="l"/>
                        </a:tabLst>
                      </a:pPr>
                      <a:r>
                        <a:rPr kumimoji="0" lang="en-US" altLang="en-US" sz="1100" b="0" i="0" u="none" strike="noStrike" cap="none" normalizeH="0" baseline="0">
                          <a:ln>
                            <a:noFill/>
                          </a:ln>
                          <a:solidFill>
                            <a:schemeClr val="tx1"/>
                          </a:solidFill>
                          <a:effectLst/>
                          <a:latin typeface="Helvetica" charset="0"/>
                          <a:ea typeface="ヒラギノ角ゴ ProN W3" charset="0"/>
                          <a:cs typeface="ヒラギノ角ゴ ProN W3" charset="0"/>
                          <a:sym typeface="Helvetica" charset="0"/>
                        </a:rPr>
                        <a:t>6</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6">
                        <a:lumMod val="60000"/>
                        <a:lumOff val="40000"/>
                      </a:schemeClr>
                    </a:solidFill>
                  </a:tcPr>
                </a:tc>
                <a:tc>
                  <a:txBody>
                    <a:bodyPr/>
                    <a:lstStyle>
                      <a:lvl1pPr algn="l">
                        <a:spcBef>
                          <a:spcPts val="1200"/>
                        </a:spcBef>
                        <a:buSzPct val="80000"/>
                        <a:buFont typeface="Zapf Dingbats" charset="0"/>
                        <a:tabLst>
                          <a:tab pos="711200" algn="l"/>
                        </a:tabLst>
                        <a:defRPr>
                          <a:solidFill>
                            <a:schemeClr val="tx1"/>
                          </a:solidFill>
                          <a:latin typeface="Helvetica" charset="0"/>
                          <a:ea typeface="ヒラギノ角ゴ ProN W3" charset="0"/>
                          <a:cs typeface="ヒラギノ角ゴ ProN W3" charset="0"/>
                          <a:sym typeface="Helvetica" charset="0"/>
                        </a:defRPr>
                      </a:lvl1pPr>
                      <a:lvl2pPr marL="584200" indent="-317500" algn="l">
                        <a:spcBef>
                          <a:spcPts val="800"/>
                        </a:spcBef>
                        <a:buSzPct val="80000"/>
                        <a:buFont typeface="Zapf Dingbats" charset="0"/>
                        <a:tabLst>
                          <a:tab pos="711200" algn="l"/>
                        </a:tabLst>
                        <a:defRPr sz="1400">
                          <a:solidFill>
                            <a:schemeClr val="tx1"/>
                          </a:solidFill>
                          <a:latin typeface="Helvetica" charset="0"/>
                          <a:ea typeface="ヒラギノ角ゴ ProN W3" charset="0"/>
                          <a:cs typeface="ヒラギノ角ゴ ProN W3" charset="0"/>
                          <a:sym typeface="Helvetica" charset="0"/>
                        </a:defRPr>
                      </a:lvl2pPr>
                      <a:lvl3pPr marL="901700" indent="-317500" algn="l">
                        <a:spcBef>
                          <a:spcPts val="600"/>
                        </a:spcBef>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3pPr>
                      <a:lvl4pPr algn="l">
                        <a:spcBef>
                          <a:spcPts val="600"/>
                        </a:spcBef>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4pPr>
                      <a:lvl5pPr algn="l">
                        <a:spcBef>
                          <a:spcPts val="600"/>
                        </a:spcBef>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5pPr>
                      <a:lvl6pPr marL="457200" fontAlgn="base">
                        <a:spcBef>
                          <a:spcPts val="600"/>
                        </a:spcBef>
                        <a:spcAft>
                          <a:spcPct val="0"/>
                        </a:spcAft>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6pPr>
                      <a:lvl7pPr marL="914400" fontAlgn="base">
                        <a:spcBef>
                          <a:spcPts val="600"/>
                        </a:spcBef>
                        <a:spcAft>
                          <a:spcPct val="0"/>
                        </a:spcAft>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7pPr>
                      <a:lvl8pPr marL="1371600" fontAlgn="base">
                        <a:spcBef>
                          <a:spcPts val="600"/>
                        </a:spcBef>
                        <a:spcAft>
                          <a:spcPct val="0"/>
                        </a:spcAft>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8pPr>
                      <a:lvl9pPr marL="1828800" fontAlgn="base">
                        <a:spcBef>
                          <a:spcPts val="600"/>
                        </a:spcBef>
                        <a:spcAft>
                          <a:spcPct val="0"/>
                        </a:spcAft>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9pPr>
                    </a:lstStyle>
                    <a:p>
                      <a:pPr marL="0" marR="0" lvl="0" indent="0" algn="ctr" defTabSz="914400" rtl="0" eaLnBrk="1" fontAlgn="base" latinLnBrk="0" hangingPunct="1">
                        <a:lnSpc>
                          <a:spcPct val="100000"/>
                        </a:lnSpc>
                        <a:spcBef>
                          <a:spcPct val="0"/>
                        </a:spcBef>
                        <a:spcAft>
                          <a:spcPct val="0"/>
                        </a:spcAft>
                        <a:buClrTx/>
                        <a:buSzPct val="80000"/>
                        <a:buFont typeface="Zapf Dingbats" charset="0"/>
                        <a:buNone/>
                        <a:tabLst>
                          <a:tab pos="711200" algn="l"/>
                        </a:tabLst>
                      </a:pPr>
                      <a:r>
                        <a:rPr kumimoji="0" lang="en-US" altLang="en-US" sz="1100" b="0" i="0" u="none" strike="noStrike" cap="none" normalizeH="0" baseline="0" dirty="0">
                          <a:ln>
                            <a:noFill/>
                          </a:ln>
                          <a:solidFill>
                            <a:schemeClr val="tx1"/>
                          </a:solidFill>
                          <a:effectLst/>
                          <a:latin typeface="Helvetica" charset="0"/>
                          <a:ea typeface="ヒラギノ角ゴ ProN W3" charset="0"/>
                          <a:cs typeface="ヒラギノ角ゴ ProN W3" charset="0"/>
                          <a:sym typeface="Helvetica" charset="0"/>
                        </a:rPr>
                        <a:t>60</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6">
                        <a:lumMod val="60000"/>
                        <a:lumOff val="40000"/>
                      </a:schemeClr>
                    </a:solidFill>
                  </a:tcPr>
                </a:tc>
                <a:extLst>
                  <a:ext uri="{0D108BD9-81ED-4DB2-BD59-A6C34878D82A}">
                    <a16:rowId xmlns:a16="http://schemas.microsoft.com/office/drawing/2014/main" val="10002"/>
                  </a:ext>
                </a:extLst>
              </a:tr>
              <a:tr h="289173">
                <a:tc>
                  <a:txBody>
                    <a:bodyPr/>
                    <a:lstStyle>
                      <a:lvl1pPr algn="l">
                        <a:spcBef>
                          <a:spcPts val="1200"/>
                        </a:spcBef>
                        <a:buSzPct val="80000"/>
                        <a:buFont typeface="Zapf Dingbats" charset="0"/>
                        <a:tabLst>
                          <a:tab pos="711200" algn="l"/>
                        </a:tabLst>
                        <a:defRPr>
                          <a:solidFill>
                            <a:schemeClr val="tx1"/>
                          </a:solidFill>
                          <a:latin typeface="Helvetica" charset="0"/>
                          <a:ea typeface="ヒラギノ角ゴ ProN W3" charset="0"/>
                          <a:cs typeface="ヒラギノ角ゴ ProN W3" charset="0"/>
                          <a:sym typeface="Helvetica" charset="0"/>
                        </a:defRPr>
                      </a:lvl1pPr>
                      <a:lvl2pPr marL="584200" indent="-317500" algn="l">
                        <a:spcBef>
                          <a:spcPts val="800"/>
                        </a:spcBef>
                        <a:buSzPct val="80000"/>
                        <a:buFont typeface="Zapf Dingbats" charset="0"/>
                        <a:tabLst>
                          <a:tab pos="711200" algn="l"/>
                        </a:tabLst>
                        <a:defRPr sz="1400">
                          <a:solidFill>
                            <a:schemeClr val="tx1"/>
                          </a:solidFill>
                          <a:latin typeface="Helvetica" charset="0"/>
                          <a:ea typeface="ヒラギノ角ゴ ProN W3" charset="0"/>
                          <a:cs typeface="ヒラギノ角ゴ ProN W3" charset="0"/>
                          <a:sym typeface="Helvetica" charset="0"/>
                        </a:defRPr>
                      </a:lvl2pPr>
                      <a:lvl3pPr marL="901700" indent="-317500" algn="l">
                        <a:spcBef>
                          <a:spcPts val="600"/>
                        </a:spcBef>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3pPr>
                      <a:lvl4pPr algn="l">
                        <a:spcBef>
                          <a:spcPts val="600"/>
                        </a:spcBef>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4pPr>
                      <a:lvl5pPr algn="l">
                        <a:spcBef>
                          <a:spcPts val="600"/>
                        </a:spcBef>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5pPr>
                      <a:lvl6pPr marL="457200" fontAlgn="base">
                        <a:spcBef>
                          <a:spcPts val="600"/>
                        </a:spcBef>
                        <a:spcAft>
                          <a:spcPct val="0"/>
                        </a:spcAft>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6pPr>
                      <a:lvl7pPr marL="914400" fontAlgn="base">
                        <a:spcBef>
                          <a:spcPts val="600"/>
                        </a:spcBef>
                        <a:spcAft>
                          <a:spcPct val="0"/>
                        </a:spcAft>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7pPr>
                      <a:lvl8pPr marL="1371600" fontAlgn="base">
                        <a:spcBef>
                          <a:spcPts val="600"/>
                        </a:spcBef>
                        <a:spcAft>
                          <a:spcPct val="0"/>
                        </a:spcAft>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8pPr>
                      <a:lvl9pPr marL="1828800" fontAlgn="base">
                        <a:spcBef>
                          <a:spcPts val="600"/>
                        </a:spcBef>
                        <a:spcAft>
                          <a:spcPct val="0"/>
                        </a:spcAft>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9pPr>
                    </a:lstStyle>
                    <a:p>
                      <a:pPr marL="0" marR="0" lvl="0" indent="0" algn="ctr" defTabSz="914400" rtl="0" eaLnBrk="1" fontAlgn="base" latinLnBrk="0" hangingPunct="1">
                        <a:lnSpc>
                          <a:spcPct val="100000"/>
                        </a:lnSpc>
                        <a:spcBef>
                          <a:spcPct val="0"/>
                        </a:spcBef>
                        <a:spcAft>
                          <a:spcPct val="0"/>
                        </a:spcAft>
                        <a:buClrTx/>
                        <a:buSzPct val="80000"/>
                        <a:buFont typeface="Zapf Dingbats" charset="0"/>
                        <a:buNone/>
                        <a:tabLst>
                          <a:tab pos="711200" algn="l"/>
                        </a:tabLst>
                      </a:pPr>
                      <a:r>
                        <a:rPr kumimoji="0" lang="en-US" altLang="en-US" sz="1100" b="0" i="0" u="none" strike="noStrike" cap="none" normalizeH="0" baseline="0" dirty="0">
                          <a:ln>
                            <a:noFill/>
                          </a:ln>
                          <a:solidFill>
                            <a:schemeClr val="tx1"/>
                          </a:solidFill>
                          <a:effectLst/>
                          <a:latin typeface="Helvetica" charset="0"/>
                          <a:ea typeface="ヒラギノ角ゴ ProN W3" charset="0"/>
                          <a:cs typeface="ヒラギノ角ゴ ProN W3" charset="0"/>
                          <a:sym typeface="Helvetica" charset="0"/>
                        </a:rPr>
                        <a:t>7</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6">
                        <a:lumMod val="60000"/>
                        <a:lumOff val="40000"/>
                      </a:schemeClr>
                    </a:solidFill>
                  </a:tcPr>
                </a:tc>
                <a:tc>
                  <a:txBody>
                    <a:bodyPr/>
                    <a:lstStyle>
                      <a:lvl1pPr algn="l">
                        <a:spcBef>
                          <a:spcPts val="1200"/>
                        </a:spcBef>
                        <a:buSzPct val="80000"/>
                        <a:buFont typeface="Zapf Dingbats" charset="0"/>
                        <a:tabLst>
                          <a:tab pos="711200" algn="l"/>
                        </a:tabLst>
                        <a:defRPr>
                          <a:solidFill>
                            <a:schemeClr val="tx1"/>
                          </a:solidFill>
                          <a:latin typeface="Helvetica" charset="0"/>
                          <a:ea typeface="ヒラギノ角ゴ ProN W3" charset="0"/>
                          <a:cs typeface="ヒラギノ角ゴ ProN W3" charset="0"/>
                          <a:sym typeface="Helvetica" charset="0"/>
                        </a:defRPr>
                      </a:lvl1pPr>
                      <a:lvl2pPr marL="584200" indent="-317500" algn="l">
                        <a:spcBef>
                          <a:spcPts val="800"/>
                        </a:spcBef>
                        <a:buSzPct val="80000"/>
                        <a:buFont typeface="Zapf Dingbats" charset="0"/>
                        <a:tabLst>
                          <a:tab pos="711200" algn="l"/>
                        </a:tabLst>
                        <a:defRPr sz="1400">
                          <a:solidFill>
                            <a:schemeClr val="tx1"/>
                          </a:solidFill>
                          <a:latin typeface="Helvetica" charset="0"/>
                          <a:ea typeface="ヒラギノ角ゴ ProN W3" charset="0"/>
                          <a:cs typeface="ヒラギノ角ゴ ProN W3" charset="0"/>
                          <a:sym typeface="Helvetica" charset="0"/>
                        </a:defRPr>
                      </a:lvl2pPr>
                      <a:lvl3pPr marL="901700" indent="-317500" algn="l">
                        <a:spcBef>
                          <a:spcPts val="600"/>
                        </a:spcBef>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3pPr>
                      <a:lvl4pPr algn="l">
                        <a:spcBef>
                          <a:spcPts val="600"/>
                        </a:spcBef>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4pPr>
                      <a:lvl5pPr algn="l">
                        <a:spcBef>
                          <a:spcPts val="600"/>
                        </a:spcBef>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5pPr>
                      <a:lvl6pPr marL="457200" fontAlgn="base">
                        <a:spcBef>
                          <a:spcPts val="600"/>
                        </a:spcBef>
                        <a:spcAft>
                          <a:spcPct val="0"/>
                        </a:spcAft>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6pPr>
                      <a:lvl7pPr marL="914400" fontAlgn="base">
                        <a:spcBef>
                          <a:spcPts val="600"/>
                        </a:spcBef>
                        <a:spcAft>
                          <a:spcPct val="0"/>
                        </a:spcAft>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7pPr>
                      <a:lvl8pPr marL="1371600" fontAlgn="base">
                        <a:spcBef>
                          <a:spcPts val="600"/>
                        </a:spcBef>
                        <a:spcAft>
                          <a:spcPct val="0"/>
                        </a:spcAft>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8pPr>
                      <a:lvl9pPr marL="1828800" fontAlgn="base">
                        <a:spcBef>
                          <a:spcPts val="600"/>
                        </a:spcBef>
                        <a:spcAft>
                          <a:spcPct val="0"/>
                        </a:spcAft>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9pPr>
                    </a:lstStyle>
                    <a:p>
                      <a:pPr marL="0" marR="0" lvl="0" indent="0" algn="ctr" defTabSz="914400" rtl="0" eaLnBrk="1" fontAlgn="base" latinLnBrk="0" hangingPunct="1">
                        <a:lnSpc>
                          <a:spcPct val="100000"/>
                        </a:lnSpc>
                        <a:spcBef>
                          <a:spcPct val="0"/>
                        </a:spcBef>
                        <a:spcAft>
                          <a:spcPct val="0"/>
                        </a:spcAft>
                        <a:buClrTx/>
                        <a:buSzPct val="80000"/>
                        <a:buFont typeface="Zapf Dingbats" charset="0"/>
                        <a:buNone/>
                        <a:tabLst>
                          <a:tab pos="711200" algn="l"/>
                        </a:tabLst>
                      </a:pPr>
                      <a:r>
                        <a:rPr kumimoji="0" lang="en-US" altLang="en-US" sz="1100" b="0" i="0" u="none" strike="noStrike" cap="none" normalizeH="0" baseline="0">
                          <a:ln>
                            <a:noFill/>
                          </a:ln>
                          <a:solidFill>
                            <a:schemeClr val="tx1"/>
                          </a:solidFill>
                          <a:effectLst/>
                          <a:latin typeface="Helvetica" charset="0"/>
                          <a:ea typeface="ヒラギノ角ゴ ProN W3" charset="0"/>
                          <a:cs typeface="ヒラギノ角ゴ ProN W3" charset="0"/>
                          <a:sym typeface="Helvetica" charset="0"/>
                        </a:rPr>
                        <a:t>360</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6">
                        <a:lumMod val="60000"/>
                        <a:lumOff val="40000"/>
                      </a:schemeClr>
                    </a:solidFill>
                  </a:tcPr>
                </a:tc>
                <a:extLst>
                  <a:ext uri="{0D108BD9-81ED-4DB2-BD59-A6C34878D82A}">
                    <a16:rowId xmlns:a16="http://schemas.microsoft.com/office/drawing/2014/main" val="10003"/>
                  </a:ext>
                </a:extLst>
              </a:tr>
              <a:tr h="289173">
                <a:tc>
                  <a:txBody>
                    <a:bodyPr/>
                    <a:lstStyle>
                      <a:lvl1pPr algn="l">
                        <a:spcBef>
                          <a:spcPts val="1200"/>
                        </a:spcBef>
                        <a:buSzPct val="80000"/>
                        <a:buFont typeface="Zapf Dingbats" charset="0"/>
                        <a:tabLst>
                          <a:tab pos="711200" algn="l"/>
                        </a:tabLst>
                        <a:defRPr>
                          <a:solidFill>
                            <a:schemeClr val="tx1"/>
                          </a:solidFill>
                          <a:latin typeface="Helvetica" charset="0"/>
                          <a:ea typeface="ヒラギノ角ゴ ProN W3" charset="0"/>
                          <a:cs typeface="ヒラギノ角ゴ ProN W3" charset="0"/>
                          <a:sym typeface="Helvetica" charset="0"/>
                        </a:defRPr>
                      </a:lvl1pPr>
                      <a:lvl2pPr marL="584200" indent="-317500" algn="l">
                        <a:spcBef>
                          <a:spcPts val="800"/>
                        </a:spcBef>
                        <a:buSzPct val="80000"/>
                        <a:buFont typeface="Zapf Dingbats" charset="0"/>
                        <a:tabLst>
                          <a:tab pos="711200" algn="l"/>
                        </a:tabLst>
                        <a:defRPr sz="1400">
                          <a:solidFill>
                            <a:schemeClr val="tx1"/>
                          </a:solidFill>
                          <a:latin typeface="Helvetica" charset="0"/>
                          <a:ea typeface="ヒラギノ角ゴ ProN W3" charset="0"/>
                          <a:cs typeface="ヒラギノ角ゴ ProN W3" charset="0"/>
                          <a:sym typeface="Helvetica" charset="0"/>
                        </a:defRPr>
                      </a:lvl2pPr>
                      <a:lvl3pPr marL="901700" indent="-317500" algn="l">
                        <a:spcBef>
                          <a:spcPts val="600"/>
                        </a:spcBef>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3pPr>
                      <a:lvl4pPr algn="l">
                        <a:spcBef>
                          <a:spcPts val="600"/>
                        </a:spcBef>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4pPr>
                      <a:lvl5pPr algn="l">
                        <a:spcBef>
                          <a:spcPts val="600"/>
                        </a:spcBef>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5pPr>
                      <a:lvl6pPr marL="457200" fontAlgn="base">
                        <a:spcBef>
                          <a:spcPts val="600"/>
                        </a:spcBef>
                        <a:spcAft>
                          <a:spcPct val="0"/>
                        </a:spcAft>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6pPr>
                      <a:lvl7pPr marL="914400" fontAlgn="base">
                        <a:spcBef>
                          <a:spcPts val="600"/>
                        </a:spcBef>
                        <a:spcAft>
                          <a:spcPct val="0"/>
                        </a:spcAft>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7pPr>
                      <a:lvl8pPr marL="1371600" fontAlgn="base">
                        <a:spcBef>
                          <a:spcPts val="600"/>
                        </a:spcBef>
                        <a:spcAft>
                          <a:spcPct val="0"/>
                        </a:spcAft>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8pPr>
                      <a:lvl9pPr marL="1828800" fontAlgn="base">
                        <a:spcBef>
                          <a:spcPts val="600"/>
                        </a:spcBef>
                        <a:spcAft>
                          <a:spcPct val="0"/>
                        </a:spcAft>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9pPr>
                    </a:lstStyle>
                    <a:p>
                      <a:pPr marL="0" marR="0" lvl="0" indent="0" algn="ctr" defTabSz="914400" rtl="0" eaLnBrk="1" fontAlgn="base" latinLnBrk="0" hangingPunct="1">
                        <a:lnSpc>
                          <a:spcPct val="100000"/>
                        </a:lnSpc>
                        <a:spcBef>
                          <a:spcPct val="0"/>
                        </a:spcBef>
                        <a:spcAft>
                          <a:spcPct val="0"/>
                        </a:spcAft>
                        <a:buClrTx/>
                        <a:buSzPct val="80000"/>
                        <a:buFont typeface="Zapf Dingbats" charset="0"/>
                        <a:buNone/>
                        <a:tabLst>
                          <a:tab pos="711200" algn="l"/>
                        </a:tabLst>
                      </a:pPr>
                      <a:r>
                        <a:rPr kumimoji="0" lang="en-US" altLang="en-US" sz="1100" b="0" i="0" u="none" strike="noStrike" cap="none" normalizeH="0" baseline="0">
                          <a:ln>
                            <a:noFill/>
                          </a:ln>
                          <a:solidFill>
                            <a:schemeClr val="tx1"/>
                          </a:solidFill>
                          <a:effectLst/>
                          <a:latin typeface="Helvetica" charset="0"/>
                          <a:ea typeface="ヒラギノ角ゴ ProN W3" charset="0"/>
                          <a:cs typeface="ヒラギノ角ゴ ProN W3" charset="0"/>
                          <a:sym typeface="Helvetica" charset="0"/>
                        </a:rPr>
                        <a:t>8</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6">
                        <a:lumMod val="60000"/>
                        <a:lumOff val="40000"/>
                      </a:schemeClr>
                    </a:solidFill>
                  </a:tcPr>
                </a:tc>
                <a:tc>
                  <a:txBody>
                    <a:bodyPr/>
                    <a:lstStyle>
                      <a:lvl1pPr algn="l">
                        <a:spcBef>
                          <a:spcPts val="1200"/>
                        </a:spcBef>
                        <a:buSzPct val="80000"/>
                        <a:buFont typeface="Zapf Dingbats" charset="0"/>
                        <a:tabLst>
                          <a:tab pos="711200" algn="l"/>
                        </a:tabLst>
                        <a:defRPr>
                          <a:solidFill>
                            <a:schemeClr val="tx1"/>
                          </a:solidFill>
                          <a:latin typeface="Helvetica" charset="0"/>
                          <a:ea typeface="ヒラギノ角ゴ ProN W3" charset="0"/>
                          <a:cs typeface="ヒラギノ角ゴ ProN W3" charset="0"/>
                          <a:sym typeface="Helvetica" charset="0"/>
                        </a:defRPr>
                      </a:lvl1pPr>
                      <a:lvl2pPr marL="584200" indent="-317500" algn="l">
                        <a:spcBef>
                          <a:spcPts val="800"/>
                        </a:spcBef>
                        <a:buSzPct val="80000"/>
                        <a:buFont typeface="Zapf Dingbats" charset="0"/>
                        <a:tabLst>
                          <a:tab pos="711200" algn="l"/>
                        </a:tabLst>
                        <a:defRPr sz="1400">
                          <a:solidFill>
                            <a:schemeClr val="tx1"/>
                          </a:solidFill>
                          <a:latin typeface="Helvetica" charset="0"/>
                          <a:ea typeface="ヒラギノ角ゴ ProN W3" charset="0"/>
                          <a:cs typeface="ヒラギノ角ゴ ProN W3" charset="0"/>
                          <a:sym typeface="Helvetica" charset="0"/>
                        </a:defRPr>
                      </a:lvl2pPr>
                      <a:lvl3pPr marL="901700" indent="-317500" algn="l">
                        <a:spcBef>
                          <a:spcPts val="600"/>
                        </a:spcBef>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3pPr>
                      <a:lvl4pPr algn="l">
                        <a:spcBef>
                          <a:spcPts val="600"/>
                        </a:spcBef>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4pPr>
                      <a:lvl5pPr algn="l">
                        <a:spcBef>
                          <a:spcPts val="600"/>
                        </a:spcBef>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5pPr>
                      <a:lvl6pPr marL="457200" fontAlgn="base">
                        <a:spcBef>
                          <a:spcPts val="600"/>
                        </a:spcBef>
                        <a:spcAft>
                          <a:spcPct val="0"/>
                        </a:spcAft>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6pPr>
                      <a:lvl7pPr marL="914400" fontAlgn="base">
                        <a:spcBef>
                          <a:spcPts val="600"/>
                        </a:spcBef>
                        <a:spcAft>
                          <a:spcPct val="0"/>
                        </a:spcAft>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7pPr>
                      <a:lvl8pPr marL="1371600" fontAlgn="base">
                        <a:spcBef>
                          <a:spcPts val="600"/>
                        </a:spcBef>
                        <a:spcAft>
                          <a:spcPct val="0"/>
                        </a:spcAft>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8pPr>
                      <a:lvl9pPr marL="1828800" fontAlgn="base">
                        <a:spcBef>
                          <a:spcPts val="600"/>
                        </a:spcBef>
                        <a:spcAft>
                          <a:spcPct val="0"/>
                        </a:spcAft>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9pPr>
                    </a:lstStyle>
                    <a:p>
                      <a:pPr marL="0" marR="0" lvl="0" indent="0" algn="ctr" defTabSz="914400" rtl="0" eaLnBrk="1" fontAlgn="base" latinLnBrk="0" hangingPunct="1">
                        <a:lnSpc>
                          <a:spcPct val="100000"/>
                        </a:lnSpc>
                        <a:spcBef>
                          <a:spcPct val="0"/>
                        </a:spcBef>
                        <a:spcAft>
                          <a:spcPct val="0"/>
                        </a:spcAft>
                        <a:buClrTx/>
                        <a:buSzPct val="80000"/>
                        <a:buFont typeface="Zapf Dingbats" charset="0"/>
                        <a:buNone/>
                        <a:tabLst>
                          <a:tab pos="711200" algn="l"/>
                        </a:tabLst>
                      </a:pPr>
                      <a:r>
                        <a:rPr kumimoji="0" lang="en-US" altLang="en-US" sz="1100" b="0" i="0" u="none" strike="noStrike" cap="none" normalizeH="0" baseline="0">
                          <a:ln>
                            <a:noFill/>
                          </a:ln>
                          <a:solidFill>
                            <a:schemeClr val="tx1"/>
                          </a:solidFill>
                          <a:effectLst/>
                          <a:latin typeface="Helvetica" charset="0"/>
                          <a:ea typeface="ヒラギノ角ゴ ProN W3" charset="0"/>
                          <a:cs typeface="ヒラギノ角ゴ ProN W3" charset="0"/>
                          <a:sym typeface="Helvetica" charset="0"/>
                        </a:rPr>
                        <a:t>2,520</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6">
                        <a:lumMod val="60000"/>
                        <a:lumOff val="40000"/>
                      </a:schemeClr>
                    </a:solidFill>
                  </a:tcPr>
                </a:tc>
                <a:extLst>
                  <a:ext uri="{0D108BD9-81ED-4DB2-BD59-A6C34878D82A}">
                    <a16:rowId xmlns:a16="http://schemas.microsoft.com/office/drawing/2014/main" val="10004"/>
                  </a:ext>
                </a:extLst>
              </a:tr>
              <a:tr h="289173">
                <a:tc>
                  <a:txBody>
                    <a:bodyPr/>
                    <a:lstStyle>
                      <a:lvl1pPr algn="l">
                        <a:spcBef>
                          <a:spcPts val="1200"/>
                        </a:spcBef>
                        <a:buSzPct val="80000"/>
                        <a:buFont typeface="Zapf Dingbats" charset="0"/>
                        <a:tabLst>
                          <a:tab pos="711200" algn="l"/>
                        </a:tabLst>
                        <a:defRPr>
                          <a:solidFill>
                            <a:schemeClr val="tx1"/>
                          </a:solidFill>
                          <a:latin typeface="Helvetica" charset="0"/>
                          <a:ea typeface="ヒラギノ角ゴ ProN W3" charset="0"/>
                          <a:cs typeface="ヒラギノ角ゴ ProN W3" charset="0"/>
                          <a:sym typeface="Helvetica" charset="0"/>
                        </a:defRPr>
                      </a:lvl1pPr>
                      <a:lvl2pPr marL="584200" indent="-317500" algn="l">
                        <a:spcBef>
                          <a:spcPts val="800"/>
                        </a:spcBef>
                        <a:buSzPct val="80000"/>
                        <a:buFont typeface="Zapf Dingbats" charset="0"/>
                        <a:tabLst>
                          <a:tab pos="711200" algn="l"/>
                        </a:tabLst>
                        <a:defRPr sz="1400">
                          <a:solidFill>
                            <a:schemeClr val="tx1"/>
                          </a:solidFill>
                          <a:latin typeface="Helvetica" charset="0"/>
                          <a:ea typeface="ヒラギノ角ゴ ProN W3" charset="0"/>
                          <a:cs typeface="ヒラギノ角ゴ ProN W3" charset="0"/>
                          <a:sym typeface="Helvetica" charset="0"/>
                        </a:defRPr>
                      </a:lvl2pPr>
                      <a:lvl3pPr marL="901700" indent="-317500" algn="l">
                        <a:spcBef>
                          <a:spcPts val="600"/>
                        </a:spcBef>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3pPr>
                      <a:lvl4pPr algn="l">
                        <a:spcBef>
                          <a:spcPts val="600"/>
                        </a:spcBef>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4pPr>
                      <a:lvl5pPr algn="l">
                        <a:spcBef>
                          <a:spcPts val="600"/>
                        </a:spcBef>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5pPr>
                      <a:lvl6pPr marL="457200" fontAlgn="base">
                        <a:spcBef>
                          <a:spcPts val="600"/>
                        </a:spcBef>
                        <a:spcAft>
                          <a:spcPct val="0"/>
                        </a:spcAft>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6pPr>
                      <a:lvl7pPr marL="914400" fontAlgn="base">
                        <a:spcBef>
                          <a:spcPts val="600"/>
                        </a:spcBef>
                        <a:spcAft>
                          <a:spcPct val="0"/>
                        </a:spcAft>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7pPr>
                      <a:lvl8pPr marL="1371600" fontAlgn="base">
                        <a:spcBef>
                          <a:spcPts val="600"/>
                        </a:spcBef>
                        <a:spcAft>
                          <a:spcPct val="0"/>
                        </a:spcAft>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8pPr>
                      <a:lvl9pPr marL="1828800" fontAlgn="base">
                        <a:spcBef>
                          <a:spcPts val="600"/>
                        </a:spcBef>
                        <a:spcAft>
                          <a:spcPct val="0"/>
                        </a:spcAft>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9pPr>
                    </a:lstStyle>
                    <a:p>
                      <a:pPr marL="0" marR="0" lvl="0" indent="0" algn="ctr" defTabSz="914400" rtl="0" eaLnBrk="1" fontAlgn="base" latinLnBrk="0" hangingPunct="1">
                        <a:lnSpc>
                          <a:spcPct val="100000"/>
                        </a:lnSpc>
                        <a:spcBef>
                          <a:spcPct val="0"/>
                        </a:spcBef>
                        <a:spcAft>
                          <a:spcPct val="0"/>
                        </a:spcAft>
                        <a:buClrTx/>
                        <a:buSzPct val="80000"/>
                        <a:buFont typeface="Zapf Dingbats" charset="0"/>
                        <a:buNone/>
                        <a:tabLst>
                          <a:tab pos="711200" algn="l"/>
                        </a:tabLst>
                      </a:pPr>
                      <a:r>
                        <a:rPr kumimoji="0" lang="en-US" altLang="en-US" sz="1100" b="0" i="0" u="none" strike="noStrike" cap="none" normalizeH="0" baseline="0">
                          <a:ln>
                            <a:noFill/>
                          </a:ln>
                          <a:solidFill>
                            <a:schemeClr val="tx1"/>
                          </a:solidFill>
                          <a:effectLst/>
                          <a:latin typeface="Helvetica" charset="0"/>
                          <a:ea typeface="ヒラギノ角ゴ ProN W3" charset="0"/>
                          <a:cs typeface="ヒラギノ角ゴ ProN W3" charset="0"/>
                          <a:sym typeface="Helvetica" charset="0"/>
                        </a:rPr>
                        <a:t>9</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6">
                        <a:lumMod val="60000"/>
                        <a:lumOff val="40000"/>
                      </a:schemeClr>
                    </a:solidFill>
                  </a:tcPr>
                </a:tc>
                <a:tc>
                  <a:txBody>
                    <a:bodyPr/>
                    <a:lstStyle>
                      <a:lvl1pPr algn="l">
                        <a:spcBef>
                          <a:spcPts val="1200"/>
                        </a:spcBef>
                        <a:buSzPct val="80000"/>
                        <a:buFont typeface="Zapf Dingbats" charset="0"/>
                        <a:tabLst>
                          <a:tab pos="711200" algn="l"/>
                        </a:tabLst>
                        <a:defRPr>
                          <a:solidFill>
                            <a:schemeClr val="tx1"/>
                          </a:solidFill>
                          <a:latin typeface="Helvetica" charset="0"/>
                          <a:ea typeface="ヒラギノ角ゴ ProN W3" charset="0"/>
                          <a:cs typeface="ヒラギノ角ゴ ProN W3" charset="0"/>
                          <a:sym typeface="Helvetica" charset="0"/>
                        </a:defRPr>
                      </a:lvl1pPr>
                      <a:lvl2pPr marL="584200" indent="-317500" algn="l">
                        <a:spcBef>
                          <a:spcPts val="800"/>
                        </a:spcBef>
                        <a:buSzPct val="80000"/>
                        <a:buFont typeface="Zapf Dingbats" charset="0"/>
                        <a:tabLst>
                          <a:tab pos="711200" algn="l"/>
                        </a:tabLst>
                        <a:defRPr sz="1400">
                          <a:solidFill>
                            <a:schemeClr val="tx1"/>
                          </a:solidFill>
                          <a:latin typeface="Helvetica" charset="0"/>
                          <a:ea typeface="ヒラギノ角ゴ ProN W3" charset="0"/>
                          <a:cs typeface="ヒラギノ角ゴ ProN W3" charset="0"/>
                          <a:sym typeface="Helvetica" charset="0"/>
                        </a:defRPr>
                      </a:lvl2pPr>
                      <a:lvl3pPr marL="901700" indent="-317500" algn="l">
                        <a:spcBef>
                          <a:spcPts val="600"/>
                        </a:spcBef>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3pPr>
                      <a:lvl4pPr algn="l">
                        <a:spcBef>
                          <a:spcPts val="600"/>
                        </a:spcBef>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4pPr>
                      <a:lvl5pPr algn="l">
                        <a:spcBef>
                          <a:spcPts val="600"/>
                        </a:spcBef>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5pPr>
                      <a:lvl6pPr marL="457200" fontAlgn="base">
                        <a:spcBef>
                          <a:spcPts val="600"/>
                        </a:spcBef>
                        <a:spcAft>
                          <a:spcPct val="0"/>
                        </a:spcAft>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6pPr>
                      <a:lvl7pPr marL="914400" fontAlgn="base">
                        <a:spcBef>
                          <a:spcPts val="600"/>
                        </a:spcBef>
                        <a:spcAft>
                          <a:spcPct val="0"/>
                        </a:spcAft>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7pPr>
                      <a:lvl8pPr marL="1371600" fontAlgn="base">
                        <a:spcBef>
                          <a:spcPts val="600"/>
                        </a:spcBef>
                        <a:spcAft>
                          <a:spcPct val="0"/>
                        </a:spcAft>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8pPr>
                      <a:lvl9pPr marL="1828800" fontAlgn="base">
                        <a:spcBef>
                          <a:spcPts val="600"/>
                        </a:spcBef>
                        <a:spcAft>
                          <a:spcPct val="0"/>
                        </a:spcAft>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9pPr>
                    </a:lstStyle>
                    <a:p>
                      <a:pPr marL="0" marR="0" lvl="0" indent="0" algn="ctr" defTabSz="914400" rtl="0" eaLnBrk="1" fontAlgn="base" latinLnBrk="0" hangingPunct="1">
                        <a:lnSpc>
                          <a:spcPct val="100000"/>
                        </a:lnSpc>
                        <a:spcBef>
                          <a:spcPct val="0"/>
                        </a:spcBef>
                        <a:spcAft>
                          <a:spcPct val="0"/>
                        </a:spcAft>
                        <a:buClrTx/>
                        <a:buSzPct val="80000"/>
                        <a:buFont typeface="Zapf Dingbats" charset="0"/>
                        <a:buNone/>
                        <a:tabLst>
                          <a:tab pos="711200" algn="l"/>
                        </a:tabLst>
                      </a:pPr>
                      <a:r>
                        <a:rPr kumimoji="0" lang="en-US" altLang="en-US" sz="1100" b="0" i="0" u="none" strike="noStrike" cap="none" normalizeH="0" baseline="0">
                          <a:ln>
                            <a:noFill/>
                          </a:ln>
                          <a:solidFill>
                            <a:schemeClr val="tx1"/>
                          </a:solidFill>
                          <a:effectLst/>
                          <a:latin typeface="Helvetica" charset="0"/>
                          <a:ea typeface="ヒラギノ角ゴ ProN W3" charset="0"/>
                          <a:cs typeface="ヒラギノ角ゴ ProN W3" charset="0"/>
                          <a:sym typeface="Helvetica" charset="0"/>
                        </a:rPr>
                        <a:t>20,160</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6">
                        <a:lumMod val="60000"/>
                        <a:lumOff val="40000"/>
                      </a:schemeClr>
                    </a:solidFill>
                  </a:tcPr>
                </a:tc>
                <a:extLst>
                  <a:ext uri="{0D108BD9-81ED-4DB2-BD59-A6C34878D82A}">
                    <a16:rowId xmlns:a16="http://schemas.microsoft.com/office/drawing/2014/main" val="10005"/>
                  </a:ext>
                </a:extLst>
              </a:tr>
              <a:tr h="289173">
                <a:tc>
                  <a:txBody>
                    <a:bodyPr/>
                    <a:lstStyle>
                      <a:lvl1pPr algn="l">
                        <a:spcBef>
                          <a:spcPts val="1200"/>
                        </a:spcBef>
                        <a:buSzPct val="80000"/>
                        <a:buFont typeface="Zapf Dingbats" charset="0"/>
                        <a:tabLst>
                          <a:tab pos="711200" algn="l"/>
                        </a:tabLst>
                        <a:defRPr>
                          <a:solidFill>
                            <a:schemeClr val="tx1"/>
                          </a:solidFill>
                          <a:latin typeface="Helvetica" charset="0"/>
                          <a:ea typeface="ヒラギノ角ゴ ProN W3" charset="0"/>
                          <a:cs typeface="ヒラギノ角ゴ ProN W3" charset="0"/>
                          <a:sym typeface="Helvetica" charset="0"/>
                        </a:defRPr>
                      </a:lvl1pPr>
                      <a:lvl2pPr marL="584200" indent="-317500" algn="l">
                        <a:spcBef>
                          <a:spcPts val="800"/>
                        </a:spcBef>
                        <a:buSzPct val="80000"/>
                        <a:buFont typeface="Zapf Dingbats" charset="0"/>
                        <a:tabLst>
                          <a:tab pos="711200" algn="l"/>
                        </a:tabLst>
                        <a:defRPr sz="1400">
                          <a:solidFill>
                            <a:schemeClr val="tx1"/>
                          </a:solidFill>
                          <a:latin typeface="Helvetica" charset="0"/>
                          <a:ea typeface="ヒラギノ角ゴ ProN W3" charset="0"/>
                          <a:cs typeface="ヒラギノ角ゴ ProN W3" charset="0"/>
                          <a:sym typeface="Helvetica" charset="0"/>
                        </a:defRPr>
                      </a:lvl2pPr>
                      <a:lvl3pPr marL="901700" indent="-317500" algn="l">
                        <a:spcBef>
                          <a:spcPts val="600"/>
                        </a:spcBef>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3pPr>
                      <a:lvl4pPr algn="l">
                        <a:spcBef>
                          <a:spcPts val="600"/>
                        </a:spcBef>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4pPr>
                      <a:lvl5pPr algn="l">
                        <a:spcBef>
                          <a:spcPts val="600"/>
                        </a:spcBef>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5pPr>
                      <a:lvl6pPr marL="457200" fontAlgn="base">
                        <a:spcBef>
                          <a:spcPts val="600"/>
                        </a:spcBef>
                        <a:spcAft>
                          <a:spcPct val="0"/>
                        </a:spcAft>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6pPr>
                      <a:lvl7pPr marL="914400" fontAlgn="base">
                        <a:spcBef>
                          <a:spcPts val="600"/>
                        </a:spcBef>
                        <a:spcAft>
                          <a:spcPct val="0"/>
                        </a:spcAft>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7pPr>
                      <a:lvl8pPr marL="1371600" fontAlgn="base">
                        <a:spcBef>
                          <a:spcPts val="600"/>
                        </a:spcBef>
                        <a:spcAft>
                          <a:spcPct val="0"/>
                        </a:spcAft>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8pPr>
                      <a:lvl9pPr marL="1828800" fontAlgn="base">
                        <a:spcBef>
                          <a:spcPts val="600"/>
                        </a:spcBef>
                        <a:spcAft>
                          <a:spcPct val="0"/>
                        </a:spcAft>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9pPr>
                    </a:lstStyle>
                    <a:p>
                      <a:pPr marL="0" marR="0" lvl="0" indent="0" algn="ctr" defTabSz="914400" rtl="0" eaLnBrk="1" fontAlgn="base" latinLnBrk="0" hangingPunct="1">
                        <a:lnSpc>
                          <a:spcPct val="100000"/>
                        </a:lnSpc>
                        <a:spcBef>
                          <a:spcPct val="0"/>
                        </a:spcBef>
                        <a:spcAft>
                          <a:spcPct val="0"/>
                        </a:spcAft>
                        <a:buClrTx/>
                        <a:buSzPct val="80000"/>
                        <a:buFont typeface="Zapf Dingbats" charset="0"/>
                        <a:buNone/>
                        <a:tabLst>
                          <a:tab pos="711200" algn="l"/>
                        </a:tabLst>
                      </a:pPr>
                      <a:r>
                        <a:rPr kumimoji="0" lang="en-US" altLang="en-US" sz="1100" b="0" i="0" u="none" strike="noStrike" cap="none" normalizeH="0" baseline="0">
                          <a:ln>
                            <a:noFill/>
                          </a:ln>
                          <a:solidFill>
                            <a:schemeClr val="tx1"/>
                          </a:solidFill>
                          <a:effectLst/>
                          <a:latin typeface="Helvetica" charset="0"/>
                          <a:ea typeface="ヒラギノ角ゴ ProN W3" charset="0"/>
                          <a:cs typeface="ヒラギノ角ゴ ProN W3" charset="0"/>
                          <a:sym typeface="Helvetica" charset="0"/>
                        </a:rPr>
                        <a:t>10</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6">
                        <a:lumMod val="60000"/>
                        <a:lumOff val="40000"/>
                      </a:schemeClr>
                    </a:solidFill>
                  </a:tcPr>
                </a:tc>
                <a:tc>
                  <a:txBody>
                    <a:bodyPr/>
                    <a:lstStyle>
                      <a:lvl1pPr algn="l">
                        <a:spcBef>
                          <a:spcPts val="1200"/>
                        </a:spcBef>
                        <a:buSzPct val="80000"/>
                        <a:buFont typeface="Zapf Dingbats" charset="0"/>
                        <a:tabLst>
                          <a:tab pos="711200" algn="l"/>
                        </a:tabLst>
                        <a:defRPr>
                          <a:solidFill>
                            <a:schemeClr val="tx1"/>
                          </a:solidFill>
                          <a:latin typeface="Helvetica" charset="0"/>
                          <a:ea typeface="ヒラギノ角ゴ ProN W3" charset="0"/>
                          <a:cs typeface="ヒラギノ角ゴ ProN W3" charset="0"/>
                          <a:sym typeface="Helvetica" charset="0"/>
                        </a:defRPr>
                      </a:lvl1pPr>
                      <a:lvl2pPr marL="584200" indent="-317500" algn="l">
                        <a:spcBef>
                          <a:spcPts val="800"/>
                        </a:spcBef>
                        <a:buSzPct val="80000"/>
                        <a:buFont typeface="Zapf Dingbats" charset="0"/>
                        <a:tabLst>
                          <a:tab pos="711200" algn="l"/>
                        </a:tabLst>
                        <a:defRPr sz="1400">
                          <a:solidFill>
                            <a:schemeClr val="tx1"/>
                          </a:solidFill>
                          <a:latin typeface="Helvetica" charset="0"/>
                          <a:ea typeface="ヒラギノ角ゴ ProN W3" charset="0"/>
                          <a:cs typeface="ヒラギノ角ゴ ProN W3" charset="0"/>
                          <a:sym typeface="Helvetica" charset="0"/>
                        </a:defRPr>
                      </a:lvl2pPr>
                      <a:lvl3pPr marL="901700" indent="-317500" algn="l">
                        <a:spcBef>
                          <a:spcPts val="600"/>
                        </a:spcBef>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3pPr>
                      <a:lvl4pPr algn="l">
                        <a:spcBef>
                          <a:spcPts val="600"/>
                        </a:spcBef>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4pPr>
                      <a:lvl5pPr algn="l">
                        <a:spcBef>
                          <a:spcPts val="600"/>
                        </a:spcBef>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5pPr>
                      <a:lvl6pPr marL="457200" fontAlgn="base">
                        <a:spcBef>
                          <a:spcPts val="600"/>
                        </a:spcBef>
                        <a:spcAft>
                          <a:spcPct val="0"/>
                        </a:spcAft>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6pPr>
                      <a:lvl7pPr marL="914400" fontAlgn="base">
                        <a:spcBef>
                          <a:spcPts val="600"/>
                        </a:spcBef>
                        <a:spcAft>
                          <a:spcPct val="0"/>
                        </a:spcAft>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7pPr>
                      <a:lvl8pPr marL="1371600" fontAlgn="base">
                        <a:spcBef>
                          <a:spcPts val="600"/>
                        </a:spcBef>
                        <a:spcAft>
                          <a:spcPct val="0"/>
                        </a:spcAft>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8pPr>
                      <a:lvl9pPr marL="1828800" fontAlgn="base">
                        <a:spcBef>
                          <a:spcPts val="600"/>
                        </a:spcBef>
                        <a:spcAft>
                          <a:spcPct val="0"/>
                        </a:spcAft>
                        <a:buClr>
                          <a:srgbClr val="000000"/>
                        </a:buClr>
                        <a:buSzPct val="171000"/>
                        <a:buFont typeface="Helvetica" charset="0"/>
                        <a:tabLst>
                          <a:tab pos="711200" algn="l"/>
                        </a:tabLst>
                        <a:defRPr sz="1200">
                          <a:solidFill>
                            <a:schemeClr val="tx1"/>
                          </a:solidFill>
                          <a:latin typeface="Helvetica" charset="0"/>
                          <a:ea typeface="ヒラギノ角ゴ ProN W3" charset="0"/>
                          <a:cs typeface="ヒラギノ角ゴ ProN W3" charset="0"/>
                          <a:sym typeface="Helvetica" charset="0"/>
                        </a:defRPr>
                      </a:lvl9pPr>
                    </a:lstStyle>
                    <a:p>
                      <a:pPr marL="0" marR="0" lvl="0" indent="0" algn="ctr" defTabSz="914400" rtl="0" eaLnBrk="1" fontAlgn="base" latinLnBrk="0" hangingPunct="1">
                        <a:lnSpc>
                          <a:spcPct val="100000"/>
                        </a:lnSpc>
                        <a:spcBef>
                          <a:spcPct val="0"/>
                        </a:spcBef>
                        <a:spcAft>
                          <a:spcPct val="0"/>
                        </a:spcAft>
                        <a:buClrTx/>
                        <a:buSzPct val="80000"/>
                        <a:buFont typeface="Zapf Dingbats" charset="0"/>
                        <a:buNone/>
                        <a:tabLst>
                          <a:tab pos="711200" algn="l"/>
                        </a:tabLst>
                      </a:pPr>
                      <a:r>
                        <a:rPr kumimoji="0" lang="en-US" altLang="en-US" sz="1100" b="0" i="0" u="none" strike="noStrike" cap="none" normalizeH="0" baseline="0" dirty="0">
                          <a:ln>
                            <a:noFill/>
                          </a:ln>
                          <a:solidFill>
                            <a:schemeClr val="tx1"/>
                          </a:solidFill>
                          <a:effectLst/>
                          <a:latin typeface="Helvetica" charset="0"/>
                          <a:ea typeface="ヒラギノ角ゴ ProN W3" charset="0"/>
                          <a:cs typeface="ヒラギノ角ゴ ProN W3" charset="0"/>
                          <a:sym typeface="Helvetica" charset="0"/>
                        </a:rPr>
                        <a:t>181,440</a:t>
                      </a:r>
                    </a:p>
                  </a:txBody>
                  <a:tcPr marL="34290" marR="3429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6">
                        <a:lumMod val="60000"/>
                        <a:lumOff val="40000"/>
                      </a:schemeClr>
                    </a:solidFill>
                  </a:tcPr>
                </a:tc>
                <a:extLst>
                  <a:ext uri="{0D108BD9-81ED-4DB2-BD59-A6C34878D82A}">
                    <a16:rowId xmlns:a16="http://schemas.microsoft.com/office/drawing/2014/main" val="10006"/>
                  </a:ext>
                </a:extLst>
              </a:tr>
            </a:tbl>
          </a:graphicData>
        </a:graphic>
      </p:graphicFrame>
      <p:sp>
        <p:nvSpPr>
          <p:cNvPr id="10295" name="Rectangle 55"/>
          <p:cNvSpPr>
            <a:spLocks/>
          </p:cNvSpPr>
          <p:nvPr/>
        </p:nvSpPr>
        <p:spPr bwMode="auto">
          <a:xfrm>
            <a:off x="5022691" y="4457701"/>
            <a:ext cx="2740917" cy="505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1350" dirty="0">
                <a:latin typeface="+mj-lt"/>
                <a:cs typeface="Helvetica" charset="0"/>
                <a:sym typeface="Helvetica" charset="0"/>
              </a:rPr>
              <a:t>The number of tours for 25 cities:</a:t>
            </a:r>
          </a:p>
          <a:p>
            <a:pPr algn="ctr"/>
            <a:r>
              <a:rPr lang="en-US" altLang="en-US" sz="1350" dirty="0">
                <a:latin typeface="+mj-lt"/>
                <a:cs typeface="Helvetica" charset="0"/>
                <a:sym typeface="Helvetica" charset="0"/>
              </a:rPr>
              <a:t>310,224,200,866,619,719,680,000</a:t>
            </a:r>
          </a:p>
        </p:txBody>
      </p:sp>
      <p:pic>
        <p:nvPicPr>
          <p:cNvPr id="10296" name="Picture 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2890" y="2507208"/>
            <a:ext cx="2094549" cy="2094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608092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439AF6F-2725-4071-95ED-8FAB2C5F9BF8}"/>
              </a:ext>
            </a:extLst>
          </p:cNvPr>
          <p:cNvSpPr>
            <a:spLocks noGrp="1"/>
          </p:cNvSpPr>
          <p:nvPr>
            <p:ph idx="1"/>
          </p:nvPr>
        </p:nvSpPr>
        <p:spPr/>
        <p:txBody>
          <a:bodyPr>
            <a:normAutofit lnSpcReduction="10000"/>
          </a:bodyPr>
          <a:lstStyle/>
          <a:p>
            <a:pPr>
              <a:lnSpc>
                <a:spcPct val="100000"/>
              </a:lnSpc>
            </a:pPr>
            <a:r>
              <a:rPr lang="en-US" b="1" dirty="0"/>
              <a:t>Scenario:</a:t>
            </a:r>
            <a:r>
              <a:rPr lang="en-US" dirty="0"/>
              <a:t> </a:t>
            </a:r>
            <a:r>
              <a:rPr lang="en-GB" dirty="0"/>
              <a:t>You work for a small medicine stocker. Your boss comes and asks your opinion on which of two approaches is faster for employees to search over an unordered set of medicines.</a:t>
            </a:r>
          </a:p>
          <a:p>
            <a:pPr>
              <a:lnSpc>
                <a:spcPct val="100000"/>
              </a:lnSpc>
            </a:pPr>
            <a:r>
              <a:rPr lang="en-GB" b="1" dirty="0"/>
              <a:t>Question: </a:t>
            </a:r>
            <a:r>
              <a:rPr lang="en-GB" dirty="0"/>
              <a:t>Which of the following two approaches will you tell your boss is faster?</a:t>
            </a:r>
          </a:p>
          <a:p>
            <a:pPr lvl="1">
              <a:lnSpc>
                <a:spcPct val="100000"/>
              </a:lnSpc>
            </a:pPr>
            <a:r>
              <a:rPr lang="en-GB" sz="2400" dirty="0"/>
              <a:t>Solution A: Search one by one.</a:t>
            </a:r>
          </a:p>
          <a:p>
            <a:pPr lvl="1">
              <a:lnSpc>
                <a:spcPct val="100000"/>
              </a:lnSpc>
            </a:pPr>
            <a:r>
              <a:rPr lang="en-GB" sz="2400" dirty="0"/>
              <a:t>Solution B: Sort then search.</a:t>
            </a:r>
            <a:endParaRPr lang="en-GB" sz="2800" dirty="0"/>
          </a:p>
        </p:txBody>
      </p:sp>
      <p:sp>
        <p:nvSpPr>
          <p:cNvPr id="2" name="Title 1">
            <a:extLst>
              <a:ext uri="{FF2B5EF4-FFF2-40B4-BE49-F238E27FC236}">
                <a16:creationId xmlns:a16="http://schemas.microsoft.com/office/drawing/2014/main" id="{7A41CE5F-B4F8-4B3E-9218-BDA5CC658285}"/>
              </a:ext>
            </a:extLst>
          </p:cNvPr>
          <p:cNvSpPr>
            <a:spLocks noGrp="1"/>
          </p:cNvSpPr>
          <p:nvPr>
            <p:ph type="title"/>
          </p:nvPr>
        </p:nvSpPr>
        <p:spPr/>
        <p:txBody>
          <a:bodyPr/>
          <a:lstStyle/>
          <a:p>
            <a:r>
              <a:rPr lang="en-US" dirty="0"/>
              <a:t>Example: Which is faster?</a:t>
            </a:r>
            <a:endParaRPr lang="en-GB" dirty="0"/>
          </a:p>
        </p:txBody>
      </p:sp>
      <p:pic>
        <p:nvPicPr>
          <p:cNvPr id="5" name="Picture 4">
            <a:extLst>
              <a:ext uri="{FF2B5EF4-FFF2-40B4-BE49-F238E27FC236}">
                <a16:creationId xmlns:a16="http://schemas.microsoft.com/office/drawing/2014/main" id="{11468610-280C-4FC7-951E-1F0ADF692D6C}"/>
              </a:ext>
            </a:extLst>
          </p:cNvPr>
          <p:cNvPicPr>
            <a:picLocks noChangeAspect="1"/>
          </p:cNvPicPr>
          <p:nvPr/>
        </p:nvPicPr>
        <p:blipFill>
          <a:blip r:embed="rId2"/>
          <a:stretch>
            <a:fillRect/>
          </a:stretch>
        </p:blipFill>
        <p:spPr>
          <a:xfrm>
            <a:off x="5979707" y="3213215"/>
            <a:ext cx="2851778" cy="1401857"/>
          </a:xfrm>
          <a:prstGeom prst="rect">
            <a:avLst/>
          </a:prstGeom>
        </p:spPr>
      </p:pic>
      <p:sp>
        <p:nvSpPr>
          <p:cNvPr id="4" name="Slide Number Placeholder 3">
            <a:extLst>
              <a:ext uri="{FF2B5EF4-FFF2-40B4-BE49-F238E27FC236}">
                <a16:creationId xmlns:a16="http://schemas.microsoft.com/office/drawing/2014/main" id="{FB01F60D-7AA6-4C45-A9D8-6871F3E3E9D6}"/>
              </a:ext>
            </a:extLst>
          </p:cNvPr>
          <p:cNvSpPr>
            <a:spLocks noGrp="1"/>
          </p:cNvSpPr>
          <p:nvPr>
            <p:ph type="sldNum" sz="quarter" idx="12"/>
          </p:nvPr>
        </p:nvSpPr>
        <p:spPr/>
        <p:txBody>
          <a:bodyPr/>
          <a:lstStyle/>
          <a:p>
            <a:fld id="{66B7A6BE-7A3D-1C4F-BEDA-C5431FB9FC0F}" type="slidenum">
              <a:rPr lang="en-US" smtClean="0"/>
              <a:pPr/>
              <a:t>5</a:t>
            </a:fld>
            <a:endParaRPr lang="en-US" dirty="0"/>
          </a:p>
        </p:txBody>
      </p:sp>
    </p:spTree>
    <p:extLst>
      <p:ext uri="{BB962C8B-B14F-4D97-AF65-F5344CB8AC3E}">
        <p14:creationId xmlns:p14="http://schemas.microsoft.com/office/powerpoint/2010/main" val="5738522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8259288" cy="902525"/>
          </a:xfrm>
        </p:spPr>
        <p:txBody>
          <a:bodyPr/>
          <a:lstStyle/>
          <a:p>
            <a:r>
              <a:rPr lang="en-US" dirty="0"/>
              <a:t>Traveling Salesman Problem</a:t>
            </a:r>
          </a:p>
        </p:txBody>
      </p:sp>
      <p:sp>
        <p:nvSpPr>
          <p:cNvPr id="4" name="Text Placeholder 3">
            <a:extLst>
              <a:ext uri="{FF2B5EF4-FFF2-40B4-BE49-F238E27FC236}">
                <a16:creationId xmlns:a16="http://schemas.microsoft.com/office/drawing/2014/main" id="{86A0D18D-FFCE-4340-9DD6-FAC24C74F28F}"/>
              </a:ext>
            </a:extLst>
          </p:cNvPr>
          <p:cNvSpPr>
            <a:spLocks noGrp="1"/>
          </p:cNvSpPr>
          <p:nvPr>
            <p:ph type="body" idx="4294967295"/>
          </p:nvPr>
        </p:nvSpPr>
        <p:spPr>
          <a:xfrm>
            <a:off x="0" y="840746"/>
            <a:ext cx="6461760" cy="3794125"/>
          </a:xfrm>
        </p:spPr>
        <p:txBody>
          <a:bodyPr/>
          <a:lstStyle/>
          <a:p>
            <a:pPr>
              <a:spcBef>
                <a:spcPts val="0"/>
              </a:spcBef>
            </a:pPr>
            <a:r>
              <a:rPr lang="en-US" sz="1600" dirty="0"/>
              <a:t>Finding an optimal path between n points is known as the traveling salesman problem</a:t>
            </a:r>
          </a:p>
          <a:p>
            <a:pPr lvl="1">
              <a:spcBef>
                <a:spcPts val="0"/>
              </a:spcBef>
            </a:pPr>
            <a:r>
              <a:rPr lang="en-US" sz="1400" dirty="0"/>
              <a:t>Famous problem first posed by Irish mathematician W. R. Hamilton in the 19th century. Intensely studied in  operations research and other areas since 1930 </a:t>
            </a:r>
          </a:p>
          <a:p>
            <a:pPr>
              <a:spcBef>
                <a:spcPts val="0"/>
              </a:spcBef>
            </a:pPr>
            <a:r>
              <a:rPr lang="en-US" sz="1600" dirty="0"/>
              <a:t>This is of the famous P=NP problems which are problems that can be quickly verified (in polynomial time) can also be solved quickly (in polynomial time)</a:t>
            </a:r>
          </a:p>
          <a:p>
            <a:pPr lvl="1">
              <a:spcBef>
                <a:spcPts val="0"/>
              </a:spcBef>
            </a:pPr>
            <a:r>
              <a:rPr lang="en-US" sz="1400" dirty="0"/>
              <a:t>TSP, Boolean satisfiability, knapsack, tiling, graph coloring</a:t>
            </a:r>
          </a:p>
          <a:p>
            <a:pPr lvl="1">
              <a:spcBef>
                <a:spcPts val="0"/>
              </a:spcBef>
            </a:pPr>
            <a:r>
              <a:rPr lang="en-US" sz="1400" dirty="0"/>
              <a:t>Proof would have profound implications for mathematics, cryptography, AI, game theory,….</a:t>
            </a:r>
            <a:endParaRPr lang="en-US" sz="1600" dirty="0"/>
          </a:p>
        </p:txBody>
      </p:sp>
      <p:graphicFrame>
        <p:nvGraphicFramePr>
          <p:cNvPr id="5" name="Content Placeholder 4"/>
          <p:cNvGraphicFramePr>
            <a:graphicFrameLocks noGrp="1"/>
          </p:cNvGraphicFramePr>
          <p:nvPr>
            <p:ph idx="4294967295"/>
          </p:nvPr>
        </p:nvGraphicFramePr>
        <p:xfrm>
          <a:off x="6364288" y="1080453"/>
          <a:ext cx="2778371" cy="3314713"/>
        </p:xfrm>
        <a:graphic>
          <a:graphicData uri="http://schemas.openxmlformats.org/drawingml/2006/table">
            <a:tbl>
              <a:tblPr firstRow="1" bandRow="1">
                <a:tableStyleId>{5C22544A-7EE6-4342-B048-85BDC9FD1C3A}</a:tableStyleId>
              </a:tblPr>
              <a:tblGrid>
                <a:gridCol w="1459524">
                  <a:extLst>
                    <a:ext uri="{9D8B030D-6E8A-4147-A177-3AD203B41FA5}">
                      <a16:colId xmlns:a16="http://schemas.microsoft.com/office/drawing/2014/main" val="20000"/>
                    </a:ext>
                  </a:extLst>
                </a:gridCol>
                <a:gridCol w="1318847">
                  <a:extLst>
                    <a:ext uri="{9D8B030D-6E8A-4147-A177-3AD203B41FA5}">
                      <a16:colId xmlns:a16="http://schemas.microsoft.com/office/drawing/2014/main" val="20001"/>
                    </a:ext>
                  </a:extLst>
                </a:gridCol>
              </a:tblGrid>
              <a:tr h="0">
                <a:tc>
                  <a:txBody>
                    <a:bodyPr/>
                    <a:lstStyle/>
                    <a:p>
                      <a:r>
                        <a:rPr lang="en-US" sz="1100" dirty="0"/>
                        <a:t>Number of Cities</a:t>
                      </a:r>
                    </a:p>
                  </a:txBody>
                  <a:tcPr marL="77965" marR="77965" marT="34290" marB="34290"/>
                </a:tc>
                <a:tc>
                  <a:txBody>
                    <a:bodyPr/>
                    <a:lstStyle/>
                    <a:p>
                      <a:r>
                        <a:rPr lang="en-US" sz="1100" dirty="0"/>
                        <a:t>Number of Steps</a:t>
                      </a:r>
                    </a:p>
                  </a:txBody>
                  <a:tcPr marL="77965" marR="77965" marT="34290" marB="34290"/>
                </a:tc>
                <a:extLst>
                  <a:ext uri="{0D108BD9-81ED-4DB2-BD59-A6C34878D82A}">
                    <a16:rowId xmlns:a16="http://schemas.microsoft.com/office/drawing/2014/main" val="10000"/>
                  </a:ext>
                </a:extLst>
              </a:tr>
              <a:tr h="229145">
                <a:tc>
                  <a:txBody>
                    <a:bodyPr/>
                    <a:lstStyle/>
                    <a:p>
                      <a:r>
                        <a:rPr lang="en-US" sz="1100" dirty="0"/>
                        <a:t>1</a:t>
                      </a:r>
                    </a:p>
                  </a:txBody>
                  <a:tcPr marL="77965" marR="77965" marT="34290" marB="34290"/>
                </a:tc>
                <a:tc>
                  <a:txBody>
                    <a:bodyPr/>
                    <a:lstStyle/>
                    <a:p>
                      <a:r>
                        <a:rPr lang="en-US" sz="1100" dirty="0"/>
                        <a:t>1</a:t>
                      </a:r>
                    </a:p>
                  </a:txBody>
                  <a:tcPr marL="77965" marR="77965" marT="34290" marB="34290"/>
                </a:tc>
                <a:extLst>
                  <a:ext uri="{0D108BD9-81ED-4DB2-BD59-A6C34878D82A}">
                    <a16:rowId xmlns:a16="http://schemas.microsoft.com/office/drawing/2014/main" val="10001"/>
                  </a:ext>
                </a:extLst>
              </a:tr>
              <a:tr h="229145">
                <a:tc>
                  <a:txBody>
                    <a:bodyPr/>
                    <a:lstStyle/>
                    <a:p>
                      <a:r>
                        <a:rPr lang="en-US" sz="1100" dirty="0"/>
                        <a:t>2</a:t>
                      </a:r>
                    </a:p>
                  </a:txBody>
                  <a:tcPr marL="77965" marR="77965" marT="34290" marB="34290"/>
                </a:tc>
                <a:tc>
                  <a:txBody>
                    <a:bodyPr/>
                    <a:lstStyle/>
                    <a:p>
                      <a:r>
                        <a:rPr lang="en-US" sz="1100" dirty="0"/>
                        <a:t>1</a:t>
                      </a:r>
                    </a:p>
                  </a:txBody>
                  <a:tcPr marL="77965" marR="77965" marT="34290" marB="34290"/>
                </a:tc>
                <a:extLst>
                  <a:ext uri="{0D108BD9-81ED-4DB2-BD59-A6C34878D82A}">
                    <a16:rowId xmlns:a16="http://schemas.microsoft.com/office/drawing/2014/main" val="10002"/>
                  </a:ext>
                </a:extLst>
              </a:tr>
              <a:tr h="229145">
                <a:tc>
                  <a:txBody>
                    <a:bodyPr/>
                    <a:lstStyle/>
                    <a:p>
                      <a:r>
                        <a:rPr lang="en-US" sz="1100" dirty="0"/>
                        <a:t>3</a:t>
                      </a:r>
                    </a:p>
                  </a:txBody>
                  <a:tcPr marL="77965" marR="77965" marT="34290" marB="34290"/>
                </a:tc>
                <a:tc>
                  <a:txBody>
                    <a:bodyPr/>
                    <a:lstStyle/>
                    <a:p>
                      <a:r>
                        <a:rPr lang="en-US" sz="1100" dirty="0"/>
                        <a:t>6</a:t>
                      </a:r>
                    </a:p>
                  </a:txBody>
                  <a:tcPr marL="77965" marR="77965" marT="34290" marB="34290"/>
                </a:tc>
                <a:extLst>
                  <a:ext uri="{0D108BD9-81ED-4DB2-BD59-A6C34878D82A}">
                    <a16:rowId xmlns:a16="http://schemas.microsoft.com/office/drawing/2014/main" val="10003"/>
                  </a:ext>
                </a:extLst>
              </a:tr>
              <a:tr h="243853">
                <a:tc>
                  <a:txBody>
                    <a:bodyPr/>
                    <a:lstStyle/>
                    <a:p>
                      <a:r>
                        <a:rPr lang="en-US" sz="1100" dirty="0"/>
                        <a:t>4</a:t>
                      </a:r>
                    </a:p>
                  </a:txBody>
                  <a:tcPr marL="77965" marR="77965" marT="34290" marB="34290"/>
                </a:tc>
                <a:tc>
                  <a:txBody>
                    <a:bodyPr/>
                    <a:lstStyle/>
                    <a:p>
                      <a:r>
                        <a:rPr lang="en-US" sz="1100" dirty="0"/>
                        <a:t>24</a:t>
                      </a:r>
                    </a:p>
                  </a:txBody>
                  <a:tcPr marL="77965" marR="77965" marT="34290" marB="34290"/>
                </a:tc>
                <a:extLst>
                  <a:ext uri="{0D108BD9-81ED-4DB2-BD59-A6C34878D82A}">
                    <a16:rowId xmlns:a16="http://schemas.microsoft.com/office/drawing/2014/main" val="10004"/>
                  </a:ext>
                </a:extLst>
              </a:tr>
              <a:tr h="223416">
                <a:tc>
                  <a:txBody>
                    <a:bodyPr/>
                    <a:lstStyle/>
                    <a:p>
                      <a:r>
                        <a:rPr lang="en-US" sz="1100" dirty="0"/>
                        <a:t>5</a:t>
                      </a:r>
                    </a:p>
                  </a:txBody>
                  <a:tcPr marL="77965" marR="77965" marT="34290" marB="34290"/>
                </a:tc>
                <a:tc>
                  <a:txBody>
                    <a:bodyPr/>
                    <a:lstStyle/>
                    <a:p>
                      <a:r>
                        <a:rPr lang="en-US" sz="1100" dirty="0"/>
                        <a:t>120</a:t>
                      </a:r>
                    </a:p>
                  </a:txBody>
                  <a:tcPr marL="77965" marR="77965" marT="34290" marB="34290"/>
                </a:tc>
                <a:extLst>
                  <a:ext uri="{0D108BD9-81ED-4DB2-BD59-A6C34878D82A}">
                    <a16:rowId xmlns:a16="http://schemas.microsoft.com/office/drawing/2014/main" val="10005"/>
                  </a:ext>
                </a:extLst>
              </a:tr>
              <a:tr h="229145">
                <a:tc>
                  <a:txBody>
                    <a:bodyPr/>
                    <a:lstStyle/>
                    <a:p>
                      <a:r>
                        <a:rPr lang="en-US" sz="1100" dirty="0"/>
                        <a:t>6</a:t>
                      </a:r>
                    </a:p>
                  </a:txBody>
                  <a:tcPr marL="77965" marR="77965" marT="34290" marB="34290"/>
                </a:tc>
                <a:tc>
                  <a:txBody>
                    <a:bodyPr/>
                    <a:lstStyle/>
                    <a:p>
                      <a:r>
                        <a:rPr lang="en-US" sz="1100" dirty="0"/>
                        <a:t>720</a:t>
                      </a:r>
                    </a:p>
                  </a:txBody>
                  <a:tcPr marL="77965" marR="77965" marT="34290" marB="34290"/>
                </a:tc>
                <a:extLst>
                  <a:ext uri="{0D108BD9-81ED-4DB2-BD59-A6C34878D82A}">
                    <a16:rowId xmlns:a16="http://schemas.microsoft.com/office/drawing/2014/main" val="10006"/>
                  </a:ext>
                </a:extLst>
              </a:tr>
              <a:tr h="229145">
                <a:tc>
                  <a:txBody>
                    <a:bodyPr/>
                    <a:lstStyle/>
                    <a:p>
                      <a:r>
                        <a:rPr lang="en-US" sz="1100" dirty="0"/>
                        <a:t>7</a:t>
                      </a:r>
                    </a:p>
                  </a:txBody>
                  <a:tcPr marL="77965" marR="77965" marT="34290" marB="34290"/>
                </a:tc>
                <a:tc>
                  <a:txBody>
                    <a:bodyPr/>
                    <a:lstStyle/>
                    <a:p>
                      <a:r>
                        <a:rPr lang="en-US" sz="1100" dirty="0"/>
                        <a:t>5,060</a:t>
                      </a:r>
                    </a:p>
                  </a:txBody>
                  <a:tcPr marL="77965" marR="77965" marT="34290" marB="34290"/>
                </a:tc>
                <a:extLst>
                  <a:ext uri="{0D108BD9-81ED-4DB2-BD59-A6C34878D82A}">
                    <a16:rowId xmlns:a16="http://schemas.microsoft.com/office/drawing/2014/main" val="10007"/>
                  </a:ext>
                </a:extLst>
              </a:tr>
              <a:tr h="229145">
                <a:tc>
                  <a:txBody>
                    <a:bodyPr/>
                    <a:lstStyle/>
                    <a:p>
                      <a:r>
                        <a:rPr lang="en-US" sz="1100" dirty="0"/>
                        <a:t>8</a:t>
                      </a:r>
                    </a:p>
                  </a:txBody>
                  <a:tcPr marL="77965" marR="77965" marT="34290" marB="34290"/>
                </a:tc>
                <a:tc>
                  <a:txBody>
                    <a:bodyPr/>
                    <a:lstStyle/>
                    <a:p>
                      <a:r>
                        <a:rPr lang="en-US" sz="1100" dirty="0"/>
                        <a:t>40,320</a:t>
                      </a:r>
                    </a:p>
                  </a:txBody>
                  <a:tcPr marL="77965" marR="77965" marT="34290" marB="34290"/>
                </a:tc>
                <a:extLst>
                  <a:ext uri="{0D108BD9-81ED-4DB2-BD59-A6C34878D82A}">
                    <a16:rowId xmlns:a16="http://schemas.microsoft.com/office/drawing/2014/main" val="10008"/>
                  </a:ext>
                </a:extLst>
              </a:tr>
              <a:tr h="229145">
                <a:tc>
                  <a:txBody>
                    <a:bodyPr/>
                    <a:lstStyle/>
                    <a:p>
                      <a:r>
                        <a:rPr lang="en-US" sz="1100" dirty="0"/>
                        <a:t>9</a:t>
                      </a:r>
                    </a:p>
                  </a:txBody>
                  <a:tcPr marL="77965" marR="77965" marT="34290" marB="34290"/>
                </a:tc>
                <a:tc>
                  <a:txBody>
                    <a:bodyPr/>
                    <a:lstStyle/>
                    <a:p>
                      <a:r>
                        <a:rPr lang="en-US" sz="1100" dirty="0"/>
                        <a:t>362,880</a:t>
                      </a:r>
                    </a:p>
                  </a:txBody>
                  <a:tcPr marL="77965" marR="77965" marT="34290" marB="34290"/>
                </a:tc>
                <a:extLst>
                  <a:ext uri="{0D108BD9-81ED-4DB2-BD59-A6C34878D82A}">
                    <a16:rowId xmlns:a16="http://schemas.microsoft.com/office/drawing/2014/main" val="10009"/>
                  </a:ext>
                </a:extLst>
              </a:tr>
              <a:tr h="229145">
                <a:tc>
                  <a:txBody>
                    <a:bodyPr/>
                    <a:lstStyle/>
                    <a:p>
                      <a:r>
                        <a:rPr lang="en-US" sz="1100" dirty="0"/>
                        <a:t>10</a:t>
                      </a:r>
                    </a:p>
                  </a:txBody>
                  <a:tcPr marL="77965" marR="77965" marT="34290" marB="34290"/>
                </a:tc>
                <a:tc>
                  <a:txBody>
                    <a:bodyPr/>
                    <a:lstStyle/>
                    <a:p>
                      <a:r>
                        <a:rPr lang="en-US" sz="1100" dirty="0"/>
                        <a:t>3,628,800</a:t>
                      </a:r>
                    </a:p>
                  </a:txBody>
                  <a:tcPr marL="77965" marR="77965" marT="34290" marB="34290"/>
                </a:tc>
                <a:extLst>
                  <a:ext uri="{0D108BD9-81ED-4DB2-BD59-A6C34878D82A}">
                    <a16:rowId xmlns:a16="http://schemas.microsoft.com/office/drawing/2014/main" val="10010"/>
                  </a:ext>
                </a:extLst>
              </a:tr>
              <a:tr h="229145">
                <a:tc>
                  <a:txBody>
                    <a:bodyPr/>
                    <a:lstStyle/>
                    <a:p>
                      <a:r>
                        <a:rPr lang="en-US" sz="1100" dirty="0"/>
                        <a:t>11</a:t>
                      </a:r>
                    </a:p>
                  </a:txBody>
                  <a:tcPr marL="77965" marR="77965" marT="34290" marB="34290"/>
                </a:tc>
                <a:tc>
                  <a:txBody>
                    <a:bodyPr/>
                    <a:lstStyle/>
                    <a:p>
                      <a:r>
                        <a:rPr lang="en-US" sz="1100" dirty="0"/>
                        <a:t>39,916,800</a:t>
                      </a:r>
                    </a:p>
                  </a:txBody>
                  <a:tcPr marL="77965" marR="77965" marT="34290" marB="34290"/>
                </a:tc>
                <a:extLst>
                  <a:ext uri="{0D108BD9-81ED-4DB2-BD59-A6C34878D82A}">
                    <a16:rowId xmlns:a16="http://schemas.microsoft.com/office/drawing/2014/main" val="10011"/>
                  </a:ext>
                </a:extLst>
              </a:tr>
              <a:tr h="229145">
                <a:tc>
                  <a:txBody>
                    <a:bodyPr/>
                    <a:lstStyle/>
                    <a:p>
                      <a:r>
                        <a:rPr lang="en-US" sz="1100" dirty="0"/>
                        <a:t>12</a:t>
                      </a:r>
                    </a:p>
                  </a:txBody>
                  <a:tcPr marL="77965" marR="77965" marT="34290" marB="34290"/>
                </a:tc>
                <a:tc>
                  <a:txBody>
                    <a:bodyPr/>
                    <a:lstStyle/>
                    <a:p>
                      <a:r>
                        <a:rPr lang="en-US" sz="1100" dirty="0"/>
                        <a:t>479,001,600</a:t>
                      </a:r>
                    </a:p>
                  </a:txBody>
                  <a:tcPr marL="77965" marR="77965" marT="34290" marB="34290"/>
                </a:tc>
                <a:extLst>
                  <a:ext uri="{0D108BD9-81ED-4DB2-BD59-A6C34878D82A}">
                    <a16:rowId xmlns:a16="http://schemas.microsoft.com/office/drawing/2014/main" val="10012"/>
                  </a:ext>
                </a:extLst>
              </a:tr>
              <a:tr h="229145">
                <a:tc>
                  <a:txBody>
                    <a:bodyPr/>
                    <a:lstStyle/>
                    <a:p>
                      <a:r>
                        <a:rPr lang="en-US" sz="1100" dirty="0"/>
                        <a:t>13</a:t>
                      </a:r>
                    </a:p>
                  </a:txBody>
                  <a:tcPr marL="77965" marR="77965" marT="34290" marB="34290"/>
                </a:tc>
                <a:tc>
                  <a:txBody>
                    <a:bodyPr/>
                    <a:lstStyle/>
                    <a:p>
                      <a:r>
                        <a:rPr lang="en-US" sz="1100" dirty="0"/>
                        <a:t>6,227,020,800</a:t>
                      </a:r>
                    </a:p>
                  </a:txBody>
                  <a:tcPr marL="77965" marR="77965" marT="34290" marB="34290"/>
                </a:tc>
                <a:extLst>
                  <a:ext uri="{0D108BD9-81ED-4DB2-BD59-A6C34878D82A}">
                    <a16:rowId xmlns:a16="http://schemas.microsoft.com/office/drawing/2014/main" val="10013"/>
                  </a:ext>
                </a:extLst>
              </a:tr>
            </a:tbl>
          </a:graphicData>
        </a:graphic>
      </p:graphicFrame>
      <p:sp>
        <p:nvSpPr>
          <p:cNvPr id="3" name="Slide Number Placeholder 2">
            <a:extLst>
              <a:ext uri="{FF2B5EF4-FFF2-40B4-BE49-F238E27FC236}">
                <a16:creationId xmlns:a16="http://schemas.microsoft.com/office/drawing/2014/main" id="{90B8AE60-CBF2-4C64-9519-CE3DEA8049FC}"/>
              </a:ext>
            </a:extLst>
          </p:cNvPr>
          <p:cNvSpPr>
            <a:spLocks noGrp="1"/>
          </p:cNvSpPr>
          <p:nvPr>
            <p:ph type="sldNum" idx="10"/>
          </p:nvPr>
        </p:nvSpPr>
        <p:spPr/>
        <p:txBody>
          <a:bodyPr/>
          <a:lstStyle/>
          <a:p>
            <a:fld id="{00000000-1234-1234-1234-123412341234}" type="slidenum">
              <a:rPr lang="en-US" smtClean="0"/>
              <a:pPr/>
              <a:t>50</a:t>
            </a:fld>
            <a:endParaRPr lang="en-US" dirty="0"/>
          </a:p>
        </p:txBody>
      </p:sp>
    </p:spTree>
    <p:extLst>
      <p:ext uri="{BB962C8B-B14F-4D97-AF65-F5344CB8AC3E}">
        <p14:creationId xmlns:p14="http://schemas.microsoft.com/office/powerpoint/2010/main" val="2511900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32F799-6969-48D3-B8FC-B594E674D5C0}"/>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US" smtClean="0"/>
              <a:t>51</a:t>
            </a:fld>
            <a:endParaRPr lang="en-US"/>
          </a:p>
        </p:txBody>
      </p:sp>
      <p:sp>
        <p:nvSpPr>
          <p:cNvPr id="11265" name="Rectangle 1"/>
          <p:cNvSpPr>
            <a:spLocks noGrp="1" noChangeArrowheads="1"/>
          </p:cNvSpPr>
          <p:nvPr>
            <p:ph type="title"/>
          </p:nvPr>
        </p:nvSpPr>
        <p:spPr>
          <a:ln/>
        </p:spPr>
        <p:txBody>
          <a:bodyPr/>
          <a:lstStyle/>
          <a:p>
            <a:r>
              <a:rPr lang="en-US" altLang="en-US" dirty="0"/>
              <a:t>Real-Life Applications</a:t>
            </a:r>
          </a:p>
        </p:txBody>
      </p:sp>
      <p:sp>
        <p:nvSpPr>
          <p:cNvPr id="11266" name="Rectangle 2"/>
          <p:cNvSpPr>
            <a:spLocks noGrp="1" noChangeArrowheads="1"/>
          </p:cNvSpPr>
          <p:nvPr>
            <p:ph type="body" idx="4294967295"/>
          </p:nvPr>
        </p:nvSpPr>
        <p:spPr>
          <a:xfrm>
            <a:off x="0" y="903288"/>
            <a:ext cx="8729663" cy="3794125"/>
          </a:xfrm>
          <a:noFill/>
          <a:ln w="9525">
            <a:noFill/>
            <a:miter lim="800000"/>
            <a:headEnd/>
            <a:tailEnd/>
          </a:ln>
          <a:effectLst/>
        </p:spPr>
        <p:txBody>
          <a:bodyPr spcFirstLastPara="1" vert="horz" wrap="square" lIns="68580" tIns="34290" rIns="68580" bIns="34290" numCol="1" anchor="t" anchorCtr="0" compatLnSpc="1">
            <a:prstTxWarp prst="textNoShape">
              <a:avLst/>
            </a:prstTxWarp>
          </a:bodyPr>
          <a:lstStyle/>
          <a:p>
            <a:pPr>
              <a:spcBef>
                <a:spcPts val="225"/>
              </a:spcBef>
            </a:pPr>
            <a:r>
              <a:rPr lang="en-US" altLang="en-US" sz="1800" dirty="0"/>
              <a:t>It’s not likely anyone would want to plan a bike trip to 25 cities</a:t>
            </a:r>
          </a:p>
          <a:p>
            <a:pPr>
              <a:spcBef>
                <a:spcPts val="225"/>
              </a:spcBef>
            </a:pPr>
            <a:r>
              <a:rPr lang="en-US" altLang="en-US" sz="1800" dirty="0"/>
              <a:t>But the solution of many important real-world problems is the same as finding a tour of a large number (n&gt;1000) of cities</a:t>
            </a:r>
          </a:p>
          <a:p>
            <a:pPr lvl="1">
              <a:spcBef>
                <a:spcPts val="225"/>
              </a:spcBef>
            </a:pPr>
            <a:r>
              <a:rPr lang="en-US" altLang="en-US" sz="1600" dirty="0"/>
              <a:t>Transportation:  school bus routes, </a:t>
            </a:r>
            <a:br>
              <a:rPr lang="en-US" altLang="en-US" sz="1600" dirty="0"/>
            </a:br>
            <a:r>
              <a:rPr lang="en-US" altLang="en-US" sz="1600" dirty="0"/>
              <a:t>service calls, delivering meals, ...</a:t>
            </a:r>
          </a:p>
          <a:p>
            <a:pPr lvl="1">
              <a:spcBef>
                <a:spcPts val="225"/>
              </a:spcBef>
            </a:pPr>
            <a:r>
              <a:rPr lang="en-US" altLang="en-US" sz="1600" dirty="0"/>
              <a:t>Manufacturing:  an industrial robot </a:t>
            </a:r>
            <a:br>
              <a:rPr lang="en-US" altLang="en-US" sz="1600" dirty="0"/>
            </a:br>
            <a:r>
              <a:rPr lang="en-US" altLang="en-US" sz="1600" dirty="0"/>
              <a:t>that drills holes in printed circuit </a:t>
            </a:r>
            <a:br>
              <a:rPr lang="en-US" altLang="en-US" sz="1600" dirty="0"/>
            </a:br>
            <a:r>
              <a:rPr lang="en-US" altLang="en-US" sz="1600" dirty="0"/>
              <a:t>boards</a:t>
            </a:r>
          </a:p>
          <a:p>
            <a:pPr lvl="1">
              <a:spcBef>
                <a:spcPts val="225"/>
              </a:spcBef>
            </a:pPr>
            <a:r>
              <a:rPr lang="en-US" altLang="en-US" sz="1600" dirty="0"/>
              <a:t>VLSI (microchip) layout</a:t>
            </a:r>
          </a:p>
          <a:p>
            <a:pPr lvl="1">
              <a:spcBef>
                <a:spcPts val="225"/>
              </a:spcBef>
            </a:pPr>
            <a:r>
              <a:rPr lang="en-US" altLang="en-US" sz="1600" dirty="0"/>
              <a:t>Planning a telecom network</a:t>
            </a:r>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0124" y="2163842"/>
            <a:ext cx="2571750" cy="2108835"/>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9836" y="1925240"/>
            <a:ext cx="1474470" cy="2220278"/>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4029522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3BAED-840E-45F5-8373-919D1747F08D}"/>
              </a:ext>
            </a:extLst>
          </p:cNvPr>
          <p:cNvSpPr>
            <a:spLocks noGrp="1"/>
          </p:cNvSpPr>
          <p:nvPr>
            <p:ph type="title"/>
          </p:nvPr>
        </p:nvSpPr>
        <p:spPr/>
        <p:txBody>
          <a:bodyPr/>
          <a:lstStyle/>
          <a:p>
            <a:r>
              <a:rPr lang="en-GB" dirty="0"/>
              <a:t>Common Complexity Bounds</a:t>
            </a:r>
          </a:p>
        </p:txBody>
      </p:sp>
      <p:pic>
        <p:nvPicPr>
          <p:cNvPr id="6" name="Picture 5">
            <a:extLst>
              <a:ext uri="{FF2B5EF4-FFF2-40B4-BE49-F238E27FC236}">
                <a16:creationId xmlns:a16="http://schemas.microsoft.com/office/drawing/2014/main" id="{C853A91D-B7C0-42E3-B314-6D2DD78090FB}"/>
              </a:ext>
            </a:extLst>
          </p:cNvPr>
          <p:cNvPicPr>
            <a:picLocks noChangeAspect="1"/>
          </p:cNvPicPr>
          <p:nvPr/>
        </p:nvPicPr>
        <p:blipFill>
          <a:blip r:embed="rId3"/>
          <a:stretch>
            <a:fillRect/>
          </a:stretch>
        </p:blipFill>
        <p:spPr>
          <a:xfrm>
            <a:off x="1938771" y="914347"/>
            <a:ext cx="5266458" cy="3912881"/>
          </a:xfrm>
          <a:prstGeom prst="rect">
            <a:avLst/>
          </a:prstGeom>
        </p:spPr>
      </p:pic>
      <p:sp>
        <p:nvSpPr>
          <p:cNvPr id="3" name="Slide Number Placeholder 2">
            <a:extLst>
              <a:ext uri="{FF2B5EF4-FFF2-40B4-BE49-F238E27FC236}">
                <a16:creationId xmlns:a16="http://schemas.microsoft.com/office/drawing/2014/main" id="{997D7B3F-BD54-4851-BB34-040EF1504183}"/>
              </a:ext>
            </a:extLst>
          </p:cNvPr>
          <p:cNvSpPr>
            <a:spLocks noGrp="1"/>
          </p:cNvSpPr>
          <p:nvPr>
            <p:ph type="sldNum" sz="quarter" idx="12"/>
          </p:nvPr>
        </p:nvSpPr>
        <p:spPr/>
        <p:txBody>
          <a:bodyPr/>
          <a:lstStyle/>
          <a:p>
            <a:fld id="{66B7A6BE-7A3D-1C4F-BEDA-C5431FB9FC0F}" type="slidenum">
              <a:rPr lang="en-US" smtClean="0"/>
              <a:pPr/>
              <a:t>52</a:t>
            </a:fld>
            <a:endParaRPr lang="en-US" dirty="0"/>
          </a:p>
        </p:txBody>
      </p:sp>
    </p:spTree>
    <p:extLst>
      <p:ext uri="{BB962C8B-B14F-4D97-AF65-F5344CB8AC3E}">
        <p14:creationId xmlns:p14="http://schemas.microsoft.com/office/powerpoint/2010/main" val="21751888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5C88A9C-920D-40D8-ABB8-92FED57898D4}"/>
                  </a:ext>
                </a:extLst>
              </p:cNvPr>
              <p:cNvSpPr>
                <a:spLocks noGrp="1"/>
              </p:cNvSpPr>
              <p:nvPr>
                <p:ph idx="1"/>
              </p:nvPr>
            </p:nvSpPr>
            <p:spPr/>
            <p:txBody>
              <a:bodyPr>
                <a:normAutofit/>
              </a:bodyPr>
              <a:lstStyle/>
              <a:p>
                <a:pPr marL="0" marR="154940" indent="0">
                  <a:lnSpc>
                    <a:spcPct val="100000"/>
                  </a:lnSpc>
                  <a:spcBef>
                    <a:spcPts val="1200"/>
                  </a:spcBef>
                  <a:spcAft>
                    <a:spcPts val="1200"/>
                  </a:spcAft>
                  <a:buNone/>
                </a:pPr>
                <a:r>
                  <a:rPr lang="en-GB" b="1" spc="-5" dirty="0">
                    <a:latin typeface="Arial" panose="020B0604020202020204" pitchFamily="34" charset="0"/>
                    <a:cs typeface="Arial" panose="020B0604020202020204" pitchFamily="34" charset="0"/>
                  </a:rPr>
                  <a:t>Recall: </a:t>
                </a:r>
                <a:r>
                  <a:rPr lang="en-GB" spc="-25" dirty="0">
                    <a:latin typeface="Arial" panose="020B0604020202020204" pitchFamily="34" charset="0"/>
                    <a:cs typeface="Arial" panose="020B0604020202020204" pitchFamily="34" charset="0"/>
                  </a:rPr>
                  <a:t>We </a:t>
                </a:r>
                <a:r>
                  <a:rPr lang="en-GB" spc="-10" dirty="0">
                    <a:latin typeface="Arial" panose="020B0604020202020204" pitchFamily="34" charset="0"/>
                    <a:cs typeface="Arial" panose="020B0604020202020204" pitchFamily="34" charset="0"/>
                  </a:rPr>
                  <a:t>want </a:t>
                </a:r>
                <a:r>
                  <a:rPr lang="en-GB" spc="-5" dirty="0">
                    <a:latin typeface="Arial" panose="020B0604020202020204" pitchFamily="34" charset="0"/>
                    <a:cs typeface="Arial" panose="020B0604020202020204" pitchFamily="34" charset="0"/>
                  </a:rPr>
                  <a:t>to </a:t>
                </a:r>
                <a:r>
                  <a:rPr lang="en-GB" spc="-10" dirty="0">
                    <a:latin typeface="Arial" panose="020B0604020202020204" pitchFamily="34" charset="0"/>
                    <a:cs typeface="Arial" panose="020B0604020202020204" pitchFamily="34" charset="0"/>
                  </a:rPr>
                  <a:t>find </a:t>
                </a:r>
                <a:r>
                  <a:rPr lang="en-GB" b="1" i="1" spc="-10" dirty="0">
                    <a:solidFill>
                      <a:schemeClr val="tx2"/>
                    </a:solidFill>
                    <a:latin typeface="Arial" panose="020B0604020202020204" pitchFamily="34" charset="0"/>
                    <a:cs typeface="Arial" panose="020B0604020202020204" pitchFamily="34" charset="0"/>
                  </a:rPr>
                  <a:t>equivalence </a:t>
                </a:r>
                <a:r>
                  <a:rPr lang="en-GB" b="1" i="1" spc="-5" dirty="0">
                    <a:solidFill>
                      <a:schemeClr val="tx2"/>
                    </a:solidFill>
                    <a:latin typeface="Arial" panose="020B0604020202020204" pitchFamily="34" charset="0"/>
                    <a:cs typeface="Arial" panose="020B0604020202020204" pitchFamily="34" charset="0"/>
                  </a:rPr>
                  <a:t>function class </a:t>
                </a:r>
                <a:r>
                  <a:rPr lang="en-GB" spc="-5" dirty="0">
                    <a:latin typeface="Arial" panose="020B0604020202020204" pitchFamily="34" charset="0"/>
                    <a:cs typeface="Arial" panose="020B0604020202020204" pitchFamily="34" charset="0"/>
                  </a:rPr>
                  <a:t>that upper </a:t>
                </a:r>
                <a:r>
                  <a:rPr lang="en-GB" spc="-10" dirty="0">
                    <a:latin typeface="Arial" panose="020B0604020202020204" pitchFamily="34" charset="0"/>
                    <a:cs typeface="Arial" panose="020B0604020202020204" pitchFamily="34" charset="0"/>
                  </a:rPr>
                  <a:t>bounds different </a:t>
                </a:r>
                <a14:m>
                  <m:oMath xmlns:m="http://schemas.openxmlformats.org/officeDocument/2006/math">
                    <m:r>
                      <a:rPr lang="en-GB" i="1" spc="-5" dirty="0" smtClean="0">
                        <a:latin typeface="Cambria Math" panose="02040503050406030204" pitchFamily="18" charset="0"/>
                        <a:cs typeface="Arial" panose="020B0604020202020204" pitchFamily="34" charset="0"/>
                      </a:rPr>
                      <m:t>𝑡</m:t>
                    </m:r>
                    <m:r>
                      <a:rPr lang="en-GB" i="1" spc="-5" dirty="0" smtClean="0">
                        <a:latin typeface="Cambria Math" panose="02040503050406030204" pitchFamily="18" charset="0"/>
                        <a:cs typeface="Arial" panose="020B0604020202020204" pitchFamily="34" charset="0"/>
                      </a:rPr>
                      <m:t>(</m:t>
                    </m:r>
                    <m:r>
                      <a:rPr lang="en-GB" i="1" spc="-5" dirty="0">
                        <a:latin typeface="Cambria Math" panose="02040503050406030204" pitchFamily="18" charset="0"/>
                        <a:cs typeface="Arial" panose="020B0604020202020204" pitchFamily="34" charset="0"/>
                      </a:rPr>
                      <m:t>𝑛</m:t>
                    </m:r>
                    <m:r>
                      <a:rPr lang="en-GB" i="1" spc="-5" dirty="0">
                        <a:latin typeface="Cambria Math" panose="02040503050406030204" pitchFamily="18" charset="0"/>
                        <a:cs typeface="Arial" panose="020B0604020202020204" pitchFamily="34" charset="0"/>
                      </a:rPr>
                      <m:t>)</m:t>
                    </m:r>
                  </m:oMath>
                </a14:m>
                <a:r>
                  <a:rPr lang="en-GB" spc="-5"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a:p>
                <a:pPr marL="0" marR="73025" indent="0">
                  <a:lnSpc>
                    <a:spcPct val="100000"/>
                  </a:lnSpc>
                  <a:spcBef>
                    <a:spcPts val="1200"/>
                  </a:spcBef>
                  <a:spcAft>
                    <a:spcPts val="1200"/>
                  </a:spcAft>
                  <a:buNone/>
                </a:pPr>
                <a:r>
                  <a:rPr lang="en-GB" spc="-5" dirty="0">
                    <a:latin typeface="Arial" panose="020B0604020202020204" pitchFamily="34" charset="0"/>
                    <a:cs typeface="Arial" panose="020B0604020202020204" pitchFamily="34" charset="0"/>
                  </a:rPr>
                  <a:t>But </a:t>
                </a:r>
                <a:r>
                  <a:rPr lang="en-GB" spc="-15" dirty="0">
                    <a:latin typeface="Arial" panose="020B0604020202020204" pitchFamily="34" charset="0"/>
                    <a:cs typeface="Arial" panose="020B0604020202020204" pitchFamily="34" charset="0"/>
                  </a:rPr>
                  <a:t>we </a:t>
                </a:r>
                <a:r>
                  <a:rPr lang="en-GB" spc="-5" dirty="0">
                    <a:latin typeface="Arial" panose="020B0604020202020204" pitchFamily="34" charset="0"/>
                    <a:cs typeface="Arial" panose="020B0604020202020204" pitchFamily="34" charset="0"/>
                  </a:rPr>
                  <a:t>might </a:t>
                </a:r>
                <a:r>
                  <a:rPr lang="en-GB" spc="-10" dirty="0">
                    <a:latin typeface="Arial" panose="020B0604020202020204" pitchFamily="34" charset="0"/>
                    <a:cs typeface="Arial" panose="020B0604020202020204" pitchFamily="34" charset="0"/>
                  </a:rPr>
                  <a:t>be </a:t>
                </a:r>
                <a:r>
                  <a:rPr lang="en-GB" spc="-15" dirty="0">
                    <a:latin typeface="Arial" panose="020B0604020202020204" pitchFamily="34" charset="0"/>
                    <a:cs typeface="Arial" panose="020B0604020202020204" pitchFamily="34" charset="0"/>
                  </a:rPr>
                  <a:t>given </a:t>
                </a:r>
                <a:r>
                  <a:rPr lang="en-GB" spc="-10" dirty="0">
                    <a:latin typeface="Arial" panose="020B0604020202020204" pitchFamily="34" charset="0"/>
                    <a:cs typeface="Arial" panose="020B0604020202020204" pitchFamily="34" charset="0"/>
                  </a:rPr>
                  <a:t>an </a:t>
                </a:r>
                <a:r>
                  <a:rPr lang="en-GB" spc="-5" dirty="0">
                    <a:latin typeface="Arial" panose="020B0604020202020204" pitchFamily="34" charset="0"/>
                    <a:cs typeface="Arial" panose="020B0604020202020204" pitchFamily="34" charset="0"/>
                  </a:rPr>
                  <a:t>upper </a:t>
                </a:r>
                <a:r>
                  <a:rPr lang="en-GB" spc="-10" dirty="0">
                    <a:latin typeface="Arial" panose="020B0604020202020204" pitchFamily="34" charset="0"/>
                    <a:cs typeface="Arial" panose="020B0604020202020204" pitchFamily="34" charset="0"/>
                  </a:rPr>
                  <a:t>bound </a:t>
                </a:r>
                <a14:m>
                  <m:oMath xmlns:m="http://schemas.openxmlformats.org/officeDocument/2006/math">
                    <m:r>
                      <a:rPr lang="en-GB" i="1" spc="10" dirty="0" smtClean="0">
                        <a:latin typeface="Cambria Math" panose="02040503050406030204" pitchFamily="18" charset="0"/>
                        <a:cs typeface="Arial" panose="020B0604020202020204" pitchFamily="34" charset="0"/>
                      </a:rPr>
                      <m:t>𝑔</m:t>
                    </m:r>
                    <m:r>
                      <a:rPr lang="en-GB" i="1" spc="10" dirty="0" smtClean="0">
                        <a:latin typeface="Cambria Math" panose="02040503050406030204" pitchFamily="18" charset="0"/>
                        <a:cs typeface="Arial" panose="020B0604020202020204" pitchFamily="34" charset="0"/>
                      </a:rPr>
                      <m:t>(</m:t>
                    </m:r>
                    <m:r>
                      <a:rPr lang="en-GB" i="1" spc="10" dirty="0" smtClean="0">
                        <a:latin typeface="Cambria Math" panose="02040503050406030204" pitchFamily="18" charset="0"/>
                        <a:cs typeface="Arial" panose="020B0604020202020204" pitchFamily="34" charset="0"/>
                      </a:rPr>
                      <m:t>𝑛</m:t>
                    </m:r>
                    <m:r>
                      <a:rPr lang="en-GB" i="1" spc="10" dirty="0" smtClean="0">
                        <a:latin typeface="Cambria Math" panose="02040503050406030204" pitchFamily="18" charset="0"/>
                        <a:cs typeface="Arial" panose="020B0604020202020204" pitchFamily="34" charset="0"/>
                      </a:rPr>
                      <m:t>)</m:t>
                    </m:r>
                  </m:oMath>
                </a14:m>
                <a:r>
                  <a:rPr lang="en-GB" spc="10" dirty="0">
                    <a:latin typeface="Arial" panose="020B0604020202020204" pitchFamily="34" charset="0"/>
                    <a:cs typeface="Arial" panose="020B0604020202020204" pitchFamily="34" charset="0"/>
                  </a:rPr>
                  <a:t> </a:t>
                </a:r>
                <a:r>
                  <a:rPr lang="en-GB" spc="-5" dirty="0">
                    <a:latin typeface="Arial" panose="020B0604020202020204" pitchFamily="34" charset="0"/>
                    <a:cs typeface="Arial" panose="020B0604020202020204" pitchFamily="34" charset="0"/>
                  </a:rPr>
                  <a:t>that isn’t quite in the </a:t>
                </a:r>
                <a:r>
                  <a:rPr lang="en-GB" spc="-10" dirty="0">
                    <a:latin typeface="Arial" panose="020B0604020202020204" pitchFamily="34" charset="0"/>
                    <a:cs typeface="Arial" panose="020B0604020202020204" pitchFamily="34" charset="0"/>
                  </a:rPr>
                  <a:t>form </a:t>
                </a:r>
                <a:r>
                  <a:rPr lang="en-GB" spc="-5" dirty="0">
                    <a:latin typeface="Arial" panose="020B0604020202020204" pitchFamily="34" charset="0"/>
                    <a:cs typeface="Arial" panose="020B0604020202020204" pitchFamily="34" charset="0"/>
                  </a:rPr>
                  <a:t>of the </a:t>
                </a:r>
                <a:r>
                  <a:rPr lang="en-GB" spc="-10" dirty="0">
                    <a:latin typeface="Arial" panose="020B0604020202020204" pitchFamily="34" charset="0"/>
                    <a:cs typeface="Arial" panose="020B0604020202020204" pitchFamily="34" charset="0"/>
                  </a:rPr>
                  <a:t>equivalence classes.</a:t>
                </a:r>
              </a:p>
              <a:p>
                <a:pPr marR="73025">
                  <a:lnSpc>
                    <a:spcPct val="100000"/>
                  </a:lnSpc>
                  <a:spcBef>
                    <a:spcPts val="1200"/>
                  </a:spcBef>
                  <a:spcAft>
                    <a:spcPts val="1200"/>
                  </a:spcAft>
                </a:pPr>
                <a:r>
                  <a:rPr lang="en-GB" spc="-10" dirty="0">
                    <a:latin typeface="Arial" panose="020B0604020202020204" pitchFamily="34" charset="0"/>
                    <a:cs typeface="Arial" panose="020B0604020202020204" pitchFamily="34" charset="0"/>
                  </a:rPr>
                  <a:t>In the previous slides, we mentioned multiple upper bounds, e.g., </a:t>
                </a:r>
                <a14:m>
                  <m:oMath xmlns:m="http://schemas.openxmlformats.org/officeDocument/2006/math">
                    <m:r>
                      <a:rPr lang="en-GB" i="1" spc="-10" dirty="0" smtClean="0">
                        <a:latin typeface="Cambria Math" panose="02040503050406030204" pitchFamily="18" charset="0"/>
                        <a:cs typeface="Arial" panose="020B0604020202020204" pitchFamily="34" charset="0"/>
                      </a:rPr>
                      <m:t>𝑛</m:t>
                    </m:r>
                  </m:oMath>
                </a14:m>
                <a:r>
                  <a:rPr lang="en-GB" spc="-10" dirty="0">
                    <a:latin typeface="Arial" panose="020B0604020202020204" pitchFamily="34" charset="0"/>
                    <a:cs typeface="Arial" panose="020B0604020202020204" pitchFamily="34" charset="0"/>
                  </a:rPr>
                  <a:t>, </a:t>
                </a:r>
                <a14:m>
                  <m:oMath xmlns:m="http://schemas.openxmlformats.org/officeDocument/2006/math">
                    <m:r>
                      <a:rPr lang="en-GB" i="1" spc="-25" dirty="0" smtClean="0">
                        <a:latin typeface="Cambria Math" panose="02040503050406030204" pitchFamily="18" charset="0"/>
                        <a:cs typeface="Arial" panose="020B0604020202020204" pitchFamily="34" charset="0"/>
                      </a:rPr>
                      <m:t>0.001</m:t>
                    </m:r>
                    <m:r>
                      <a:rPr lang="en-GB" i="1" spc="-25" dirty="0" smtClean="0">
                        <a:latin typeface="Cambria Math" panose="02040503050406030204" pitchFamily="18" charset="0"/>
                        <a:cs typeface="Arial" panose="020B0604020202020204" pitchFamily="34" charset="0"/>
                      </a:rPr>
                      <m:t>𝑛</m:t>
                    </m:r>
                    <m:r>
                      <a:rPr lang="en-GB" i="1" spc="-75" dirty="0">
                        <a:latin typeface="Cambria Math" panose="02040503050406030204" pitchFamily="18" charset="0"/>
                        <a:cs typeface="Arial" panose="020B0604020202020204" pitchFamily="34" charset="0"/>
                      </a:rPr>
                      <m:t>−</m:t>
                    </m:r>
                    <m:r>
                      <a:rPr lang="en-GB" i="1" spc="-10" dirty="0">
                        <a:latin typeface="Cambria Math" panose="02040503050406030204" pitchFamily="18" charset="0"/>
                        <a:cs typeface="Arial" panose="020B0604020202020204" pitchFamily="34" charset="0"/>
                      </a:rPr>
                      <m:t>6</m:t>
                    </m:r>
                  </m:oMath>
                </a14:m>
                <a:r>
                  <a:rPr lang="en-GB" spc="-10" dirty="0">
                    <a:latin typeface="Arial" panose="020B0604020202020204" pitchFamily="34" charset="0"/>
                    <a:cs typeface="Arial" panose="020B0604020202020204" pitchFamily="34" charset="0"/>
                  </a:rPr>
                  <a:t>, </a:t>
                </a:r>
                <a14:m>
                  <m:oMath xmlns:m="http://schemas.openxmlformats.org/officeDocument/2006/math">
                    <m:r>
                      <a:rPr lang="en-GB" i="1" dirty="0" smtClean="0">
                        <a:latin typeface="Cambria Math" panose="02040503050406030204" pitchFamily="18" charset="0"/>
                        <a:cs typeface="Arial" panose="020B0604020202020204" pitchFamily="34" charset="0"/>
                      </a:rPr>
                      <m:t>𝑛</m:t>
                    </m:r>
                    <m:r>
                      <a:rPr lang="en-GB" i="1" baseline="27777" dirty="0">
                        <a:latin typeface="Cambria Math" panose="02040503050406030204" pitchFamily="18" charset="0"/>
                        <a:cs typeface="Arial" panose="020B0604020202020204" pitchFamily="34" charset="0"/>
                      </a:rPr>
                      <m:t>2</m:t>
                    </m:r>
                  </m:oMath>
                </a14:m>
                <a:endParaRPr lang="en-GB" dirty="0">
                  <a:latin typeface="Arial" panose="020B0604020202020204" pitchFamily="34" charset="0"/>
                  <a:cs typeface="Arial" panose="020B0604020202020204" pitchFamily="34" charset="0"/>
                </a:endParaRPr>
              </a:p>
              <a:p>
                <a:pPr marL="0" marR="73025" indent="0">
                  <a:lnSpc>
                    <a:spcPct val="100000"/>
                  </a:lnSpc>
                  <a:spcBef>
                    <a:spcPts val="1200"/>
                  </a:spcBef>
                  <a:spcAft>
                    <a:spcPts val="1200"/>
                  </a:spcAft>
                  <a:buNone/>
                </a:pPr>
                <a:r>
                  <a:rPr lang="en-GB" spc="-15" dirty="0">
                    <a:latin typeface="Arial" panose="020B0604020202020204" pitchFamily="34" charset="0"/>
                    <a:cs typeface="Arial" panose="020B0604020202020204" pitchFamily="34" charset="0"/>
                  </a:rPr>
                  <a:t>How </a:t>
                </a:r>
                <a:r>
                  <a:rPr lang="en-GB" spc="-5" dirty="0">
                    <a:latin typeface="Arial" panose="020B0604020202020204" pitchFamily="34" charset="0"/>
                    <a:cs typeface="Arial" panose="020B0604020202020204" pitchFamily="34" charset="0"/>
                  </a:rPr>
                  <a:t>to get the </a:t>
                </a:r>
                <a:r>
                  <a:rPr lang="en-GB" b="1" i="1" spc="-10" dirty="0">
                    <a:latin typeface="Arial" panose="020B0604020202020204" pitchFamily="34" charset="0"/>
                    <a:cs typeface="Arial" panose="020B0604020202020204" pitchFamily="34" charset="0"/>
                  </a:rPr>
                  <a:t>equivalence</a:t>
                </a:r>
                <a:r>
                  <a:rPr lang="en-GB" b="1" i="1" spc="85" dirty="0">
                    <a:latin typeface="Arial" panose="020B0604020202020204" pitchFamily="34" charset="0"/>
                    <a:cs typeface="Arial" panose="020B0604020202020204" pitchFamily="34" charset="0"/>
                  </a:rPr>
                  <a:t> </a:t>
                </a:r>
                <a:r>
                  <a:rPr lang="en-GB" b="1" i="1" spc="-5" dirty="0">
                    <a:latin typeface="Arial" panose="020B0604020202020204" pitchFamily="34" charset="0"/>
                    <a:cs typeface="Arial" panose="020B0604020202020204" pitchFamily="34" charset="0"/>
                  </a:rPr>
                  <a:t>classes</a:t>
                </a:r>
                <a:r>
                  <a:rPr lang="en-GB" spc="-5"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mc:Choice>
        <mc:Fallback xmlns="">
          <p:sp>
            <p:nvSpPr>
              <p:cNvPr id="3" name="Text Placeholder 2">
                <a:extLst>
                  <a:ext uri="{FF2B5EF4-FFF2-40B4-BE49-F238E27FC236}">
                    <a16:creationId xmlns:a16="http://schemas.microsoft.com/office/drawing/2014/main" id="{D5C88A9C-920D-40D8-ABB8-92FED57898D4}"/>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AU">
                    <a:noFill/>
                  </a:rPr>
                  <a:t> </a:t>
                </a:r>
              </a:p>
            </p:txBody>
          </p:sp>
        </mc:Fallback>
      </mc:AlternateContent>
      <p:sp>
        <p:nvSpPr>
          <p:cNvPr id="2" name="Title 1">
            <a:extLst>
              <a:ext uri="{FF2B5EF4-FFF2-40B4-BE49-F238E27FC236}">
                <a16:creationId xmlns:a16="http://schemas.microsoft.com/office/drawing/2014/main" id="{4A93BAED-840E-45F5-8373-919D1747F08D}"/>
              </a:ext>
            </a:extLst>
          </p:cNvPr>
          <p:cNvSpPr>
            <a:spLocks noGrp="1"/>
          </p:cNvSpPr>
          <p:nvPr>
            <p:ph type="title"/>
          </p:nvPr>
        </p:nvSpPr>
        <p:spPr/>
        <p:txBody>
          <a:bodyPr/>
          <a:lstStyle/>
          <a:p>
            <a:r>
              <a:rPr lang="en-GB" dirty="0"/>
              <a:t>Common Complexity Bounds</a:t>
            </a:r>
          </a:p>
        </p:txBody>
      </p:sp>
      <p:sp>
        <p:nvSpPr>
          <p:cNvPr id="4" name="Slide Number Placeholder 3">
            <a:extLst>
              <a:ext uri="{FF2B5EF4-FFF2-40B4-BE49-F238E27FC236}">
                <a16:creationId xmlns:a16="http://schemas.microsoft.com/office/drawing/2014/main" id="{B0E79E1F-F9E2-46D9-88E5-636AB8EE46FE}"/>
              </a:ext>
            </a:extLst>
          </p:cNvPr>
          <p:cNvSpPr>
            <a:spLocks noGrp="1"/>
          </p:cNvSpPr>
          <p:nvPr>
            <p:ph type="sldNum" sz="quarter" idx="12"/>
          </p:nvPr>
        </p:nvSpPr>
        <p:spPr/>
        <p:txBody>
          <a:bodyPr/>
          <a:lstStyle/>
          <a:p>
            <a:fld id="{66B7A6BE-7A3D-1C4F-BEDA-C5431FB9FC0F}" type="slidenum">
              <a:rPr lang="en-US" smtClean="0"/>
              <a:pPr/>
              <a:t>53</a:t>
            </a:fld>
            <a:endParaRPr lang="en-US" dirty="0"/>
          </a:p>
        </p:txBody>
      </p:sp>
    </p:spTree>
    <p:extLst>
      <p:ext uri="{BB962C8B-B14F-4D97-AF65-F5344CB8AC3E}">
        <p14:creationId xmlns:p14="http://schemas.microsoft.com/office/powerpoint/2010/main" val="41407187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5C88A9C-920D-40D8-ABB8-92FED57898D4}"/>
                  </a:ext>
                </a:extLst>
              </p:cNvPr>
              <p:cNvSpPr>
                <a:spLocks noGrp="1"/>
              </p:cNvSpPr>
              <p:nvPr>
                <p:ph idx="1"/>
              </p:nvPr>
            </p:nvSpPr>
            <p:spPr/>
            <p:txBody>
              <a:bodyPr>
                <a:noAutofit/>
              </a:bodyPr>
              <a:lstStyle/>
              <a:p>
                <a:pPr marL="0" indent="0">
                  <a:lnSpc>
                    <a:spcPct val="110000"/>
                  </a:lnSpc>
                  <a:buNone/>
                </a:pPr>
                <a:r>
                  <a:rPr lang="en-GB" b="1" spc="-5" dirty="0">
                    <a:latin typeface="Arial" panose="020B0604020202020204" pitchFamily="34" charset="0"/>
                    <a:cs typeface="Arial" panose="020B0604020202020204" pitchFamily="34" charset="0"/>
                  </a:rPr>
                  <a:t>Adhere to the </a:t>
                </a:r>
                <a:r>
                  <a:rPr lang="en-GB" b="1" spc="-15" dirty="0">
                    <a:latin typeface="Arial" panose="020B0604020202020204" pitchFamily="34" charset="0"/>
                    <a:cs typeface="Arial" panose="020B0604020202020204" pitchFamily="34" charset="0"/>
                  </a:rPr>
                  <a:t>following</a:t>
                </a:r>
                <a:r>
                  <a:rPr lang="en-GB" b="1" spc="-10" dirty="0">
                    <a:latin typeface="Arial" panose="020B0604020202020204" pitchFamily="34" charset="0"/>
                    <a:cs typeface="Arial" panose="020B0604020202020204" pitchFamily="34" charset="0"/>
                  </a:rPr>
                  <a:t> </a:t>
                </a:r>
                <a:r>
                  <a:rPr lang="en-GB" b="1" spc="-5" dirty="0">
                    <a:solidFill>
                      <a:schemeClr val="tx2"/>
                    </a:solidFill>
                    <a:latin typeface="Arial" panose="020B0604020202020204" pitchFamily="34" charset="0"/>
                    <a:cs typeface="Arial" panose="020B0604020202020204" pitchFamily="34" charset="0"/>
                  </a:rPr>
                  <a:t>guidelines</a:t>
                </a:r>
                <a:r>
                  <a:rPr lang="en-GB" b="1" spc="-5" dirty="0">
                    <a:latin typeface="Arial" panose="020B0604020202020204" pitchFamily="34" charset="0"/>
                    <a:cs typeface="Arial" panose="020B0604020202020204" pitchFamily="34" charset="0"/>
                  </a:rPr>
                  <a:t>:</a:t>
                </a:r>
                <a:endParaRPr lang="en-GB" b="1" dirty="0">
                  <a:latin typeface="Arial" panose="020B0604020202020204" pitchFamily="34" charset="0"/>
                  <a:cs typeface="Arial" panose="020B0604020202020204" pitchFamily="34" charset="0"/>
                </a:endParaRPr>
              </a:p>
              <a:p>
                <a:pPr>
                  <a:lnSpc>
                    <a:spcPct val="110000"/>
                  </a:lnSpc>
                </a:pPr>
                <a:r>
                  <a:rPr lang="en-GB" spc="-5" dirty="0">
                    <a:latin typeface="Arial" panose="020B0604020202020204" pitchFamily="34" charset="0"/>
                    <a:cs typeface="Arial" panose="020B0604020202020204" pitchFamily="34" charset="0"/>
                  </a:rPr>
                  <a:t>Omit</a:t>
                </a:r>
                <a:r>
                  <a:rPr lang="en-GB" spc="-15" dirty="0">
                    <a:latin typeface="Arial" panose="020B0604020202020204" pitchFamily="34" charset="0"/>
                    <a:cs typeface="Arial" panose="020B0604020202020204" pitchFamily="34" charset="0"/>
                  </a:rPr>
                  <a:t> </a:t>
                </a:r>
                <a:r>
                  <a:rPr lang="en-GB" spc="-5" dirty="0">
                    <a:latin typeface="Arial" panose="020B0604020202020204" pitchFamily="34" charset="0"/>
                    <a:cs typeface="Arial" panose="020B0604020202020204" pitchFamily="34" charset="0"/>
                  </a:rPr>
                  <a:t>all</a:t>
                </a:r>
                <a:r>
                  <a:rPr lang="en-GB" spc="-15" dirty="0">
                    <a:latin typeface="Arial" panose="020B0604020202020204" pitchFamily="34" charset="0"/>
                    <a:cs typeface="Arial" panose="020B0604020202020204" pitchFamily="34" charset="0"/>
                  </a:rPr>
                  <a:t> </a:t>
                </a:r>
                <a:r>
                  <a:rPr lang="en-GB" spc="-5" dirty="0">
                    <a:latin typeface="Arial" panose="020B0604020202020204" pitchFamily="34" charset="0"/>
                    <a:cs typeface="Arial" panose="020B0604020202020204" pitchFamily="34" charset="0"/>
                  </a:rPr>
                  <a:t>the</a:t>
                </a:r>
                <a:r>
                  <a:rPr lang="en-GB" spc="-15" dirty="0">
                    <a:latin typeface="Arial" panose="020B0604020202020204" pitchFamily="34" charset="0"/>
                    <a:cs typeface="Arial" panose="020B0604020202020204" pitchFamily="34" charset="0"/>
                  </a:rPr>
                  <a:t> lower</a:t>
                </a:r>
                <a:r>
                  <a:rPr lang="en-GB" spc="-20" dirty="0">
                    <a:latin typeface="Arial" panose="020B0604020202020204" pitchFamily="34" charset="0"/>
                    <a:cs typeface="Arial" panose="020B0604020202020204" pitchFamily="34" charset="0"/>
                  </a:rPr>
                  <a:t> </a:t>
                </a:r>
                <a:r>
                  <a:rPr lang="en-GB" spc="-5" dirty="0">
                    <a:latin typeface="Arial" panose="020B0604020202020204" pitchFamily="34" charset="0"/>
                    <a:cs typeface="Arial" panose="020B0604020202020204" pitchFamily="34" charset="0"/>
                  </a:rPr>
                  <a:t>order</a:t>
                </a:r>
                <a:r>
                  <a:rPr lang="en-GB" spc="-15"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terms</a:t>
                </a:r>
                <a:r>
                  <a:rPr lang="en-GB" spc="-15" dirty="0">
                    <a:latin typeface="Arial" panose="020B0604020202020204" pitchFamily="34" charset="0"/>
                    <a:cs typeface="Arial" panose="020B0604020202020204" pitchFamily="34" charset="0"/>
                  </a:rPr>
                  <a:t> </a:t>
                </a:r>
                <a:r>
                  <a:rPr lang="en-GB" spc="-10" dirty="0">
                    <a:latin typeface="Arial" panose="020B0604020202020204" pitchFamily="34" charset="0"/>
                    <a:cs typeface="Arial" panose="020B0604020202020204" pitchFamily="34" charset="0"/>
                  </a:rPr>
                  <a:t>(e.g., </a:t>
                </a:r>
                <a14:m>
                  <m:oMath xmlns:m="http://schemas.openxmlformats.org/officeDocument/2006/math">
                    <m:r>
                      <a:rPr lang="en-GB" i="1" dirty="0" smtClean="0">
                        <a:latin typeface="Cambria Math" panose="02040503050406030204" pitchFamily="18" charset="0"/>
                        <a:cs typeface="Arial" panose="020B0604020202020204" pitchFamily="34" charset="0"/>
                      </a:rPr>
                      <m:t>𝑛</m:t>
                    </m:r>
                    <m:r>
                      <a:rPr lang="en-GB" i="1" baseline="27777" dirty="0" smtClean="0">
                        <a:latin typeface="Cambria Math" panose="02040503050406030204" pitchFamily="18" charset="0"/>
                        <a:cs typeface="Arial" panose="020B0604020202020204" pitchFamily="34" charset="0"/>
                      </a:rPr>
                      <m:t>3</m:t>
                    </m:r>
                    <m:r>
                      <a:rPr lang="en-GB" i="1" spc="120" dirty="0" smtClean="0">
                        <a:latin typeface="Cambria Math" panose="02040503050406030204" pitchFamily="18" charset="0"/>
                        <a:cs typeface="Arial" panose="020B0604020202020204" pitchFamily="34" charset="0"/>
                      </a:rPr>
                      <m:t>+</m:t>
                    </m:r>
                    <m:r>
                      <a:rPr lang="en-GB" i="1" dirty="0" smtClean="0">
                        <a:latin typeface="Cambria Math" panose="02040503050406030204" pitchFamily="18" charset="0"/>
                        <a:cs typeface="Arial" panose="020B0604020202020204" pitchFamily="34" charset="0"/>
                      </a:rPr>
                      <m:t>𝑛</m:t>
                    </m:r>
                    <m:r>
                      <a:rPr lang="en-GB" i="1" baseline="27777" dirty="0" smtClean="0">
                        <a:latin typeface="Cambria Math" panose="02040503050406030204" pitchFamily="18" charset="0"/>
                        <a:cs typeface="Arial" panose="020B0604020202020204" pitchFamily="34" charset="0"/>
                      </a:rPr>
                      <m:t>2</m:t>
                    </m:r>
                    <m:r>
                      <a:rPr lang="en-GB" i="1" spc="120" dirty="0" smtClean="0">
                        <a:latin typeface="Cambria Math" panose="02040503050406030204" pitchFamily="18" charset="0"/>
                        <a:cs typeface="Arial" panose="020B0604020202020204" pitchFamily="34" charset="0"/>
                      </a:rPr>
                      <m:t>+</m:t>
                    </m:r>
                    <m:r>
                      <a:rPr lang="en-GB" i="1" dirty="0" smtClean="0">
                        <a:latin typeface="Cambria Math" panose="02040503050406030204" pitchFamily="18" charset="0"/>
                        <a:cs typeface="Arial" panose="020B0604020202020204" pitchFamily="34" charset="0"/>
                      </a:rPr>
                      <m:t>𝑛</m:t>
                    </m:r>
                  </m:oMath>
                </a14:m>
                <a:r>
                  <a:rPr lang="en-GB" dirty="0">
                    <a:latin typeface="Arial" panose="020B0604020202020204" pitchFamily="34" charset="0"/>
                    <a:cs typeface="Arial" panose="020B0604020202020204" pitchFamily="34" charset="0"/>
                  </a:rPr>
                  <a:t>,</a:t>
                </a:r>
                <a:r>
                  <a:rPr lang="en-GB" spc="-10" dirty="0">
                    <a:latin typeface="Arial" panose="020B0604020202020204" pitchFamily="34" charset="0"/>
                    <a:cs typeface="Arial" panose="020B0604020202020204" pitchFamily="34" charset="0"/>
                  </a:rPr>
                  <a:t> </a:t>
                </a:r>
                <a:r>
                  <a:rPr lang="en-GB" spc="-15" dirty="0">
                    <a:latin typeface="Arial" panose="020B0604020202020204" pitchFamily="34" charset="0"/>
                    <a:cs typeface="Arial" panose="020B0604020202020204" pitchFamily="34" charset="0"/>
                  </a:rPr>
                  <a:t>we </a:t>
                </a:r>
                <a:r>
                  <a:rPr lang="en-GB" spc="-5" dirty="0">
                    <a:latin typeface="Arial" panose="020B0604020202020204" pitchFamily="34" charset="0"/>
                    <a:cs typeface="Arial" panose="020B0604020202020204" pitchFamily="34" charset="0"/>
                  </a:rPr>
                  <a:t>simplify</a:t>
                </a:r>
                <a:r>
                  <a:rPr lang="en-GB" spc="-15" dirty="0">
                    <a:latin typeface="Arial" panose="020B0604020202020204" pitchFamily="34" charset="0"/>
                    <a:cs typeface="Arial" panose="020B0604020202020204" pitchFamily="34" charset="0"/>
                  </a:rPr>
                  <a:t> </a:t>
                </a:r>
                <a:r>
                  <a:rPr lang="en-GB" spc="-5" dirty="0">
                    <a:latin typeface="Arial" panose="020B0604020202020204" pitchFamily="34" charset="0"/>
                    <a:cs typeface="Arial" panose="020B0604020202020204" pitchFamily="34" charset="0"/>
                  </a:rPr>
                  <a:t>to</a:t>
                </a:r>
                <a:r>
                  <a:rPr lang="en-GB" spc="-15" dirty="0">
                    <a:latin typeface="Arial" panose="020B0604020202020204" pitchFamily="34" charset="0"/>
                    <a:cs typeface="Arial" panose="020B0604020202020204" pitchFamily="34" charset="0"/>
                  </a:rPr>
                  <a:t> </a:t>
                </a:r>
                <a14:m>
                  <m:oMath xmlns:m="http://schemas.openxmlformats.org/officeDocument/2006/math">
                    <m:r>
                      <a:rPr lang="en-GB" i="1" spc="10" dirty="0" smtClean="0">
                        <a:latin typeface="Cambria Math" panose="02040503050406030204" pitchFamily="18" charset="0"/>
                        <a:cs typeface="Arial" panose="020B0604020202020204" pitchFamily="34" charset="0"/>
                      </a:rPr>
                      <m:t>𝑛</m:t>
                    </m:r>
                    <m:r>
                      <a:rPr lang="en-GB" i="1" spc="15" baseline="27777" dirty="0">
                        <a:latin typeface="Cambria Math" panose="02040503050406030204" pitchFamily="18" charset="0"/>
                        <a:cs typeface="Arial" panose="020B0604020202020204" pitchFamily="34" charset="0"/>
                      </a:rPr>
                      <m:t>3</m:t>
                    </m:r>
                  </m:oMath>
                </a14:m>
                <a:r>
                  <a:rPr lang="en-GB" spc="1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a:p>
                <a:pPr>
                  <a:lnSpc>
                    <a:spcPct val="110000"/>
                  </a:lnSpc>
                </a:pPr>
                <a:r>
                  <a:rPr lang="en-GB" spc="-10" dirty="0">
                    <a:latin typeface="Arial" panose="020B0604020202020204" pitchFamily="34" charset="0"/>
                    <a:cs typeface="Arial" panose="020B0604020202020204" pitchFamily="34" charset="0"/>
                  </a:rPr>
                  <a:t>Do </a:t>
                </a:r>
                <a:r>
                  <a:rPr lang="en-GB" spc="-5" dirty="0">
                    <a:latin typeface="Arial" panose="020B0604020202020204" pitchFamily="34" charset="0"/>
                    <a:cs typeface="Arial" panose="020B0604020202020204" pitchFamily="34" charset="0"/>
                  </a:rPr>
                  <a:t>not include constants </a:t>
                </a:r>
                <a:r>
                  <a:rPr lang="en-GB" spc="-10" dirty="0">
                    <a:latin typeface="Arial" panose="020B0604020202020204" pitchFamily="34" charset="0"/>
                    <a:cs typeface="Arial" panose="020B0604020202020204" pitchFamily="34" charset="0"/>
                  </a:rPr>
                  <a:t>(e.g., </a:t>
                </a:r>
                <a:r>
                  <a:rPr lang="en-GB" spc="-5" dirty="0">
                    <a:latin typeface="Arial" panose="020B0604020202020204" pitchFamily="34" charset="0"/>
                    <a:cs typeface="Arial" panose="020B0604020202020204" pitchFamily="34" charset="0"/>
                  </a:rPr>
                  <a:t>omit ’-6’ in </a:t>
                </a:r>
                <a14:m>
                  <m:oMath xmlns:m="http://schemas.openxmlformats.org/officeDocument/2006/math">
                    <m:r>
                      <a:rPr lang="en-GB" i="1" spc="-25" dirty="0" smtClean="0">
                        <a:latin typeface="Cambria Math" panose="02040503050406030204" pitchFamily="18" charset="0"/>
                        <a:cs typeface="Arial" panose="020B0604020202020204" pitchFamily="34" charset="0"/>
                      </a:rPr>
                      <m:t>0.01</m:t>
                    </m:r>
                    <m:r>
                      <a:rPr lang="en-GB" i="1" spc="-25" dirty="0" smtClean="0">
                        <a:latin typeface="Cambria Math" panose="02040503050406030204" pitchFamily="18" charset="0"/>
                        <a:cs typeface="Arial" panose="020B0604020202020204" pitchFamily="34" charset="0"/>
                      </a:rPr>
                      <m:t>𝑛</m:t>
                    </m:r>
                    <m:r>
                      <a:rPr lang="en-GB" i="1" spc="-75" dirty="0">
                        <a:latin typeface="Cambria Math" panose="02040503050406030204" pitchFamily="18" charset="0"/>
                        <a:cs typeface="Arial" panose="020B0604020202020204" pitchFamily="34" charset="0"/>
                      </a:rPr>
                      <m:t>−</m:t>
                    </m:r>
                    <m:r>
                      <a:rPr lang="en-GB" i="1" spc="-10" dirty="0">
                        <a:latin typeface="Cambria Math" panose="02040503050406030204" pitchFamily="18" charset="0"/>
                        <a:cs typeface="Arial" panose="020B0604020202020204" pitchFamily="34" charset="0"/>
                      </a:rPr>
                      <m:t>6</m:t>
                    </m:r>
                  </m:oMath>
                </a14:m>
                <a:r>
                  <a:rPr lang="en-GB" spc="-10" dirty="0">
                    <a:latin typeface="Arial" panose="020B0604020202020204" pitchFamily="34" charset="0"/>
                    <a:cs typeface="Arial" panose="020B0604020202020204" pitchFamily="34" charset="0"/>
                  </a:rPr>
                  <a:t> </a:t>
                </a:r>
                <a:r>
                  <a:rPr lang="en-GB" spc="-5" dirty="0">
                    <a:latin typeface="Arial" panose="020B0604020202020204" pitchFamily="34" charset="0"/>
                    <a:cs typeface="Arial" panose="020B0604020202020204" pitchFamily="34" charset="0"/>
                  </a:rPr>
                  <a:t>to</a:t>
                </a:r>
                <a:r>
                  <a:rPr lang="en-GB" spc="-65" dirty="0">
                    <a:latin typeface="Arial" panose="020B0604020202020204" pitchFamily="34" charset="0"/>
                    <a:cs typeface="Arial" panose="020B0604020202020204" pitchFamily="34" charset="0"/>
                  </a:rPr>
                  <a:t> </a:t>
                </a:r>
                <a:r>
                  <a:rPr lang="en-GB" spc="-10" dirty="0">
                    <a:latin typeface="Arial" panose="020B0604020202020204" pitchFamily="34" charset="0"/>
                    <a:cs typeface="Arial" panose="020B0604020202020204" pitchFamily="34" charset="0"/>
                  </a:rPr>
                  <a:t>become </a:t>
                </a:r>
                <a14:m>
                  <m:oMath xmlns:m="http://schemas.openxmlformats.org/officeDocument/2006/math">
                    <m:r>
                      <a:rPr lang="en-GB" i="1" spc="-20" dirty="0" smtClean="0">
                        <a:latin typeface="Cambria Math" panose="02040503050406030204" pitchFamily="18" charset="0"/>
                        <a:cs typeface="Arial" panose="020B0604020202020204" pitchFamily="34" charset="0"/>
                      </a:rPr>
                      <m:t>0.01</m:t>
                    </m:r>
                    <m:r>
                      <a:rPr lang="en-GB" i="1" spc="-20" dirty="0" smtClean="0">
                        <a:latin typeface="Cambria Math" panose="02040503050406030204" pitchFamily="18" charset="0"/>
                        <a:cs typeface="Arial" panose="020B0604020202020204" pitchFamily="34" charset="0"/>
                      </a:rPr>
                      <m:t>𝑛</m:t>
                    </m:r>
                  </m:oMath>
                </a14:m>
                <a:r>
                  <a:rPr lang="en-GB" spc="-2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a:p>
                <a:pPr>
                  <a:lnSpc>
                    <a:spcPct val="110000"/>
                  </a:lnSpc>
                </a:pPr>
                <a:r>
                  <a:rPr lang="en-GB" spc="-5" dirty="0">
                    <a:latin typeface="Arial" panose="020B0604020202020204" pitchFamily="34" charset="0"/>
                    <a:cs typeface="Arial" panose="020B0604020202020204" pitchFamily="34" charset="0"/>
                  </a:rPr>
                  <a:t>Omit the coefficient of the highest-order </a:t>
                </a:r>
                <a:r>
                  <a:rPr lang="en-GB" dirty="0">
                    <a:latin typeface="Arial" panose="020B0604020202020204" pitchFamily="34" charset="0"/>
                    <a:cs typeface="Arial" panose="020B0604020202020204" pitchFamily="34" charset="0"/>
                  </a:rPr>
                  <a:t>term </a:t>
                </a:r>
                <a:r>
                  <a:rPr lang="en-GB" spc="-10" dirty="0">
                    <a:latin typeface="Arial" panose="020B0604020202020204" pitchFamily="34" charset="0"/>
                    <a:cs typeface="Arial" panose="020B0604020202020204" pitchFamily="34" charset="0"/>
                  </a:rPr>
                  <a:t>(e.g., </a:t>
                </a:r>
                <a14:m>
                  <m:oMath xmlns:m="http://schemas.openxmlformats.org/officeDocument/2006/math">
                    <m:r>
                      <a:rPr lang="en-GB" i="1" spc="-30" dirty="0" smtClean="0">
                        <a:latin typeface="Cambria Math" panose="02040503050406030204" pitchFamily="18" charset="0"/>
                        <a:cs typeface="Arial" panose="020B0604020202020204" pitchFamily="34" charset="0"/>
                      </a:rPr>
                      <m:t>0.01</m:t>
                    </m:r>
                    <m:r>
                      <a:rPr lang="en-GB" i="1" spc="-30" dirty="0" smtClean="0">
                        <a:latin typeface="Cambria Math" panose="02040503050406030204" pitchFamily="18" charset="0"/>
                        <a:cs typeface="Arial" panose="020B0604020202020204" pitchFamily="34" charset="0"/>
                      </a:rPr>
                      <m:t>𝑛</m:t>
                    </m:r>
                  </m:oMath>
                </a14:m>
                <a:r>
                  <a:rPr lang="en-GB" i="1" spc="-30" dirty="0">
                    <a:latin typeface="Arial" panose="020B0604020202020204" pitchFamily="34" charset="0"/>
                    <a:cs typeface="Arial" panose="020B0604020202020204" pitchFamily="34" charset="0"/>
                  </a:rPr>
                  <a:t> </a:t>
                </a:r>
                <a:r>
                  <a:rPr lang="en-GB" spc="-10" dirty="0">
                    <a:latin typeface="Arial" panose="020B0604020202020204" pitchFamily="34" charset="0"/>
                    <a:cs typeface="Arial" panose="020B0604020202020204" pitchFamily="34" charset="0"/>
                  </a:rPr>
                  <a:t>becomes </a:t>
                </a:r>
                <a14:m>
                  <m:oMath xmlns:m="http://schemas.openxmlformats.org/officeDocument/2006/math">
                    <m:r>
                      <a:rPr lang="en-GB" i="1" dirty="0" smtClean="0">
                        <a:latin typeface="Cambria Math" panose="02040503050406030204" pitchFamily="18" charset="0"/>
                        <a:cs typeface="Arial" panose="020B0604020202020204" pitchFamily="34" charset="0"/>
                      </a:rPr>
                      <m:t>𝑛</m:t>
                    </m:r>
                  </m:oMath>
                </a14:m>
                <a:r>
                  <a:rPr lang="en-GB" dirty="0">
                    <a:latin typeface="Arial" panose="020B0604020202020204" pitchFamily="34" charset="0"/>
                    <a:cs typeface="Arial" panose="020B0604020202020204" pitchFamily="34" charset="0"/>
                  </a:rPr>
                  <a:t>).</a:t>
                </a:r>
              </a:p>
            </p:txBody>
          </p:sp>
        </mc:Choice>
        <mc:Fallback xmlns="">
          <p:sp>
            <p:nvSpPr>
              <p:cNvPr id="3" name="Text Placeholder 2">
                <a:extLst>
                  <a:ext uri="{FF2B5EF4-FFF2-40B4-BE49-F238E27FC236}">
                    <a16:creationId xmlns:a16="http://schemas.microsoft.com/office/drawing/2014/main" id="{D5C88A9C-920D-40D8-ABB8-92FED57898D4}"/>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AU">
                    <a:noFill/>
                  </a:rPr>
                  <a:t> </a:t>
                </a:r>
              </a:p>
            </p:txBody>
          </p:sp>
        </mc:Fallback>
      </mc:AlternateContent>
      <p:sp>
        <p:nvSpPr>
          <p:cNvPr id="2" name="Title 1">
            <a:extLst>
              <a:ext uri="{FF2B5EF4-FFF2-40B4-BE49-F238E27FC236}">
                <a16:creationId xmlns:a16="http://schemas.microsoft.com/office/drawing/2014/main" id="{4A93BAED-840E-45F5-8373-919D1747F08D}"/>
              </a:ext>
            </a:extLst>
          </p:cNvPr>
          <p:cNvSpPr>
            <a:spLocks noGrp="1"/>
          </p:cNvSpPr>
          <p:nvPr>
            <p:ph type="title"/>
          </p:nvPr>
        </p:nvSpPr>
        <p:spPr/>
        <p:txBody>
          <a:bodyPr/>
          <a:lstStyle/>
          <a:p>
            <a:r>
              <a:rPr lang="en-GB" dirty="0"/>
              <a:t>Common Complexity Bounds</a:t>
            </a:r>
          </a:p>
        </p:txBody>
      </p:sp>
      <p:sp>
        <p:nvSpPr>
          <p:cNvPr id="4" name="Slide Number Placeholder 3">
            <a:extLst>
              <a:ext uri="{FF2B5EF4-FFF2-40B4-BE49-F238E27FC236}">
                <a16:creationId xmlns:a16="http://schemas.microsoft.com/office/drawing/2014/main" id="{0CBE9861-461E-4544-ACE2-98711426C16E}"/>
              </a:ext>
            </a:extLst>
          </p:cNvPr>
          <p:cNvSpPr>
            <a:spLocks noGrp="1"/>
          </p:cNvSpPr>
          <p:nvPr>
            <p:ph type="sldNum" sz="quarter" idx="12"/>
          </p:nvPr>
        </p:nvSpPr>
        <p:spPr/>
        <p:txBody>
          <a:bodyPr/>
          <a:lstStyle/>
          <a:p>
            <a:fld id="{66B7A6BE-7A3D-1C4F-BEDA-C5431FB9FC0F}" type="slidenum">
              <a:rPr lang="en-US" smtClean="0"/>
              <a:pPr/>
              <a:t>54</a:t>
            </a:fld>
            <a:endParaRPr lang="en-US" dirty="0"/>
          </a:p>
        </p:txBody>
      </p:sp>
    </p:spTree>
    <p:extLst>
      <p:ext uri="{BB962C8B-B14F-4D97-AF65-F5344CB8AC3E}">
        <p14:creationId xmlns:p14="http://schemas.microsoft.com/office/powerpoint/2010/main" val="33636135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Rectangle 3"/>
          <p:cNvSpPr>
            <a:spLocks noGrp="1" noChangeArrowheads="1"/>
          </p:cNvSpPr>
          <p:nvPr>
            <p:ph idx="1"/>
          </p:nvPr>
        </p:nvSpPr>
        <p:spPr/>
        <p:txBody>
          <a:bodyPr/>
          <a:lstStyle/>
          <a:p>
            <a:pPr>
              <a:lnSpc>
                <a:spcPct val="90000"/>
              </a:lnSpc>
              <a:spcBef>
                <a:spcPts val="600"/>
              </a:spcBef>
              <a:buFontTx/>
              <a:buNone/>
            </a:pPr>
            <a:r>
              <a:rPr lang="en-US" altLang="en-US" sz="1500" dirty="0">
                <a:latin typeface="+mj-lt"/>
              </a:rPr>
              <a:t>						</a:t>
            </a:r>
            <a:r>
              <a:rPr lang="en-US" altLang="en-US" sz="1600" b="1" dirty="0">
                <a:latin typeface="+mj-lt"/>
              </a:rPr>
              <a:t>Cost		Occurrences</a:t>
            </a:r>
          </a:p>
          <a:p>
            <a:pPr>
              <a:lnSpc>
                <a:spcPct val="90000"/>
              </a:lnSpc>
              <a:spcBef>
                <a:spcPts val="600"/>
              </a:spcBef>
              <a:buFontTx/>
              <a:buNone/>
            </a:pPr>
            <a:r>
              <a:rPr lang="en-US" altLang="en-US" sz="1600" dirty="0">
                <a:latin typeface="+mj-lt"/>
              </a:rPr>
              <a:t>	i = 1				c1		   1</a:t>
            </a:r>
          </a:p>
          <a:p>
            <a:pPr>
              <a:lnSpc>
                <a:spcPct val="90000"/>
              </a:lnSpc>
              <a:spcBef>
                <a:spcPts val="600"/>
              </a:spcBef>
              <a:buFontTx/>
              <a:buNone/>
            </a:pPr>
            <a:r>
              <a:rPr lang="en-US" altLang="en-US" sz="1600" dirty="0">
                <a:latin typeface="+mj-lt"/>
              </a:rPr>
              <a:t>	sum = 0			c2		   1</a:t>
            </a:r>
          </a:p>
          <a:p>
            <a:pPr>
              <a:lnSpc>
                <a:spcPct val="90000"/>
              </a:lnSpc>
              <a:spcBef>
                <a:spcPts val="600"/>
              </a:spcBef>
              <a:buFontTx/>
              <a:buNone/>
            </a:pPr>
            <a:r>
              <a:rPr lang="en-US" altLang="en-US" sz="1600" dirty="0">
                <a:latin typeface="+mj-lt"/>
              </a:rPr>
              <a:t>	while (i &lt;= n):		c3		   n+1</a:t>
            </a:r>
          </a:p>
          <a:p>
            <a:pPr>
              <a:lnSpc>
                <a:spcPct val="90000"/>
              </a:lnSpc>
              <a:spcBef>
                <a:spcPts val="600"/>
              </a:spcBef>
              <a:buFontTx/>
              <a:buNone/>
            </a:pPr>
            <a:r>
              <a:rPr lang="en-US" altLang="en-US" sz="1600" dirty="0">
                <a:latin typeface="+mj-lt"/>
              </a:rPr>
              <a:t>		i = i + 1			c4		   n	</a:t>
            </a:r>
          </a:p>
          <a:p>
            <a:pPr>
              <a:lnSpc>
                <a:spcPct val="90000"/>
              </a:lnSpc>
              <a:spcBef>
                <a:spcPts val="600"/>
              </a:spcBef>
              <a:buFontTx/>
              <a:buNone/>
            </a:pPr>
            <a:r>
              <a:rPr lang="en-US" altLang="en-US" sz="1600" dirty="0">
                <a:latin typeface="+mj-lt"/>
              </a:rPr>
              <a:t>		sum = sum + </a:t>
            </a:r>
            <a:r>
              <a:rPr lang="en-US" altLang="en-US" sz="1600" dirty="0" err="1">
                <a:latin typeface="+mj-lt"/>
              </a:rPr>
              <a:t>i</a:t>
            </a:r>
            <a:r>
              <a:rPr lang="en-US" altLang="en-US" sz="1600" dirty="0">
                <a:latin typeface="+mj-lt"/>
              </a:rPr>
              <a:t>		c5		   n</a:t>
            </a:r>
          </a:p>
          <a:p>
            <a:pPr>
              <a:lnSpc>
                <a:spcPct val="90000"/>
              </a:lnSpc>
              <a:spcBef>
                <a:spcPts val="600"/>
              </a:spcBef>
              <a:buFontTx/>
              <a:buNone/>
            </a:pPr>
            <a:r>
              <a:rPr lang="en-US" altLang="en-US" sz="1600" dirty="0">
                <a:latin typeface="+mj-lt"/>
              </a:rPr>
              <a:t>	</a:t>
            </a:r>
          </a:p>
          <a:p>
            <a:pPr>
              <a:lnSpc>
                <a:spcPct val="90000"/>
              </a:lnSpc>
              <a:spcBef>
                <a:spcPts val="600"/>
              </a:spcBef>
              <a:buFontTx/>
              <a:buNone/>
            </a:pPr>
            <a:endParaRPr lang="en-US" altLang="en-US" sz="1600" dirty="0">
              <a:latin typeface="+mj-lt"/>
            </a:endParaRPr>
          </a:p>
          <a:p>
            <a:pPr>
              <a:lnSpc>
                <a:spcPct val="90000"/>
              </a:lnSpc>
              <a:spcBef>
                <a:spcPts val="600"/>
              </a:spcBef>
              <a:buFontTx/>
              <a:buNone/>
            </a:pPr>
            <a:r>
              <a:rPr lang="en-US" altLang="en-US" sz="1600" dirty="0">
                <a:latin typeface="+mj-lt"/>
              </a:rPr>
              <a:t>T(n)  =  c1 + c2 + (n+1)*c3 + n*c4 + n*c5 </a:t>
            </a:r>
          </a:p>
          <a:p>
            <a:pPr>
              <a:lnSpc>
                <a:spcPct val="90000"/>
              </a:lnSpc>
              <a:spcBef>
                <a:spcPts val="600"/>
              </a:spcBef>
              <a:buFontTx/>
              <a:buNone/>
            </a:pPr>
            <a:r>
              <a:rPr lang="en-US" altLang="en-US" sz="1600" dirty="0">
                <a:latin typeface="+mj-lt"/>
              </a:rPr>
              <a:t>		= (c3+c4+c5)*n + (c1+c2+c3)</a:t>
            </a:r>
          </a:p>
          <a:p>
            <a:pPr>
              <a:lnSpc>
                <a:spcPct val="90000"/>
              </a:lnSpc>
              <a:spcBef>
                <a:spcPts val="600"/>
              </a:spcBef>
              <a:buFontTx/>
              <a:buNone/>
            </a:pPr>
            <a:r>
              <a:rPr lang="en-US" altLang="en-US" sz="1600" dirty="0">
                <a:latin typeface="+mj-lt"/>
              </a:rPr>
              <a:t>		= a*n + b</a:t>
            </a:r>
          </a:p>
          <a:p>
            <a:pPr>
              <a:lnSpc>
                <a:spcPct val="90000"/>
              </a:lnSpc>
              <a:spcBef>
                <a:spcPts val="600"/>
              </a:spcBef>
              <a:buFontTx/>
              <a:buNone/>
            </a:pPr>
            <a:r>
              <a:rPr lang="en-US" altLang="en-US" sz="1600" dirty="0">
                <a:latin typeface="+mj-lt"/>
              </a:rPr>
              <a:t>	</a:t>
            </a:r>
            <a:r>
              <a:rPr lang="en-US" altLang="en-US" sz="1600" dirty="0">
                <a:latin typeface="+mj-lt"/>
                <a:sym typeface="Wingdings" pitchFamily="2" charset="2"/>
              </a:rPr>
              <a:t> So, the growth-rate function for this algorithm is  </a:t>
            </a:r>
            <a:r>
              <a:rPr lang="en-US" altLang="en-US" sz="1600" b="1" dirty="0">
                <a:latin typeface="+mj-lt"/>
                <a:sym typeface="Wingdings" pitchFamily="2" charset="2"/>
              </a:rPr>
              <a:t>O(n)</a:t>
            </a:r>
            <a:endParaRPr lang="en-US" altLang="en-US" sz="1600" b="1" dirty="0">
              <a:latin typeface="+mj-lt"/>
            </a:endParaRPr>
          </a:p>
          <a:p>
            <a:pPr>
              <a:lnSpc>
                <a:spcPct val="90000"/>
              </a:lnSpc>
              <a:spcBef>
                <a:spcPts val="0"/>
              </a:spcBef>
              <a:buFontTx/>
              <a:buNone/>
            </a:pPr>
            <a:endParaRPr lang="en-US" altLang="en-US" sz="1500" dirty="0">
              <a:latin typeface="+mj-lt"/>
            </a:endParaRPr>
          </a:p>
        </p:txBody>
      </p:sp>
      <p:sp>
        <p:nvSpPr>
          <p:cNvPr id="100354" name="Rectangle 2"/>
          <p:cNvSpPr>
            <a:spLocks noGrp="1" noChangeArrowheads="1"/>
          </p:cNvSpPr>
          <p:nvPr>
            <p:ph type="title"/>
          </p:nvPr>
        </p:nvSpPr>
        <p:spPr/>
        <p:txBody>
          <a:bodyPr/>
          <a:lstStyle/>
          <a:p>
            <a:r>
              <a:rPr lang="en-US" altLang="en-US" dirty="0"/>
              <a:t>Growth-Rate Functions – Ex 1</a:t>
            </a:r>
          </a:p>
        </p:txBody>
      </p:sp>
      <p:sp>
        <p:nvSpPr>
          <p:cNvPr id="3" name="Slide Number Placeholder 2">
            <a:extLst>
              <a:ext uri="{FF2B5EF4-FFF2-40B4-BE49-F238E27FC236}">
                <a16:creationId xmlns:a16="http://schemas.microsoft.com/office/drawing/2014/main" id="{4EA75178-2547-4216-A574-7DBC18D253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55</a:t>
            </a:fld>
            <a:endParaRPr lang="en-US"/>
          </a:p>
        </p:txBody>
      </p:sp>
    </p:spTree>
    <p:extLst>
      <p:ext uri="{BB962C8B-B14F-4D97-AF65-F5344CB8AC3E}">
        <p14:creationId xmlns:p14="http://schemas.microsoft.com/office/powerpoint/2010/main" val="407742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3"/>
          <p:cNvSpPr>
            <a:spLocks noGrp="1" noChangeArrowheads="1"/>
          </p:cNvSpPr>
          <p:nvPr>
            <p:ph idx="1"/>
          </p:nvPr>
        </p:nvSpPr>
        <p:spPr/>
        <p:txBody>
          <a:bodyPr/>
          <a:lstStyle/>
          <a:p>
            <a:pPr>
              <a:lnSpc>
                <a:spcPct val="90000"/>
              </a:lnSpc>
              <a:spcBef>
                <a:spcPts val="600"/>
              </a:spcBef>
              <a:buFontTx/>
              <a:buNone/>
            </a:pPr>
            <a:r>
              <a:rPr lang="en-US" altLang="en-US" sz="1600" dirty="0">
                <a:latin typeface="+mj-lt"/>
              </a:rPr>
              <a:t>					            	</a:t>
            </a:r>
            <a:r>
              <a:rPr lang="en-US" altLang="en-US" sz="1600" b="1" dirty="0">
                <a:latin typeface="+mj-lt"/>
              </a:rPr>
              <a:t>Cost	          Times</a:t>
            </a:r>
          </a:p>
          <a:p>
            <a:pPr>
              <a:lnSpc>
                <a:spcPct val="90000"/>
              </a:lnSpc>
              <a:spcBef>
                <a:spcPts val="600"/>
              </a:spcBef>
              <a:buFontTx/>
              <a:buNone/>
            </a:pPr>
            <a:r>
              <a:rPr lang="en-US" altLang="en-US" sz="1600" dirty="0">
                <a:latin typeface="+mj-lt"/>
              </a:rPr>
              <a:t>	i=1					c1		1</a:t>
            </a:r>
          </a:p>
          <a:p>
            <a:pPr>
              <a:lnSpc>
                <a:spcPct val="90000"/>
              </a:lnSpc>
              <a:spcBef>
                <a:spcPts val="600"/>
              </a:spcBef>
              <a:buFontTx/>
              <a:buNone/>
            </a:pPr>
            <a:r>
              <a:rPr lang="en-US" altLang="en-US" sz="1600" dirty="0">
                <a:latin typeface="+mj-lt"/>
              </a:rPr>
              <a:t>	sum = 0		 		c2		1</a:t>
            </a:r>
          </a:p>
          <a:p>
            <a:pPr>
              <a:lnSpc>
                <a:spcPct val="90000"/>
              </a:lnSpc>
              <a:spcBef>
                <a:spcPts val="600"/>
              </a:spcBef>
              <a:buFontTx/>
              <a:buNone/>
            </a:pPr>
            <a:r>
              <a:rPr lang="en-US" altLang="en-US" sz="1600" dirty="0">
                <a:latin typeface="+mj-lt"/>
              </a:rPr>
              <a:t>	while (i &lt;= n):		 	c3		n+1</a:t>
            </a:r>
          </a:p>
          <a:p>
            <a:pPr>
              <a:lnSpc>
                <a:spcPct val="90000"/>
              </a:lnSpc>
              <a:spcBef>
                <a:spcPts val="600"/>
              </a:spcBef>
              <a:buFontTx/>
              <a:buNone/>
            </a:pPr>
            <a:r>
              <a:rPr lang="en-US" altLang="en-US" sz="1600" dirty="0">
                <a:latin typeface="+mj-lt"/>
              </a:rPr>
              <a:t>		j=1					c4		n</a:t>
            </a:r>
          </a:p>
          <a:p>
            <a:pPr>
              <a:lnSpc>
                <a:spcPct val="90000"/>
              </a:lnSpc>
              <a:spcBef>
                <a:spcPts val="600"/>
              </a:spcBef>
              <a:buFontTx/>
              <a:buNone/>
            </a:pPr>
            <a:r>
              <a:rPr lang="en-US" altLang="en-US" sz="1600" dirty="0">
                <a:latin typeface="+mj-lt"/>
              </a:rPr>
              <a:t>		while (j &lt;= n):			c5	 	n*(n+1)</a:t>
            </a:r>
          </a:p>
          <a:p>
            <a:pPr>
              <a:lnSpc>
                <a:spcPct val="90000"/>
              </a:lnSpc>
              <a:spcBef>
                <a:spcPts val="600"/>
              </a:spcBef>
              <a:buFontTx/>
              <a:buNone/>
            </a:pPr>
            <a:r>
              <a:rPr lang="en-US" altLang="en-US" sz="1600" dirty="0">
                <a:latin typeface="+mj-lt"/>
              </a:rPr>
              <a:t>		    sum = sum + </a:t>
            </a:r>
            <a:r>
              <a:rPr lang="en-US" altLang="en-US" sz="1600" dirty="0" err="1">
                <a:latin typeface="+mj-lt"/>
              </a:rPr>
              <a:t>i</a:t>
            </a:r>
            <a:r>
              <a:rPr lang="en-US" altLang="en-US" sz="1600" dirty="0">
                <a:latin typeface="+mj-lt"/>
              </a:rPr>
              <a:t>	 	c6		n*n</a:t>
            </a:r>
          </a:p>
          <a:p>
            <a:pPr>
              <a:lnSpc>
                <a:spcPct val="90000"/>
              </a:lnSpc>
              <a:spcBef>
                <a:spcPts val="600"/>
              </a:spcBef>
              <a:buFontTx/>
              <a:buNone/>
            </a:pPr>
            <a:r>
              <a:rPr lang="en-US" altLang="en-US" sz="1600" dirty="0">
                <a:latin typeface="+mj-lt"/>
              </a:rPr>
              <a:t>		    j = j + 1		 		c7		n*n</a:t>
            </a:r>
          </a:p>
          <a:p>
            <a:pPr>
              <a:lnSpc>
                <a:spcPct val="90000"/>
              </a:lnSpc>
              <a:spcBef>
                <a:spcPts val="600"/>
              </a:spcBef>
              <a:buFontTx/>
              <a:buNone/>
            </a:pPr>
            <a:r>
              <a:rPr lang="en-US" altLang="en-US" sz="1600" dirty="0">
                <a:latin typeface="+mj-lt"/>
              </a:rPr>
              <a:t>	   i = i +1			 	c8		n</a:t>
            </a:r>
          </a:p>
          <a:p>
            <a:pPr>
              <a:lnSpc>
                <a:spcPct val="90000"/>
              </a:lnSpc>
              <a:spcBef>
                <a:spcPts val="600"/>
              </a:spcBef>
              <a:buFontTx/>
              <a:buNone/>
            </a:pPr>
            <a:r>
              <a:rPr lang="en-US" altLang="en-US" sz="1600" dirty="0">
                <a:latin typeface="+mj-lt"/>
              </a:rPr>
              <a:t>T(n) 	=  c1 + c2 + (n+1)*c3 + n*c4 + n*(n+1)*c5+n*n*c6+n*n*c7+n*c8</a:t>
            </a:r>
          </a:p>
          <a:p>
            <a:pPr>
              <a:lnSpc>
                <a:spcPct val="90000"/>
              </a:lnSpc>
              <a:spcBef>
                <a:spcPts val="600"/>
              </a:spcBef>
              <a:buFontTx/>
              <a:buNone/>
            </a:pPr>
            <a:r>
              <a:rPr lang="en-US" altLang="en-US" sz="1600" dirty="0">
                <a:latin typeface="+mj-lt"/>
              </a:rPr>
              <a:t>		= (c5+c6+c7)*n</a:t>
            </a:r>
            <a:r>
              <a:rPr lang="en-US" altLang="en-US" sz="1600" baseline="30000" dirty="0">
                <a:latin typeface="+mj-lt"/>
              </a:rPr>
              <a:t>2</a:t>
            </a:r>
            <a:r>
              <a:rPr lang="en-US" altLang="en-US" sz="1600" dirty="0">
                <a:latin typeface="+mj-lt"/>
              </a:rPr>
              <a:t> + (c3+c4+c5+c8)*n + (c1+c2+c3) = a*n</a:t>
            </a:r>
            <a:r>
              <a:rPr lang="en-US" altLang="en-US" sz="1600" baseline="30000" dirty="0">
                <a:latin typeface="+mj-lt"/>
              </a:rPr>
              <a:t>2</a:t>
            </a:r>
            <a:r>
              <a:rPr lang="en-US" altLang="en-US" sz="1600" dirty="0">
                <a:latin typeface="+mj-lt"/>
              </a:rPr>
              <a:t> + b*n + c</a:t>
            </a:r>
          </a:p>
          <a:p>
            <a:pPr>
              <a:lnSpc>
                <a:spcPct val="90000"/>
              </a:lnSpc>
              <a:spcBef>
                <a:spcPts val="600"/>
              </a:spcBef>
              <a:buFontTx/>
              <a:buNone/>
            </a:pPr>
            <a:r>
              <a:rPr lang="en-US" altLang="en-US" sz="1600" dirty="0">
                <a:latin typeface="+mj-lt"/>
              </a:rPr>
              <a:t>	</a:t>
            </a:r>
            <a:r>
              <a:rPr lang="en-US" altLang="en-US" sz="1600" dirty="0">
                <a:latin typeface="+mj-lt"/>
                <a:sym typeface="Wingdings" pitchFamily="2" charset="2"/>
              </a:rPr>
              <a:t> So, the growth-rate function for this algorithm is  </a:t>
            </a:r>
            <a:r>
              <a:rPr lang="en-US" altLang="en-US" sz="1600" b="1" dirty="0">
                <a:latin typeface="+mj-lt"/>
                <a:sym typeface="Wingdings" pitchFamily="2" charset="2"/>
              </a:rPr>
              <a:t>O(n</a:t>
            </a:r>
            <a:r>
              <a:rPr lang="en-US" altLang="en-US" sz="1600" b="1" baseline="30000" dirty="0">
                <a:latin typeface="+mj-lt"/>
                <a:sym typeface="Wingdings" pitchFamily="2" charset="2"/>
              </a:rPr>
              <a:t>2</a:t>
            </a:r>
            <a:r>
              <a:rPr lang="en-US" altLang="en-US" sz="1600" b="1" dirty="0">
                <a:latin typeface="+mj-lt"/>
                <a:sym typeface="Wingdings" pitchFamily="2" charset="2"/>
              </a:rPr>
              <a:t>)</a:t>
            </a:r>
            <a:endParaRPr lang="en-US" altLang="en-US" sz="1600" b="1" dirty="0">
              <a:latin typeface="+mj-lt"/>
            </a:endParaRPr>
          </a:p>
          <a:p>
            <a:pPr>
              <a:lnSpc>
                <a:spcPct val="90000"/>
              </a:lnSpc>
              <a:buFontTx/>
              <a:buNone/>
            </a:pPr>
            <a:endParaRPr lang="en-US" altLang="en-US" sz="1600" dirty="0">
              <a:latin typeface="+mj-lt"/>
            </a:endParaRPr>
          </a:p>
        </p:txBody>
      </p:sp>
      <p:sp>
        <p:nvSpPr>
          <p:cNvPr id="101378" name="Rectangle 2"/>
          <p:cNvSpPr>
            <a:spLocks noGrp="1" noChangeArrowheads="1"/>
          </p:cNvSpPr>
          <p:nvPr>
            <p:ph type="title"/>
          </p:nvPr>
        </p:nvSpPr>
        <p:spPr/>
        <p:txBody>
          <a:bodyPr/>
          <a:lstStyle/>
          <a:p>
            <a:r>
              <a:rPr lang="en-US" altLang="en-US" dirty="0"/>
              <a:t>Growth-Rate Functions – Ex 2</a:t>
            </a:r>
          </a:p>
        </p:txBody>
      </p:sp>
      <p:sp>
        <p:nvSpPr>
          <p:cNvPr id="3" name="Slide Number Placeholder 2">
            <a:extLst>
              <a:ext uri="{FF2B5EF4-FFF2-40B4-BE49-F238E27FC236}">
                <a16:creationId xmlns:a16="http://schemas.microsoft.com/office/drawing/2014/main" id="{3DB66B4F-4DB5-444A-A572-5F72EE7654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56</a:t>
            </a:fld>
            <a:endParaRPr lang="en-US"/>
          </a:p>
        </p:txBody>
      </p:sp>
    </p:spTree>
    <p:extLst>
      <p:ext uri="{BB962C8B-B14F-4D97-AF65-F5344CB8AC3E}">
        <p14:creationId xmlns:p14="http://schemas.microsoft.com/office/powerpoint/2010/main" val="2817132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5C88A9C-920D-40D8-ABB8-92FED57898D4}"/>
                  </a:ext>
                </a:extLst>
              </p:cNvPr>
              <p:cNvSpPr>
                <a:spLocks noGrp="1"/>
              </p:cNvSpPr>
              <p:nvPr>
                <p:ph idx="1"/>
              </p:nvPr>
            </p:nvSpPr>
            <p:spPr/>
            <p:txBody>
              <a:bodyPr>
                <a:noAutofit/>
              </a:bodyPr>
              <a:lstStyle/>
              <a:p>
                <a:pPr marL="0" indent="0">
                  <a:lnSpc>
                    <a:spcPct val="100000"/>
                  </a:lnSpc>
                  <a:spcBef>
                    <a:spcPts val="600"/>
                  </a:spcBef>
                  <a:spcAft>
                    <a:spcPts val="600"/>
                  </a:spcAft>
                  <a:buNone/>
                </a:pPr>
                <a:r>
                  <a:rPr lang="en-GB" sz="2800" spc="-5" dirty="0"/>
                  <a:t>Let </a:t>
                </a:r>
              </a:p>
              <a:p>
                <a:pPr marL="0" indent="0" algn="ctr">
                  <a:lnSpc>
                    <a:spcPct val="100000"/>
                  </a:lnSpc>
                  <a:spcBef>
                    <a:spcPts val="600"/>
                  </a:spcBef>
                  <a:spcAft>
                    <a:spcPts val="600"/>
                  </a:spcAft>
                  <a:buNone/>
                </a:pPr>
                <a14:m>
                  <m:oMathPara xmlns:m="http://schemas.openxmlformats.org/officeDocument/2006/math">
                    <m:oMathParaPr>
                      <m:jc m:val="centerGroup"/>
                    </m:oMathParaPr>
                    <m:oMath xmlns:m="http://schemas.openxmlformats.org/officeDocument/2006/math">
                      <m:r>
                        <a:rPr lang="en-GB" sz="2800" i="1" spc="-30" dirty="0" smtClean="0">
                          <a:latin typeface="Cambria Math" panose="02040503050406030204" pitchFamily="18" charset="0"/>
                        </a:rPr>
                        <m:t>𝑔</m:t>
                      </m:r>
                      <m:r>
                        <a:rPr lang="en-GB" sz="2800" i="1" spc="-30" dirty="0">
                          <a:latin typeface="Cambria Math" panose="02040503050406030204" pitchFamily="18" charset="0"/>
                          <a:cs typeface="Verdana"/>
                        </a:rPr>
                        <m:t>(</m:t>
                      </m:r>
                      <m:r>
                        <a:rPr lang="en-GB" sz="2800" i="1" spc="-30" dirty="0">
                          <a:latin typeface="Cambria Math" panose="02040503050406030204" pitchFamily="18" charset="0"/>
                        </a:rPr>
                        <m:t>𝑛</m:t>
                      </m:r>
                      <m:r>
                        <a:rPr lang="en-GB" sz="2800" i="1" spc="-30" dirty="0" smtClean="0">
                          <a:latin typeface="Cambria Math" panose="02040503050406030204" pitchFamily="18" charset="0"/>
                          <a:cs typeface="Verdana"/>
                        </a:rPr>
                        <m:t>)</m:t>
                      </m:r>
                      <m:r>
                        <a:rPr lang="en-GB" sz="2800" i="1" spc="-75" dirty="0" smtClean="0">
                          <a:latin typeface="Cambria Math" panose="02040503050406030204" pitchFamily="18" charset="0"/>
                          <a:cs typeface="Verdana"/>
                        </a:rPr>
                        <m:t>=</m:t>
                      </m:r>
                      <m:r>
                        <a:rPr lang="en-GB" sz="2800" i="1" dirty="0" smtClean="0">
                          <a:latin typeface="Cambria Math" panose="02040503050406030204" pitchFamily="18" charset="0"/>
                        </a:rPr>
                        <m:t>2</m:t>
                      </m:r>
                      <m:r>
                        <a:rPr lang="en-GB" sz="2800" i="1" dirty="0" smtClean="0">
                          <a:latin typeface="Cambria Math" panose="02040503050406030204" pitchFamily="18" charset="0"/>
                        </a:rPr>
                        <m:t>𝑛</m:t>
                      </m:r>
                      <m:r>
                        <a:rPr lang="en-GB" sz="2800" i="1" baseline="34722" dirty="0" smtClean="0">
                          <a:latin typeface="Cambria Math" panose="02040503050406030204" pitchFamily="18" charset="0"/>
                        </a:rPr>
                        <m:t>4</m:t>
                      </m:r>
                      <m:r>
                        <a:rPr lang="en-GB" sz="2800" i="1" spc="-75" dirty="0" smtClean="0">
                          <a:latin typeface="Cambria Math" panose="02040503050406030204" pitchFamily="18" charset="0"/>
                          <a:cs typeface="Verdana"/>
                        </a:rPr>
                        <m:t>+</m:t>
                      </m:r>
                      <m:r>
                        <a:rPr lang="en-GB" sz="2800" i="1" dirty="0" smtClean="0">
                          <a:latin typeface="Cambria Math" panose="02040503050406030204" pitchFamily="18" charset="0"/>
                        </a:rPr>
                        <m:t>43</m:t>
                      </m:r>
                      <m:r>
                        <a:rPr lang="en-GB" sz="2800" i="1" dirty="0" smtClean="0">
                          <a:latin typeface="Cambria Math" panose="02040503050406030204" pitchFamily="18" charset="0"/>
                        </a:rPr>
                        <m:t>𝑛</m:t>
                      </m:r>
                      <m:r>
                        <a:rPr lang="en-GB" sz="2800" i="1" baseline="34722" dirty="0" smtClean="0">
                          <a:latin typeface="Cambria Math" panose="02040503050406030204" pitchFamily="18" charset="0"/>
                        </a:rPr>
                        <m:t>3</m:t>
                      </m:r>
                      <m:r>
                        <a:rPr lang="en-GB" sz="2800" i="1" spc="-80" dirty="0" smtClean="0">
                          <a:latin typeface="Cambria Math" panose="02040503050406030204" pitchFamily="18" charset="0"/>
                          <a:cs typeface="DejaVu Sans"/>
                        </a:rPr>
                        <m:t>−</m:t>
                      </m:r>
                      <m:r>
                        <a:rPr lang="en-GB" sz="2800" i="1" spc="-5" dirty="0" smtClean="0">
                          <a:latin typeface="Cambria Math" panose="02040503050406030204" pitchFamily="18" charset="0"/>
                        </a:rPr>
                        <m:t>𝑛</m:t>
                      </m:r>
                      <m:r>
                        <a:rPr lang="en-GB" sz="2800" i="1" spc="-75" dirty="0" smtClean="0">
                          <a:latin typeface="Cambria Math" panose="02040503050406030204" pitchFamily="18" charset="0"/>
                          <a:cs typeface="Verdana"/>
                        </a:rPr>
                        <m:t>+</m:t>
                      </m:r>
                      <m:r>
                        <a:rPr lang="en-GB" sz="2800" i="1" spc="-5" dirty="0" smtClean="0">
                          <a:latin typeface="Cambria Math" panose="02040503050406030204" pitchFamily="18" charset="0"/>
                        </a:rPr>
                        <m:t>50</m:t>
                      </m:r>
                    </m:oMath>
                  </m:oMathPara>
                </a14:m>
                <a:endParaRPr lang="en-GB" sz="2800" spc="-5" dirty="0"/>
              </a:p>
              <a:p>
                <a:pPr marL="0" indent="0">
                  <a:lnSpc>
                    <a:spcPct val="100000"/>
                  </a:lnSpc>
                  <a:spcBef>
                    <a:spcPts val="600"/>
                  </a:spcBef>
                  <a:spcAft>
                    <a:spcPts val="600"/>
                  </a:spcAft>
                  <a:buNone/>
                </a:pPr>
                <a:r>
                  <a:rPr lang="en-GB" sz="2800" spc="-5" dirty="0"/>
                  <a:t>be an </a:t>
                </a:r>
                <a:r>
                  <a:rPr lang="en-GB" sz="2800" b="1" spc="-5" dirty="0"/>
                  <a:t>upper </a:t>
                </a:r>
                <a:r>
                  <a:rPr lang="en-GB" sz="2800" spc="-5" dirty="0"/>
                  <a:t>bound </a:t>
                </a:r>
                <a:r>
                  <a:rPr lang="en-GB" sz="2800" spc="-20" dirty="0"/>
                  <a:t>for </a:t>
                </a:r>
                <a:r>
                  <a:rPr lang="en-GB" sz="2800" spc="-5" dirty="0"/>
                  <a:t>the running time </a:t>
                </a:r>
                <a14:m>
                  <m:oMath xmlns:m="http://schemas.openxmlformats.org/officeDocument/2006/math">
                    <m:r>
                      <a:rPr lang="en-GB" sz="2800" i="1" spc="-5" dirty="0" smtClean="0">
                        <a:latin typeface="Cambria Math" panose="02040503050406030204" pitchFamily="18" charset="0"/>
                      </a:rPr>
                      <m:t>𝑡</m:t>
                    </m:r>
                    <m:r>
                      <a:rPr lang="en-GB" sz="2800" i="1" spc="-60" dirty="0" smtClean="0">
                        <a:latin typeface="Cambria Math" panose="02040503050406030204" pitchFamily="18" charset="0"/>
                        <a:cs typeface="Verdana"/>
                      </a:rPr>
                      <m:t>(</m:t>
                    </m:r>
                    <m:r>
                      <a:rPr lang="en-GB" sz="2800" i="1" spc="-60" dirty="0">
                        <a:latin typeface="Cambria Math" panose="02040503050406030204" pitchFamily="18" charset="0"/>
                      </a:rPr>
                      <m:t>𝑛</m:t>
                    </m:r>
                    <m:r>
                      <a:rPr lang="en-GB" sz="2800" i="1" spc="-60" dirty="0">
                        <a:latin typeface="Cambria Math" panose="02040503050406030204" pitchFamily="18" charset="0"/>
                        <a:cs typeface="Verdana"/>
                      </a:rPr>
                      <m:t>)</m:t>
                    </m:r>
                  </m:oMath>
                </a14:m>
                <a:r>
                  <a:rPr lang="en-GB" sz="2800" spc="-60" dirty="0">
                    <a:latin typeface="Verdana"/>
                    <a:cs typeface="Verdana"/>
                  </a:rPr>
                  <a:t> </a:t>
                </a:r>
                <a:r>
                  <a:rPr lang="en-GB" sz="2800" spc="-5" dirty="0"/>
                  <a:t>of an</a:t>
                </a:r>
                <a:r>
                  <a:rPr lang="en-GB" sz="2800" spc="-190" dirty="0"/>
                  <a:t> </a:t>
                </a:r>
                <a:r>
                  <a:rPr lang="en-GB" sz="2800" spc="-5" dirty="0"/>
                  <a:t>algorithm.</a:t>
                </a:r>
              </a:p>
              <a:p>
                <a:pPr marL="0" indent="0">
                  <a:lnSpc>
                    <a:spcPct val="100000"/>
                  </a:lnSpc>
                  <a:spcBef>
                    <a:spcPts val="600"/>
                  </a:spcBef>
                  <a:spcAft>
                    <a:spcPts val="600"/>
                  </a:spcAft>
                  <a:buNone/>
                </a:pPr>
                <a:endParaRPr lang="en-GB" sz="2800" spc="-5" dirty="0"/>
              </a:p>
              <a:p>
                <a:pPr marL="0" indent="0">
                  <a:lnSpc>
                    <a:spcPct val="100000"/>
                  </a:lnSpc>
                  <a:spcBef>
                    <a:spcPts val="600"/>
                  </a:spcBef>
                  <a:spcAft>
                    <a:spcPts val="600"/>
                  </a:spcAft>
                  <a:buNone/>
                </a:pPr>
                <a:r>
                  <a:rPr lang="en-GB" sz="2800" spc="-5" dirty="0"/>
                  <a:t>What </a:t>
                </a:r>
                <a:r>
                  <a:rPr lang="en-GB" sz="2800" b="1" spc="-10" dirty="0"/>
                  <a:t>equivalence class </a:t>
                </a:r>
                <a:r>
                  <a:rPr lang="en-GB" sz="2800" spc="-5" dirty="0"/>
                  <a:t>should </a:t>
                </a:r>
                <a:r>
                  <a:rPr lang="en-GB" sz="2800" spc="-15" dirty="0"/>
                  <a:t>you </a:t>
                </a:r>
                <a:r>
                  <a:rPr lang="en-GB" sz="2800" spc="-5" dirty="0"/>
                  <a:t>use to describe the </a:t>
                </a:r>
                <a:r>
                  <a:rPr lang="en-GB" sz="2800" b="1" spc="-10" dirty="0"/>
                  <a:t>order </a:t>
                </a:r>
                <a:r>
                  <a:rPr lang="en-GB" sz="2800" b="1" spc="-5" dirty="0"/>
                  <a:t>of </a:t>
                </a:r>
                <a:r>
                  <a:rPr lang="en-GB" sz="2800" b="1" spc="-10" dirty="0"/>
                  <a:t>growth </a:t>
                </a:r>
                <a:r>
                  <a:rPr lang="en-GB" sz="2800" spc="-5" dirty="0"/>
                  <a:t>of the</a:t>
                </a:r>
                <a:r>
                  <a:rPr lang="en-GB" sz="2800" spc="45" dirty="0"/>
                  <a:t> </a:t>
                </a:r>
                <a:r>
                  <a:rPr lang="en-GB" sz="2800" spc="-5" dirty="0"/>
                  <a:t>algorithm?</a:t>
                </a:r>
                <a:endParaRPr lang="en-GB" sz="2800" dirty="0"/>
              </a:p>
              <a:p>
                <a:pPr marL="0" indent="0">
                  <a:lnSpc>
                    <a:spcPct val="100000"/>
                  </a:lnSpc>
                  <a:buNone/>
                </a:pPr>
                <a:endParaRPr lang="en-GB" sz="2800" dirty="0">
                  <a:latin typeface="Arial" panose="020B0604020202020204" pitchFamily="34" charset="0"/>
                  <a:cs typeface="Arial" panose="020B0604020202020204" pitchFamily="34" charset="0"/>
                </a:endParaRPr>
              </a:p>
            </p:txBody>
          </p:sp>
        </mc:Choice>
        <mc:Fallback xmlns="">
          <p:sp>
            <p:nvSpPr>
              <p:cNvPr id="3" name="Text Placeholder 2">
                <a:extLst>
                  <a:ext uri="{FF2B5EF4-FFF2-40B4-BE49-F238E27FC236}">
                    <a16:creationId xmlns:a16="http://schemas.microsoft.com/office/drawing/2014/main" id="{D5C88A9C-920D-40D8-ABB8-92FED57898D4}"/>
                  </a:ext>
                </a:extLst>
              </p:cNvPr>
              <p:cNvSpPr>
                <a:spLocks noGrp="1" noRot="1" noChangeAspect="1" noMove="1" noResize="1" noEditPoints="1" noAdjustHandles="1" noChangeArrowheads="1" noChangeShapeType="1" noTextEdit="1"/>
              </p:cNvSpPr>
              <p:nvPr>
                <p:ph idx="1"/>
              </p:nvPr>
            </p:nvSpPr>
            <p:spPr>
              <a:blipFill>
                <a:blip r:embed="rId3"/>
                <a:stretch>
                  <a:fillRect l="-348" t="-320" b="-640"/>
                </a:stretch>
              </a:blipFill>
            </p:spPr>
            <p:txBody>
              <a:bodyPr/>
              <a:lstStyle/>
              <a:p>
                <a:r>
                  <a:rPr lang="en-AU">
                    <a:noFill/>
                  </a:rPr>
                  <a:t> </a:t>
                </a:r>
              </a:p>
            </p:txBody>
          </p:sp>
        </mc:Fallback>
      </mc:AlternateContent>
      <p:sp>
        <p:nvSpPr>
          <p:cNvPr id="2" name="Title 1">
            <a:extLst>
              <a:ext uri="{FF2B5EF4-FFF2-40B4-BE49-F238E27FC236}">
                <a16:creationId xmlns:a16="http://schemas.microsoft.com/office/drawing/2014/main" id="{4A93BAED-840E-45F5-8373-919D1747F08D}"/>
              </a:ext>
            </a:extLst>
          </p:cNvPr>
          <p:cNvSpPr>
            <a:spLocks noGrp="1"/>
          </p:cNvSpPr>
          <p:nvPr>
            <p:ph type="title"/>
          </p:nvPr>
        </p:nvSpPr>
        <p:spPr/>
        <p:txBody>
          <a:bodyPr/>
          <a:lstStyle/>
          <a:p>
            <a:r>
              <a:rPr lang="en-GB" dirty="0"/>
              <a:t>Common Complexity Bounds</a:t>
            </a:r>
          </a:p>
        </p:txBody>
      </p:sp>
      <p:sp>
        <p:nvSpPr>
          <p:cNvPr id="4" name="Slide Number Placeholder 3">
            <a:extLst>
              <a:ext uri="{FF2B5EF4-FFF2-40B4-BE49-F238E27FC236}">
                <a16:creationId xmlns:a16="http://schemas.microsoft.com/office/drawing/2014/main" id="{5E7763AF-D2C4-4E3B-8944-68CF1A757262}"/>
              </a:ext>
            </a:extLst>
          </p:cNvPr>
          <p:cNvSpPr>
            <a:spLocks noGrp="1"/>
          </p:cNvSpPr>
          <p:nvPr>
            <p:ph type="sldNum" sz="quarter" idx="12"/>
          </p:nvPr>
        </p:nvSpPr>
        <p:spPr/>
        <p:txBody>
          <a:bodyPr/>
          <a:lstStyle/>
          <a:p>
            <a:fld id="{66B7A6BE-7A3D-1C4F-BEDA-C5431FB9FC0F}" type="slidenum">
              <a:rPr lang="en-US" smtClean="0"/>
              <a:pPr/>
              <a:t>57</a:t>
            </a:fld>
            <a:endParaRPr lang="en-US" dirty="0"/>
          </a:p>
        </p:txBody>
      </p:sp>
    </p:spTree>
    <p:extLst>
      <p:ext uri="{BB962C8B-B14F-4D97-AF65-F5344CB8AC3E}">
        <p14:creationId xmlns:p14="http://schemas.microsoft.com/office/powerpoint/2010/main" val="39125659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3"/>
          <p:cNvSpPr>
            <a:spLocks noGrp="1" noChangeArrowheads="1"/>
          </p:cNvSpPr>
          <p:nvPr>
            <p:ph idx="1"/>
          </p:nvPr>
        </p:nvSpPr>
        <p:spPr/>
        <p:txBody>
          <a:bodyPr/>
          <a:lstStyle/>
          <a:p>
            <a:pPr>
              <a:spcBef>
                <a:spcPts val="0"/>
              </a:spcBef>
            </a:pPr>
            <a:r>
              <a:rPr lang="en-US" altLang="en-US" sz="1600" dirty="0"/>
              <a:t>We can ignore low-order terms in an algorithm’s growth-rate function</a:t>
            </a:r>
          </a:p>
          <a:p>
            <a:pPr marL="600075" lvl="1" indent="-257175">
              <a:spcBef>
                <a:spcPts val="0"/>
              </a:spcBef>
            </a:pPr>
            <a:r>
              <a:rPr lang="en-US" altLang="en-US" sz="1400" dirty="0"/>
              <a:t>If an algorithm is O(n</a:t>
            </a:r>
            <a:r>
              <a:rPr lang="en-US" altLang="en-US" sz="1400" baseline="30000" dirty="0"/>
              <a:t>3</a:t>
            </a:r>
            <a:r>
              <a:rPr lang="en-US" altLang="en-US" sz="1400" dirty="0"/>
              <a:t>+4n</a:t>
            </a:r>
            <a:r>
              <a:rPr lang="en-US" altLang="en-US" sz="1400" baseline="30000" dirty="0"/>
              <a:t>2</a:t>
            </a:r>
            <a:r>
              <a:rPr lang="en-US" altLang="en-US" sz="1400" dirty="0"/>
              <a:t>+3n), it is also O(n</a:t>
            </a:r>
            <a:r>
              <a:rPr lang="en-US" altLang="en-US" sz="1400" baseline="30000" dirty="0"/>
              <a:t>3</a:t>
            </a:r>
            <a:r>
              <a:rPr lang="en-US" altLang="en-US" sz="1400" dirty="0"/>
              <a:t>)- We only use the higher-order term as algorithm’s growth-rate function</a:t>
            </a:r>
          </a:p>
          <a:p>
            <a:pPr>
              <a:spcBef>
                <a:spcPts val="0"/>
              </a:spcBef>
            </a:pPr>
            <a:r>
              <a:rPr lang="en-US" altLang="en-US" sz="1600" dirty="0"/>
              <a:t>We can ignore a multiplicative constant in the higher-order term of an algorithm’s growth-rate function.</a:t>
            </a:r>
          </a:p>
          <a:p>
            <a:pPr marL="600075" lvl="1" indent="-257175">
              <a:spcBef>
                <a:spcPts val="0"/>
              </a:spcBef>
            </a:pPr>
            <a:r>
              <a:rPr lang="en-US" altLang="en-US" sz="1400" dirty="0"/>
              <a:t>If an algorithm is O(5n</a:t>
            </a:r>
            <a:r>
              <a:rPr lang="en-US" altLang="en-US" sz="1400" baseline="30000" dirty="0"/>
              <a:t>3</a:t>
            </a:r>
            <a:r>
              <a:rPr lang="en-US" altLang="en-US" sz="1400" dirty="0"/>
              <a:t>), it is also O(n</a:t>
            </a:r>
            <a:r>
              <a:rPr lang="en-US" altLang="en-US" sz="1400" baseline="30000" dirty="0"/>
              <a:t>3</a:t>
            </a:r>
            <a:r>
              <a:rPr lang="en-US" altLang="en-US" sz="1400" dirty="0"/>
              <a:t>).</a:t>
            </a:r>
          </a:p>
          <a:p>
            <a:pPr>
              <a:spcBef>
                <a:spcPts val="0"/>
              </a:spcBef>
            </a:pPr>
            <a:r>
              <a:rPr lang="en-US" altLang="en-US" sz="1600" dirty="0"/>
              <a:t>O(f(n)) + O(g(n)) = O(f(n)+g(n))</a:t>
            </a:r>
          </a:p>
          <a:p>
            <a:pPr marL="600075" lvl="1" indent="-257175">
              <a:spcBef>
                <a:spcPts val="0"/>
              </a:spcBef>
            </a:pPr>
            <a:r>
              <a:rPr lang="en-US" altLang="en-US" sz="1400" dirty="0"/>
              <a:t>We can combine growth-rate functions</a:t>
            </a:r>
          </a:p>
          <a:p>
            <a:pPr marL="600075" lvl="1" indent="-257175">
              <a:spcBef>
                <a:spcPts val="0"/>
              </a:spcBef>
            </a:pPr>
            <a:r>
              <a:rPr lang="en-US" altLang="en-US" sz="1400" dirty="0"/>
              <a:t>If an algorithm is O(n</a:t>
            </a:r>
            <a:r>
              <a:rPr lang="en-US" altLang="en-US" sz="1400" baseline="30000" dirty="0"/>
              <a:t>3</a:t>
            </a:r>
            <a:r>
              <a:rPr lang="en-US" altLang="en-US" sz="1400" dirty="0"/>
              <a:t>) + O(4n), it is also O(n</a:t>
            </a:r>
            <a:r>
              <a:rPr lang="en-US" altLang="en-US" sz="1400" baseline="30000" dirty="0"/>
              <a:t>3 </a:t>
            </a:r>
            <a:r>
              <a:rPr lang="en-US" altLang="en-US" sz="1400" dirty="0"/>
              <a:t>+4n</a:t>
            </a:r>
            <a:r>
              <a:rPr lang="en-US" altLang="en-US" sz="1400" baseline="30000" dirty="0"/>
              <a:t>2</a:t>
            </a:r>
            <a:r>
              <a:rPr lang="en-US" altLang="en-US" sz="1400" dirty="0"/>
              <a:t>) </a:t>
            </a:r>
            <a:r>
              <a:rPr lang="en-US" altLang="en-US" sz="1400" dirty="0">
                <a:sym typeface="Wingdings" pitchFamily="2" charset="2"/>
              </a:rPr>
              <a:t> So, it is </a:t>
            </a:r>
            <a:r>
              <a:rPr lang="en-US" altLang="en-US" sz="1400" dirty="0"/>
              <a:t>O(n</a:t>
            </a:r>
            <a:r>
              <a:rPr lang="en-US" altLang="en-US" sz="1400" baseline="30000" dirty="0"/>
              <a:t>3</a:t>
            </a:r>
            <a:r>
              <a:rPr lang="en-US" altLang="en-US" sz="1400" dirty="0"/>
              <a:t>).</a:t>
            </a:r>
          </a:p>
          <a:p>
            <a:pPr marL="600075" lvl="1" indent="-257175">
              <a:spcBef>
                <a:spcPts val="0"/>
              </a:spcBef>
            </a:pPr>
            <a:r>
              <a:rPr lang="en-US" altLang="en-US" sz="1400" dirty="0"/>
              <a:t>Similar rules hold for multiplication</a:t>
            </a:r>
          </a:p>
        </p:txBody>
      </p:sp>
      <p:sp>
        <p:nvSpPr>
          <p:cNvPr id="98306" name="Rectangle 2"/>
          <p:cNvSpPr>
            <a:spLocks noGrp="1" noChangeArrowheads="1"/>
          </p:cNvSpPr>
          <p:nvPr>
            <p:ph type="title"/>
          </p:nvPr>
        </p:nvSpPr>
        <p:spPr/>
        <p:txBody>
          <a:bodyPr/>
          <a:lstStyle/>
          <a:p>
            <a:r>
              <a:rPr lang="en-US" altLang="en-US" dirty="0"/>
              <a:t>Growth-Rate Functions</a:t>
            </a:r>
          </a:p>
        </p:txBody>
      </p:sp>
      <p:sp>
        <p:nvSpPr>
          <p:cNvPr id="3" name="Slide Number Placeholder 2">
            <a:extLst>
              <a:ext uri="{FF2B5EF4-FFF2-40B4-BE49-F238E27FC236}">
                <a16:creationId xmlns:a16="http://schemas.microsoft.com/office/drawing/2014/main" id="{B323B2DC-D99B-4068-AD95-5E995128FB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58</a:t>
            </a:fld>
            <a:endParaRPr lang="en-US"/>
          </a:p>
        </p:txBody>
      </p:sp>
    </p:spTree>
    <p:extLst>
      <p:ext uri="{BB962C8B-B14F-4D97-AF65-F5344CB8AC3E}">
        <p14:creationId xmlns:p14="http://schemas.microsoft.com/office/powerpoint/2010/main" val="1123045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F6CD91-5B1E-43F9-9883-F95D8E756BF2}"/>
              </a:ext>
            </a:extLst>
          </p:cNvPr>
          <p:cNvSpPr>
            <a:spLocks noGrp="1"/>
          </p:cNvSpPr>
          <p:nvPr>
            <p:ph idx="1"/>
          </p:nvPr>
        </p:nvSpPr>
        <p:spPr/>
        <p:txBody>
          <a:bodyPr/>
          <a:lstStyle/>
          <a:p>
            <a:pPr>
              <a:lnSpc>
                <a:spcPct val="100000"/>
              </a:lnSpc>
              <a:spcBef>
                <a:spcPts val="600"/>
              </a:spcBef>
            </a:pPr>
            <a:r>
              <a:rPr lang="en-US" sz="1800" dirty="0"/>
              <a:t>If an algorithm takes 1 second to run with the problem size 8, what is the time requirement (approximately) for that algorithm with the problem size 16?</a:t>
            </a:r>
          </a:p>
          <a:p>
            <a:pPr>
              <a:lnSpc>
                <a:spcPct val="100000"/>
              </a:lnSpc>
              <a:spcBef>
                <a:spcPts val="600"/>
              </a:spcBef>
            </a:pPr>
            <a:r>
              <a:rPr lang="en-US" sz="1800" dirty="0"/>
              <a:t>If its order is:</a:t>
            </a:r>
          </a:p>
          <a:p>
            <a:pPr>
              <a:lnSpc>
                <a:spcPct val="100000"/>
              </a:lnSpc>
              <a:spcBef>
                <a:spcPts val="600"/>
              </a:spcBef>
            </a:pPr>
            <a:r>
              <a:rPr lang="en-US" sz="1800" dirty="0"/>
              <a:t>	O(1) 		T(n) = 1 second</a:t>
            </a:r>
          </a:p>
          <a:p>
            <a:pPr>
              <a:lnSpc>
                <a:spcPct val="100000"/>
              </a:lnSpc>
              <a:spcBef>
                <a:spcPts val="600"/>
              </a:spcBef>
            </a:pPr>
            <a:r>
              <a:rPr lang="en-US" sz="1800" dirty="0"/>
              <a:t>	O(log</a:t>
            </a:r>
            <a:r>
              <a:rPr lang="en-US" sz="1800" baseline="-25000" dirty="0"/>
              <a:t>2</a:t>
            </a:r>
            <a:r>
              <a:rPr lang="en-US" sz="1800" dirty="0"/>
              <a:t>n)		T(n) = </a:t>
            </a:r>
            <a:r>
              <a:rPr lang="en-US" altLang="en-US" sz="1800" dirty="0"/>
              <a:t>1*log</a:t>
            </a:r>
            <a:r>
              <a:rPr lang="en-US" altLang="en-US" sz="1800" baseline="-25000" dirty="0"/>
              <a:t>2</a:t>
            </a:r>
            <a:r>
              <a:rPr lang="en-US" altLang="en-US" sz="1800" dirty="0"/>
              <a:t>16 / log</a:t>
            </a:r>
            <a:r>
              <a:rPr lang="en-US" altLang="en-US" sz="1800" baseline="-25000" dirty="0"/>
              <a:t>2</a:t>
            </a:r>
            <a:r>
              <a:rPr lang="en-US" altLang="en-US" sz="1800" dirty="0"/>
              <a:t>8 = 4/3 seconds</a:t>
            </a:r>
            <a:endParaRPr lang="en-US" sz="1800" dirty="0"/>
          </a:p>
          <a:p>
            <a:pPr>
              <a:lnSpc>
                <a:spcPct val="100000"/>
              </a:lnSpc>
              <a:spcBef>
                <a:spcPts val="600"/>
              </a:spcBef>
            </a:pPr>
            <a:r>
              <a:rPr lang="en-US" sz="1800" dirty="0"/>
              <a:t>	O(n)		T(n) = 1*16 / 8 = 2 seconds</a:t>
            </a:r>
          </a:p>
          <a:p>
            <a:pPr>
              <a:lnSpc>
                <a:spcPct val="100000"/>
              </a:lnSpc>
              <a:spcBef>
                <a:spcPts val="600"/>
              </a:spcBef>
            </a:pPr>
            <a:r>
              <a:rPr lang="en-US" sz="1800" dirty="0"/>
              <a:t>	O(n*log</a:t>
            </a:r>
            <a:r>
              <a:rPr lang="en-US" sz="1800" baseline="-25000" dirty="0"/>
              <a:t>2</a:t>
            </a:r>
            <a:r>
              <a:rPr lang="en-US" sz="1800" dirty="0"/>
              <a:t>n)	T(n) = </a:t>
            </a:r>
            <a:r>
              <a:rPr lang="en-US" altLang="en-US" sz="1800" dirty="0"/>
              <a:t>1*16*log</a:t>
            </a:r>
            <a:r>
              <a:rPr lang="en-US" altLang="en-US" sz="1800" baseline="-25000" dirty="0"/>
              <a:t>2</a:t>
            </a:r>
            <a:r>
              <a:rPr lang="en-US" altLang="en-US" sz="1800" dirty="0"/>
              <a:t>16 / 8*log</a:t>
            </a:r>
            <a:r>
              <a:rPr lang="en-US" altLang="en-US" sz="1800" baseline="-25000" dirty="0"/>
              <a:t>2</a:t>
            </a:r>
            <a:r>
              <a:rPr lang="en-US" altLang="en-US" sz="1800" dirty="0"/>
              <a:t>8 = 8/3 seconds</a:t>
            </a:r>
            <a:endParaRPr lang="en-US" sz="1800" dirty="0"/>
          </a:p>
          <a:p>
            <a:pPr>
              <a:lnSpc>
                <a:spcPct val="100000"/>
              </a:lnSpc>
              <a:spcBef>
                <a:spcPts val="600"/>
              </a:spcBef>
            </a:pPr>
            <a:r>
              <a:rPr lang="en-US" sz="1800" dirty="0"/>
              <a:t>	O(n</a:t>
            </a:r>
            <a:r>
              <a:rPr lang="en-US" sz="1800" baseline="30000" dirty="0"/>
              <a:t>2</a:t>
            </a:r>
            <a:r>
              <a:rPr lang="en-US" sz="1800" dirty="0"/>
              <a:t>)		T(n) = </a:t>
            </a:r>
            <a:r>
              <a:rPr lang="en-US" altLang="en-US" sz="1800" dirty="0"/>
              <a:t>1*16</a:t>
            </a:r>
            <a:r>
              <a:rPr lang="en-US" altLang="en-US" sz="1800" baseline="30000" dirty="0"/>
              <a:t>2</a:t>
            </a:r>
            <a:r>
              <a:rPr lang="en-US" altLang="en-US" sz="1800" dirty="0"/>
              <a:t> / 8</a:t>
            </a:r>
            <a:r>
              <a:rPr lang="en-US" altLang="en-US" sz="1800" baseline="30000" dirty="0"/>
              <a:t>2</a:t>
            </a:r>
            <a:r>
              <a:rPr lang="en-US" altLang="en-US" sz="1800" dirty="0"/>
              <a:t> = 4 seconds</a:t>
            </a:r>
            <a:endParaRPr lang="en-US" sz="1800" dirty="0"/>
          </a:p>
          <a:p>
            <a:pPr>
              <a:lnSpc>
                <a:spcPct val="100000"/>
              </a:lnSpc>
              <a:spcBef>
                <a:spcPts val="600"/>
              </a:spcBef>
            </a:pPr>
            <a:r>
              <a:rPr lang="en-US" sz="1800" dirty="0"/>
              <a:t>	O(n</a:t>
            </a:r>
            <a:r>
              <a:rPr lang="en-US" sz="1800" baseline="30000" dirty="0"/>
              <a:t>3</a:t>
            </a:r>
            <a:r>
              <a:rPr lang="en-US" sz="1800" dirty="0"/>
              <a:t>)		T(n) = </a:t>
            </a:r>
            <a:r>
              <a:rPr lang="en-US" altLang="en-US" sz="1800" dirty="0"/>
              <a:t>1*16</a:t>
            </a:r>
            <a:r>
              <a:rPr lang="en-US" altLang="en-US" sz="1800" baseline="30000" dirty="0"/>
              <a:t>3</a:t>
            </a:r>
            <a:r>
              <a:rPr lang="en-US" altLang="en-US" sz="1800" dirty="0"/>
              <a:t> / 8</a:t>
            </a:r>
            <a:r>
              <a:rPr lang="en-US" altLang="en-US" sz="1800" baseline="30000" dirty="0"/>
              <a:t>3</a:t>
            </a:r>
            <a:r>
              <a:rPr lang="en-US" altLang="en-US" sz="1800" dirty="0"/>
              <a:t> = 8 seconds</a:t>
            </a:r>
            <a:endParaRPr lang="en-US" sz="1800" dirty="0"/>
          </a:p>
          <a:p>
            <a:pPr>
              <a:lnSpc>
                <a:spcPct val="100000"/>
              </a:lnSpc>
              <a:spcBef>
                <a:spcPts val="600"/>
              </a:spcBef>
            </a:pPr>
            <a:r>
              <a:rPr lang="en-US" sz="1800" dirty="0"/>
              <a:t>	O(2</a:t>
            </a:r>
            <a:r>
              <a:rPr lang="en-US" sz="1800" baseline="30000" dirty="0"/>
              <a:t>n</a:t>
            </a:r>
            <a:r>
              <a:rPr lang="en-US" sz="1800" dirty="0"/>
              <a:t>)		T(n) = </a:t>
            </a:r>
            <a:r>
              <a:rPr lang="en-US" altLang="en-US" sz="1800" dirty="0"/>
              <a:t>1*2</a:t>
            </a:r>
            <a:r>
              <a:rPr lang="en-US" altLang="en-US" sz="1800" baseline="30000" dirty="0"/>
              <a:t>16</a:t>
            </a:r>
            <a:r>
              <a:rPr lang="en-US" altLang="en-US" sz="1800" dirty="0"/>
              <a:t> / 2</a:t>
            </a:r>
            <a:r>
              <a:rPr lang="en-US" altLang="en-US" sz="1800" baseline="30000" dirty="0"/>
              <a:t>8</a:t>
            </a:r>
            <a:r>
              <a:rPr lang="en-US" altLang="en-US" sz="1800" dirty="0"/>
              <a:t> = 2</a:t>
            </a:r>
            <a:r>
              <a:rPr lang="en-US" altLang="en-US" sz="1800" baseline="30000" dirty="0"/>
              <a:t>8</a:t>
            </a:r>
            <a:r>
              <a:rPr lang="en-US" altLang="en-US" sz="1800" dirty="0"/>
              <a:t> seconds = 256 seconds</a:t>
            </a:r>
            <a:endParaRPr lang="en-US" sz="1800" dirty="0"/>
          </a:p>
          <a:p>
            <a:pPr>
              <a:lnSpc>
                <a:spcPct val="100000"/>
              </a:lnSpc>
              <a:spcBef>
                <a:spcPts val="600"/>
              </a:spcBef>
            </a:pPr>
            <a:endParaRPr lang="en-US" sz="1800" dirty="0"/>
          </a:p>
        </p:txBody>
      </p:sp>
      <p:sp>
        <p:nvSpPr>
          <p:cNvPr id="3" name="Title 2">
            <a:extLst>
              <a:ext uri="{FF2B5EF4-FFF2-40B4-BE49-F238E27FC236}">
                <a16:creationId xmlns:a16="http://schemas.microsoft.com/office/drawing/2014/main" id="{B79AB4C1-CBD0-4DB6-B051-B5E60DBE939A}"/>
              </a:ext>
            </a:extLst>
          </p:cNvPr>
          <p:cNvSpPr>
            <a:spLocks noGrp="1"/>
          </p:cNvSpPr>
          <p:nvPr>
            <p:ph type="title"/>
          </p:nvPr>
        </p:nvSpPr>
        <p:spPr/>
        <p:txBody>
          <a:bodyPr/>
          <a:lstStyle/>
          <a:p>
            <a:r>
              <a:rPr lang="en-US" dirty="0"/>
              <a:t>Growth Rate Functions</a:t>
            </a:r>
          </a:p>
        </p:txBody>
      </p:sp>
      <p:sp>
        <p:nvSpPr>
          <p:cNvPr id="4" name="Slide Number Placeholder 3">
            <a:extLst>
              <a:ext uri="{FF2B5EF4-FFF2-40B4-BE49-F238E27FC236}">
                <a16:creationId xmlns:a16="http://schemas.microsoft.com/office/drawing/2014/main" id="{0D4CC470-5F98-495A-B234-E096992D8EEF}"/>
              </a:ext>
            </a:extLst>
          </p:cNvPr>
          <p:cNvSpPr>
            <a:spLocks noGrp="1"/>
          </p:cNvSpPr>
          <p:nvPr>
            <p:ph type="sldNum" sz="quarter" idx="12"/>
          </p:nvPr>
        </p:nvSpPr>
        <p:spPr/>
        <p:txBody>
          <a:bodyPr/>
          <a:lstStyle/>
          <a:p>
            <a:fld id="{66B7A6BE-7A3D-1C4F-BEDA-C5431FB9FC0F}" type="slidenum">
              <a:rPr lang="en-US" smtClean="0"/>
              <a:pPr/>
              <a:t>59</a:t>
            </a:fld>
            <a:endParaRPr lang="en-US" dirty="0"/>
          </a:p>
        </p:txBody>
      </p:sp>
    </p:spTree>
    <p:extLst>
      <p:ext uri="{BB962C8B-B14F-4D97-AF65-F5344CB8AC3E}">
        <p14:creationId xmlns:p14="http://schemas.microsoft.com/office/powerpoint/2010/main" val="26292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Rot="1" noChangeArrowheads="1"/>
          </p:cNvSpPr>
          <p:nvPr>
            <p:ph type="title"/>
          </p:nvPr>
        </p:nvSpPr>
        <p:spPr/>
        <p:txBody>
          <a:bodyPr/>
          <a:lstStyle/>
          <a:p>
            <a:pPr eaLnBrk="1" hangingPunct="1">
              <a:defRPr/>
            </a:pPr>
            <a:r>
              <a:rPr lang="en-US" dirty="0"/>
              <a:t>Array Search</a:t>
            </a:r>
          </a:p>
        </p:txBody>
      </p:sp>
      <p:sp>
        <p:nvSpPr>
          <p:cNvPr id="308227" name="Rectangle 3"/>
          <p:cNvSpPr>
            <a:spLocks noGrp="1" noChangeArrowheads="1"/>
          </p:cNvSpPr>
          <p:nvPr>
            <p:ph type="body" idx="1"/>
          </p:nvPr>
        </p:nvSpPr>
        <p:spPr/>
        <p:txBody>
          <a:bodyPr/>
          <a:lstStyle/>
          <a:p>
            <a:pPr marL="0" indent="0">
              <a:lnSpc>
                <a:spcPct val="90000"/>
              </a:lnSpc>
              <a:buNone/>
              <a:defRPr/>
            </a:pPr>
            <a:r>
              <a:rPr lang="en-US" sz="2000" b="1" dirty="0"/>
              <a:t>Items		Average number of tries</a:t>
            </a:r>
          </a:p>
          <a:p>
            <a:pPr eaLnBrk="1" hangingPunct="1">
              <a:lnSpc>
                <a:spcPct val="90000"/>
              </a:lnSpc>
              <a:spcBef>
                <a:spcPts val="0"/>
              </a:spcBef>
              <a:defRPr/>
            </a:pPr>
            <a:r>
              <a:rPr lang="en-US" sz="2000" dirty="0"/>
              <a:t>10				5</a:t>
            </a:r>
          </a:p>
          <a:p>
            <a:pPr eaLnBrk="1" hangingPunct="1">
              <a:lnSpc>
                <a:spcPct val="90000"/>
              </a:lnSpc>
              <a:spcBef>
                <a:spcPts val="0"/>
              </a:spcBef>
              <a:defRPr/>
            </a:pPr>
            <a:r>
              <a:rPr lang="en-US" sz="2000" dirty="0"/>
              <a:t>100				50</a:t>
            </a:r>
          </a:p>
          <a:p>
            <a:pPr eaLnBrk="1" hangingPunct="1">
              <a:lnSpc>
                <a:spcPct val="90000"/>
              </a:lnSpc>
              <a:spcBef>
                <a:spcPts val="0"/>
              </a:spcBef>
              <a:defRPr/>
            </a:pPr>
            <a:r>
              <a:rPr lang="en-US" sz="2000" dirty="0"/>
              <a:t>1000				500</a:t>
            </a:r>
          </a:p>
          <a:p>
            <a:pPr eaLnBrk="1" hangingPunct="1">
              <a:lnSpc>
                <a:spcPct val="90000"/>
              </a:lnSpc>
              <a:spcBef>
                <a:spcPts val="0"/>
              </a:spcBef>
              <a:defRPr/>
            </a:pPr>
            <a:r>
              <a:rPr lang="en-US" sz="2000" dirty="0"/>
              <a:t>10,000			5000</a:t>
            </a:r>
          </a:p>
          <a:p>
            <a:pPr eaLnBrk="1" hangingPunct="1">
              <a:lnSpc>
                <a:spcPct val="90000"/>
              </a:lnSpc>
              <a:spcBef>
                <a:spcPts val="0"/>
              </a:spcBef>
              <a:defRPr/>
            </a:pPr>
            <a:r>
              <a:rPr lang="en-US" sz="2000" dirty="0"/>
              <a:t>100,000			50,000</a:t>
            </a:r>
          </a:p>
          <a:p>
            <a:pPr eaLnBrk="1" hangingPunct="1">
              <a:lnSpc>
                <a:spcPct val="90000"/>
              </a:lnSpc>
              <a:spcBef>
                <a:spcPts val="0"/>
              </a:spcBef>
              <a:defRPr/>
            </a:pPr>
            <a:r>
              <a:rPr lang="en-US" sz="2000" dirty="0"/>
              <a:t>1,000,000		500,000</a:t>
            </a:r>
          </a:p>
          <a:p>
            <a:pPr eaLnBrk="1" hangingPunct="1">
              <a:lnSpc>
                <a:spcPct val="90000"/>
              </a:lnSpc>
              <a:spcBef>
                <a:spcPts val="0"/>
              </a:spcBef>
              <a:defRPr/>
            </a:pPr>
            <a:r>
              <a:rPr lang="en-US" sz="2000" dirty="0"/>
              <a:t>10,000,000		5,000,000</a:t>
            </a:r>
          </a:p>
        </p:txBody>
      </p:sp>
      <p:sp>
        <p:nvSpPr>
          <p:cNvPr id="2" name="Rectangle 1"/>
          <p:cNvSpPr/>
          <p:nvPr/>
        </p:nvSpPr>
        <p:spPr>
          <a:xfrm>
            <a:off x="607357" y="3845923"/>
            <a:ext cx="4137915" cy="725298"/>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bodyPr>
          <a:lstStyle/>
          <a:p>
            <a:pPr eaLnBrk="0" hangingPunct="0">
              <a:spcBef>
                <a:spcPts val="600"/>
              </a:spcBef>
              <a:buClr>
                <a:schemeClr val="hlink"/>
              </a:buClr>
              <a:buSzPct val="70000"/>
            </a:pPr>
            <a:r>
              <a:rPr lang="en-US" sz="1500" dirty="0">
                <a:latin typeface="+mn-lt"/>
              </a:rPr>
              <a:t>For a non-sorted array of size N, the number of tries to find a value is correlated to N</a:t>
            </a:r>
          </a:p>
        </p:txBody>
      </p:sp>
      <p:pic>
        <p:nvPicPr>
          <p:cNvPr id="3" name="Picture 2" descr="C:\Users\janiee\Documents\RIT\My 321\linear-search-array.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8925" y="3449447"/>
            <a:ext cx="3317059" cy="114517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janiee\Documents\RIT\My 321\imag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5272" y="1451113"/>
            <a:ext cx="3960496" cy="1530626"/>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C3CD9908-35D4-4A57-8F2C-9DBACF1CEEB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Tree>
    <p:extLst>
      <p:ext uri="{BB962C8B-B14F-4D97-AF65-F5344CB8AC3E}">
        <p14:creationId xmlns:p14="http://schemas.microsoft.com/office/powerpoint/2010/main" val="523054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C1C500-8117-4820-87C3-5981B05B2FC5}"/>
              </a:ext>
            </a:extLst>
          </p:cNvPr>
          <p:cNvSpPr>
            <a:spLocks noGrp="1"/>
          </p:cNvSpPr>
          <p:nvPr>
            <p:ph idx="1"/>
          </p:nvPr>
        </p:nvSpPr>
        <p:spPr/>
        <p:txBody>
          <a:bodyPr/>
          <a:lstStyle/>
          <a:p>
            <a:pPr>
              <a:lnSpc>
                <a:spcPct val="100000"/>
              </a:lnSpc>
            </a:pPr>
            <a:r>
              <a:rPr lang="en-US" sz="2800" dirty="0"/>
              <a:t>So we talked about Big O notation for upper bounds…</a:t>
            </a:r>
          </a:p>
          <a:p>
            <a:pPr>
              <a:lnSpc>
                <a:spcPct val="100000"/>
              </a:lnSpc>
            </a:pPr>
            <a:r>
              <a:rPr lang="en-US" sz="2800" dirty="0"/>
              <a:t>What about other types of bounds?</a:t>
            </a:r>
            <a:endParaRPr lang="en-GB" sz="2800" dirty="0"/>
          </a:p>
        </p:txBody>
      </p:sp>
      <p:sp>
        <p:nvSpPr>
          <p:cNvPr id="2" name="Title 1">
            <a:extLst>
              <a:ext uri="{FF2B5EF4-FFF2-40B4-BE49-F238E27FC236}">
                <a16:creationId xmlns:a16="http://schemas.microsoft.com/office/drawing/2014/main" id="{EE27BE9F-A2FE-41CD-A1A9-7D700367097C}"/>
              </a:ext>
            </a:extLst>
          </p:cNvPr>
          <p:cNvSpPr>
            <a:spLocks noGrp="1"/>
          </p:cNvSpPr>
          <p:nvPr>
            <p:ph type="title"/>
          </p:nvPr>
        </p:nvSpPr>
        <p:spPr/>
        <p:txBody>
          <a:bodyPr/>
          <a:lstStyle/>
          <a:p>
            <a:r>
              <a:rPr lang="en-US" dirty="0"/>
              <a:t>Other Types of Bounds?</a:t>
            </a:r>
            <a:endParaRPr lang="en-GB" dirty="0"/>
          </a:p>
        </p:txBody>
      </p:sp>
      <p:sp>
        <p:nvSpPr>
          <p:cNvPr id="4" name="Slide Number Placeholder 3">
            <a:extLst>
              <a:ext uri="{FF2B5EF4-FFF2-40B4-BE49-F238E27FC236}">
                <a16:creationId xmlns:a16="http://schemas.microsoft.com/office/drawing/2014/main" id="{02562E40-9C4B-48E9-B2A6-705D1881488D}"/>
              </a:ext>
            </a:extLst>
          </p:cNvPr>
          <p:cNvSpPr>
            <a:spLocks noGrp="1"/>
          </p:cNvSpPr>
          <p:nvPr>
            <p:ph type="sldNum" sz="quarter" idx="12"/>
          </p:nvPr>
        </p:nvSpPr>
        <p:spPr/>
        <p:txBody>
          <a:bodyPr/>
          <a:lstStyle/>
          <a:p>
            <a:fld id="{66B7A6BE-7A3D-1C4F-BEDA-C5431FB9FC0F}" type="slidenum">
              <a:rPr lang="en-US" smtClean="0"/>
              <a:pPr/>
              <a:t>60</a:t>
            </a:fld>
            <a:endParaRPr lang="en-US" dirty="0"/>
          </a:p>
        </p:txBody>
      </p:sp>
    </p:spTree>
    <p:extLst>
      <p:ext uri="{BB962C8B-B14F-4D97-AF65-F5344CB8AC3E}">
        <p14:creationId xmlns:p14="http://schemas.microsoft.com/office/powerpoint/2010/main" val="34628639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417EA105-D14F-4DB2-AA25-E012E9CD511B}"/>
                  </a:ext>
                </a:extLst>
              </p:cNvPr>
              <p:cNvSpPr>
                <a:spLocks noGrp="1"/>
              </p:cNvSpPr>
              <p:nvPr>
                <p:ph idx="1"/>
              </p:nvPr>
            </p:nvSpPr>
            <p:spPr/>
            <p:txBody>
              <a:bodyPr>
                <a:normAutofit/>
              </a:bodyPr>
              <a:lstStyle/>
              <a:p>
                <a:pPr marL="0" indent="0">
                  <a:lnSpc>
                    <a:spcPct val="100000"/>
                  </a:lnSpc>
                  <a:spcBef>
                    <a:spcPts val="1200"/>
                  </a:spcBef>
                  <a:spcAft>
                    <a:spcPts val="1200"/>
                  </a:spcAft>
                  <a:buNone/>
                </a:pPr>
                <a:r>
                  <a:rPr lang="en-GB" sz="2600" b="1" spc="-5" dirty="0">
                    <a:latin typeface="Arial" panose="020B0604020202020204" pitchFamily="34" charset="0"/>
                    <a:cs typeface="Arial" panose="020B0604020202020204" pitchFamily="34" charset="0"/>
                  </a:rPr>
                  <a:t>Definition: </a:t>
                </a:r>
                <a:r>
                  <a:rPr lang="en-GB" sz="2600" spc="-15" dirty="0">
                    <a:latin typeface="Arial" panose="020B0604020202020204" pitchFamily="34" charset="0"/>
                    <a:cs typeface="Arial" panose="020B0604020202020204" pitchFamily="34" charset="0"/>
                  </a:rPr>
                  <a:t>given </a:t>
                </a:r>
                <a:r>
                  <a:rPr lang="en-GB" sz="2600" spc="-10" dirty="0">
                    <a:latin typeface="Arial" panose="020B0604020202020204" pitchFamily="34" charset="0"/>
                    <a:cs typeface="Arial" panose="020B0604020202020204" pitchFamily="34" charset="0"/>
                  </a:rPr>
                  <a:t>a </a:t>
                </a:r>
                <a:r>
                  <a:rPr lang="en-GB" sz="2600" spc="-5" dirty="0">
                    <a:latin typeface="Arial" panose="020B0604020202020204" pitchFamily="34" charset="0"/>
                    <a:cs typeface="Arial" panose="020B0604020202020204" pitchFamily="34" charset="0"/>
                  </a:rPr>
                  <a:t>function </a:t>
                </a:r>
                <a14:m>
                  <m:oMath xmlns:m="http://schemas.openxmlformats.org/officeDocument/2006/math">
                    <m:r>
                      <a:rPr lang="en-GB" sz="2600" i="1" spc="-5" dirty="0" smtClean="0">
                        <a:latin typeface="Cambria Math" panose="02040503050406030204" pitchFamily="18" charset="0"/>
                        <a:cs typeface="Arial" panose="020B0604020202020204" pitchFamily="34" charset="0"/>
                      </a:rPr>
                      <m:t>𝑡</m:t>
                    </m:r>
                    <m:r>
                      <a:rPr lang="en-GB" sz="2600" i="1" spc="-5" dirty="0" smtClean="0">
                        <a:latin typeface="Cambria Math" panose="02040503050406030204" pitchFamily="18" charset="0"/>
                        <a:cs typeface="Arial" panose="020B0604020202020204" pitchFamily="34" charset="0"/>
                      </a:rPr>
                      <m:t>(</m:t>
                    </m:r>
                    <m:r>
                      <a:rPr lang="en-GB" sz="2600" i="1" spc="-5" dirty="0">
                        <a:latin typeface="Cambria Math" panose="02040503050406030204" pitchFamily="18" charset="0"/>
                        <a:cs typeface="Arial" panose="020B0604020202020204" pitchFamily="34" charset="0"/>
                      </a:rPr>
                      <m:t>𝑛</m:t>
                    </m:r>
                    <m:r>
                      <a:rPr lang="en-GB" sz="2600" i="1" spc="-5" dirty="0">
                        <a:latin typeface="Cambria Math" panose="02040503050406030204" pitchFamily="18" charset="0"/>
                        <a:cs typeface="Arial" panose="020B0604020202020204" pitchFamily="34" charset="0"/>
                      </a:rPr>
                      <m:t>)</m:t>
                    </m:r>
                  </m:oMath>
                </a14:m>
                <a:r>
                  <a:rPr lang="en-GB" sz="2600" spc="-5" dirty="0">
                    <a:latin typeface="Arial" panose="020B0604020202020204" pitchFamily="34" charset="0"/>
                    <a:cs typeface="Arial" panose="020B0604020202020204" pitchFamily="34" charset="0"/>
                  </a:rPr>
                  <a:t>,</a:t>
                </a:r>
              </a:p>
              <a:p>
                <a:pPr>
                  <a:lnSpc>
                    <a:spcPct val="100000"/>
                  </a:lnSpc>
                  <a:spcBef>
                    <a:spcPts val="1200"/>
                  </a:spcBef>
                  <a:spcAft>
                    <a:spcPts val="1200"/>
                  </a:spcAft>
                </a:pPr>
                <a:r>
                  <a:rPr lang="en-GB" sz="2600" spc="-10" dirty="0">
                    <a:latin typeface="Arial" panose="020B0604020202020204" pitchFamily="34" charset="0"/>
                    <a:cs typeface="Arial" panose="020B0604020202020204" pitchFamily="34" charset="0"/>
                  </a:rPr>
                  <a:t>Formally: </a:t>
                </a:r>
                <a14:m>
                  <m:oMath xmlns:m="http://schemas.openxmlformats.org/officeDocument/2006/math">
                    <m:r>
                      <a:rPr lang="en-GB" sz="2600" i="1" spc="-5" dirty="0" smtClean="0">
                        <a:latin typeface="Cambria Math" panose="02040503050406030204" pitchFamily="18" charset="0"/>
                        <a:cs typeface="Arial" panose="020B0604020202020204" pitchFamily="34" charset="0"/>
                      </a:rPr>
                      <m:t>𝑡</m:t>
                    </m:r>
                    <m:r>
                      <a:rPr lang="en-GB" sz="2600" i="1" dirty="0" smtClean="0">
                        <a:latin typeface="Cambria Math" panose="02040503050406030204" pitchFamily="18" charset="0"/>
                        <a:cs typeface="Arial" panose="020B0604020202020204" pitchFamily="34" charset="0"/>
                      </a:rPr>
                      <m:t>(</m:t>
                    </m:r>
                    <m:r>
                      <a:rPr lang="en-GB" sz="2600" i="1" dirty="0">
                        <a:latin typeface="Cambria Math" panose="02040503050406030204" pitchFamily="18" charset="0"/>
                        <a:cs typeface="Arial" panose="020B0604020202020204" pitchFamily="34" charset="0"/>
                      </a:rPr>
                      <m:t>𝑛</m:t>
                    </m:r>
                    <m:r>
                      <a:rPr lang="en-GB" sz="2600" i="1" dirty="0" smtClean="0">
                        <a:latin typeface="Cambria Math" panose="02040503050406030204" pitchFamily="18" charset="0"/>
                        <a:cs typeface="Arial" panose="020B0604020202020204" pitchFamily="34" charset="0"/>
                      </a:rPr>
                      <m:t>)</m:t>
                    </m:r>
                    <m:r>
                      <a:rPr lang="en-GB" sz="2600" i="1" spc="-235" dirty="0" smtClean="0">
                        <a:latin typeface="Cambria Math" panose="02040503050406030204" pitchFamily="18" charset="0"/>
                        <a:cs typeface="Arial" panose="020B0604020202020204" pitchFamily="34" charset="0"/>
                      </a:rPr>
                      <m:t>∈</m:t>
                    </m:r>
                    <m:r>
                      <a:rPr lang="en-GB" sz="2600" i="1" spc="-20" dirty="0" smtClean="0">
                        <a:latin typeface="Cambria Math" panose="02040503050406030204" pitchFamily="18" charset="0"/>
                        <a:cs typeface="Arial" panose="020B0604020202020204" pitchFamily="34" charset="0"/>
                      </a:rPr>
                      <m:t>Ω</m:t>
                    </m:r>
                    <m:r>
                      <a:rPr lang="en-GB" sz="2600" i="1" spc="5" dirty="0">
                        <a:latin typeface="Cambria Math" panose="02040503050406030204" pitchFamily="18" charset="0"/>
                        <a:cs typeface="Arial" panose="020B0604020202020204" pitchFamily="34" charset="0"/>
                      </a:rPr>
                      <m:t>(</m:t>
                    </m:r>
                    <m:r>
                      <a:rPr lang="en-GB" sz="2600" i="1" spc="5" dirty="0">
                        <a:latin typeface="Cambria Math" panose="02040503050406030204" pitchFamily="18" charset="0"/>
                        <a:cs typeface="Arial" panose="020B0604020202020204" pitchFamily="34" charset="0"/>
                      </a:rPr>
                      <m:t>𝑔</m:t>
                    </m:r>
                    <m:r>
                      <a:rPr lang="en-GB" sz="2600" i="1" spc="5" dirty="0">
                        <a:latin typeface="Cambria Math" panose="02040503050406030204" pitchFamily="18" charset="0"/>
                        <a:cs typeface="Arial" panose="020B0604020202020204" pitchFamily="34" charset="0"/>
                      </a:rPr>
                      <m:t>(</m:t>
                    </m:r>
                    <m:r>
                      <a:rPr lang="en-GB" sz="2600" i="1" spc="5" dirty="0">
                        <a:latin typeface="Cambria Math" panose="02040503050406030204" pitchFamily="18" charset="0"/>
                        <a:cs typeface="Arial" panose="020B0604020202020204" pitchFamily="34" charset="0"/>
                      </a:rPr>
                      <m:t>𝑛</m:t>
                    </m:r>
                    <m:r>
                      <a:rPr lang="en-GB" sz="2600" i="1" spc="5" dirty="0">
                        <a:latin typeface="Cambria Math" panose="02040503050406030204" pitchFamily="18" charset="0"/>
                        <a:cs typeface="Arial" panose="020B0604020202020204" pitchFamily="34" charset="0"/>
                      </a:rPr>
                      <m:t>))</m:t>
                    </m:r>
                  </m:oMath>
                </a14:m>
                <a:r>
                  <a:rPr lang="en-GB" sz="2600" spc="5" dirty="0">
                    <a:latin typeface="Arial" panose="020B0604020202020204" pitchFamily="34" charset="0"/>
                    <a:cs typeface="Arial" panose="020B0604020202020204" pitchFamily="34" charset="0"/>
                  </a:rPr>
                  <a:t>, </a:t>
                </a:r>
                <a:r>
                  <a:rPr lang="en-GB" sz="2600" spc="-5" dirty="0">
                    <a:latin typeface="Arial" panose="020B0604020202020204" pitchFamily="34" charset="0"/>
                    <a:cs typeface="Arial" panose="020B0604020202020204" pitchFamily="34" charset="0"/>
                  </a:rPr>
                  <a:t>if </a:t>
                </a:r>
                <a14:m>
                  <m:oMath xmlns:m="http://schemas.openxmlformats.org/officeDocument/2006/math">
                    <m:r>
                      <a:rPr lang="en-GB" sz="2600" i="1" spc="10" dirty="0" smtClean="0">
                        <a:latin typeface="Cambria Math" panose="02040503050406030204" pitchFamily="18" charset="0"/>
                        <a:cs typeface="Arial" panose="020B0604020202020204" pitchFamily="34" charset="0"/>
                      </a:rPr>
                      <m:t>𝑔</m:t>
                    </m:r>
                    <m:r>
                      <a:rPr lang="en-GB" sz="2600" i="1" spc="10" dirty="0" smtClean="0">
                        <a:latin typeface="Cambria Math" panose="02040503050406030204" pitchFamily="18" charset="0"/>
                        <a:cs typeface="Arial" panose="020B0604020202020204" pitchFamily="34" charset="0"/>
                      </a:rPr>
                      <m:t>(</m:t>
                    </m:r>
                    <m:r>
                      <a:rPr lang="en-GB" sz="2600" i="1" spc="10" dirty="0" smtClean="0">
                        <a:latin typeface="Cambria Math" panose="02040503050406030204" pitchFamily="18" charset="0"/>
                        <a:cs typeface="Arial" panose="020B0604020202020204" pitchFamily="34" charset="0"/>
                      </a:rPr>
                      <m:t>𝑛</m:t>
                    </m:r>
                    <m:r>
                      <a:rPr lang="en-GB" sz="2600" i="1" spc="10" dirty="0" smtClean="0">
                        <a:latin typeface="Cambria Math" panose="02040503050406030204" pitchFamily="18" charset="0"/>
                        <a:cs typeface="Arial" panose="020B0604020202020204" pitchFamily="34" charset="0"/>
                      </a:rPr>
                      <m:t>)</m:t>
                    </m:r>
                  </m:oMath>
                </a14:m>
                <a:r>
                  <a:rPr lang="en-GB" sz="2600" spc="10" dirty="0">
                    <a:latin typeface="Arial" panose="020B0604020202020204" pitchFamily="34" charset="0"/>
                    <a:cs typeface="Arial" panose="020B0604020202020204" pitchFamily="34" charset="0"/>
                  </a:rPr>
                  <a:t> </a:t>
                </a:r>
                <a:r>
                  <a:rPr lang="en-GB" sz="2600" spc="-5" dirty="0">
                    <a:latin typeface="Arial" panose="020B0604020202020204" pitchFamily="34" charset="0"/>
                    <a:cs typeface="Arial" panose="020B0604020202020204" pitchFamily="34" charset="0"/>
                  </a:rPr>
                  <a:t>is </a:t>
                </a:r>
                <a:r>
                  <a:rPr lang="en-GB" sz="2600" spc="-10" dirty="0">
                    <a:latin typeface="Arial" panose="020B0604020202020204" pitchFamily="34" charset="0"/>
                    <a:cs typeface="Arial" panose="020B0604020202020204" pitchFamily="34" charset="0"/>
                  </a:rPr>
                  <a:t>a </a:t>
                </a:r>
                <a:r>
                  <a:rPr lang="en-GB" sz="2600" spc="-5" dirty="0">
                    <a:latin typeface="Arial" panose="020B0604020202020204" pitchFamily="34" charset="0"/>
                    <a:cs typeface="Arial" panose="020B0604020202020204" pitchFamily="34" charset="0"/>
                  </a:rPr>
                  <a:t>function </a:t>
                </a:r>
                <a:r>
                  <a:rPr lang="en-GB" sz="2600" spc="-10" dirty="0">
                    <a:latin typeface="Arial" panose="020B0604020202020204" pitchFamily="34" charset="0"/>
                    <a:cs typeface="Arial" panose="020B0604020202020204" pitchFamily="34" charset="0"/>
                  </a:rPr>
                  <a:t>and </a:t>
                </a:r>
                <a14:m>
                  <m:oMath xmlns:m="http://schemas.openxmlformats.org/officeDocument/2006/math">
                    <m:r>
                      <a:rPr lang="en-GB" sz="2600" i="1" spc="-5" dirty="0" smtClean="0">
                        <a:latin typeface="Cambria Math" panose="02040503050406030204" pitchFamily="18" charset="0"/>
                        <a:cs typeface="Arial" panose="020B0604020202020204" pitchFamily="34" charset="0"/>
                      </a:rPr>
                      <m:t>𝑐</m:t>
                    </m:r>
                    <m:r>
                      <a:rPr lang="en-GB" sz="2600" i="1" spc="-5" dirty="0" smtClean="0">
                        <a:latin typeface="Cambria Math" panose="02040503050406030204" pitchFamily="18" charset="0"/>
                        <a:ea typeface="Cambria Math" panose="02040503050406030204" pitchFamily="18" charset="0"/>
                        <a:cs typeface="Arial" panose="020B0604020202020204" pitchFamily="34" charset="0"/>
                      </a:rPr>
                      <m:t>∙</m:t>
                    </m:r>
                    <m:r>
                      <a:rPr lang="en-GB" sz="2600" i="1" spc="10" dirty="0" smtClean="0">
                        <a:latin typeface="Cambria Math" panose="02040503050406030204" pitchFamily="18" charset="0"/>
                        <a:cs typeface="Arial" panose="020B0604020202020204" pitchFamily="34" charset="0"/>
                      </a:rPr>
                      <m:t>𝑔</m:t>
                    </m:r>
                    <m:r>
                      <a:rPr lang="en-GB" sz="2600" i="1" spc="10" dirty="0">
                        <a:latin typeface="Cambria Math" panose="02040503050406030204" pitchFamily="18" charset="0"/>
                        <a:cs typeface="Arial" panose="020B0604020202020204" pitchFamily="34" charset="0"/>
                      </a:rPr>
                      <m:t>(</m:t>
                    </m:r>
                    <m:r>
                      <a:rPr lang="en-GB" sz="2600" i="1" spc="10" dirty="0">
                        <a:latin typeface="Cambria Math" panose="02040503050406030204" pitchFamily="18" charset="0"/>
                        <a:cs typeface="Arial" panose="020B0604020202020204" pitchFamily="34" charset="0"/>
                      </a:rPr>
                      <m:t>𝑛</m:t>
                    </m:r>
                    <m:r>
                      <a:rPr lang="en-GB" sz="2600" i="1" spc="10" dirty="0">
                        <a:latin typeface="Cambria Math" panose="02040503050406030204" pitchFamily="18" charset="0"/>
                        <a:cs typeface="Arial" panose="020B0604020202020204" pitchFamily="34" charset="0"/>
                      </a:rPr>
                      <m:t>)</m:t>
                    </m:r>
                  </m:oMath>
                </a14:m>
                <a:r>
                  <a:rPr lang="en-GB" sz="2600" spc="-265" dirty="0">
                    <a:latin typeface="Arial" panose="020B0604020202020204" pitchFamily="34" charset="0"/>
                    <a:cs typeface="Arial" panose="020B0604020202020204" pitchFamily="34" charset="0"/>
                  </a:rPr>
                  <a:t> </a:t>
                </a:r>
                <a:r>
                  <a:rPr lang="en-GB" sz="2600" spc="-5" dirty="0">
                    <a:latin typeface="Arial" panose="020B0604020202020204" pitchFamily="34" charset="0"/>
                    <a:cs typeface="Arial" panose="020B0604020202020204" pitchFamily="34" charset="0"/>
                  </a:rPr>
                  <a:t>is </a:t>
                </a:r>
                <a:r>
                  <a:rPr lang="en-GB" sz="2600" spc="-10" dirty="0">
                    <a:latin typeface="Arial" panose="020B0604020202020204" pitchFamily="34" charset="0"/>
                    <a:cs typeface="Arial" panose="020B0604020202020204" pitchFamily="34" charset="0"/>
                  </a:rPr>
                  <a:t>a</a:t>
                </a:r>
                <a:r>
                  <a:rPr lang="en-GB" sz="2600" dirty="0">
                    <a:latin typeface="Arial" panose="020B0604020202020204" pitchFamily="34" charset="0"/>
                    <a:cs typeface="Arial" panose="020B0604020202020204" pitchFamily="34" charset="0"/>
                  </a:rPr>
                  <a:t> </a:t>
                </a:r>
                <a:r>
                  <a:rPr lang="en-GB" sz="2600" b="1" spc="-10" dirty="0">
                    <a:latin typeface="Arial" panose="020B0604020202020204" pitchFamily="34" charset="0"/>
                    <a:cs typeface="Arial" panose="020B0604020202020204" pitchFamily="34" charset="0"/>
                  </a:rPr>
                  <a:t>lower </a:t>
                </a:r>
                <a:r>
                  <a:rPr lang="en-GB" sz="2600" spc="-10" dirty="0">
                    <a:latin typeface="Arial" panose="020B0604020202020204" pitchFamily="34" charset="0"/>
                    <a:cs typeface="Arial" panose="020B0604020202020204" pitchFamily="34" charset="0"/>
                  </a:rPr>
                  <a:t>bound on </a:t>
                </a:r>
                <a14:m>
                  <m:oMath xmlns:m="http://schemas.openxmlformats.org/officeDocument/2006/math">
                    <m:r>
                      <a:rPr lang="en-GB" sz="2600" i="1" spc="-5" dirty="0" smtClean="0">
                        <a:latin typeface="Cambria Math" panose="02040503050406030204" pitchFamily="18" charset="0"/>
                        <a:cs typeface="Arial" panose="020B0604020202020204" pitchFamily="34" charset="0"/>
                      </a:rPr>
                      <m:t>𝑡</m:t>
                    </m:r>
                    <m:r>
                      <a:rPr lang="en-GB" sz="2600" i="1" dirty="0" smtClean="0">
                        <a:latin typeface="Cambria Math" panose="02040503050406030204" pitchFamily="18" charset="0"/>
                        <a:cs typeface="Arial" panose="020B0604020202020204" pitchFamily="34" charset="0"/>
                      </a:rPr>
                      <m:t>(</m:t>
                    </m:r>
                    <m:r>
                      <a:rPr lang="en-GB" sz="2600" i="1" dirty="0">
                        <a:latin typeface="Cambria Math" panose="02040503050406030204" pitchFamily="18" charset="0"/>
                        <a:cs typeface="Arial" panose="020B0604020202020204" pitchFamily="34" charset="0"/>
                      </a:rPr>
                      <m:t>𝑛</m:t>
                    </m:r>
                    <m:r>
                      <a:rPr lang="en-GB" sz="2600" i="1" dirty="0">
                        <a:latin typeface="Cambria Math" panose="02040503050406030204" pitchFamily="18" charset="0"/>
                        <a:cs typeface="Arial" panose="020B0604020202020204" pitchFamily="34" charset="0"/>
                      </a:rPr>
                      <m:t>)</m:t>
                    </m:r>
                  </m:oMath>
                </a14:m>
                <a:r>
                  <a:rPr lang="en-GB" sz="2600" dirty="0">
                    <a:latin typeface="Arial" panose="020B0604020202020204" pitchFamily="34" charset="0"/>
                    <a:cs typeface="Arial" panose="020B0604020202020204" pitchFamily="34" charset="0"/>
                  </a:rPr>
                  <a:t> </a:t>
                </a:r>
                <a:r>
                  <a:rPr lang="en-GB" sz="2600" spc="-20" dirty="0">
                    <a:latin typeface="Arial" panose="020B0604020202020204" pitchFamily="34" charset="0"/>
                    <a:cs typeface="Arial" panose="020B0604020202020204" pitchFamily="34" charset="0"/>
                  </a:rPr>
                  <a:t>for </a:t>
                </a:r>
                <a:r>
                  <a:rPr lang="en-GB" sz="2600" spc="-10" dirty="0">
                    <a:latin typeface="Arial" panose="020B0604020202020204" pitchFamily="34" charset="0"/>
                    <a:cs typeface="Arial" panose="020B0604020202020204" pitchFamily="34" charset="0"/>
                  </a:rPr>
                  <a:t>some </a:t>
                </a:r>
                <a14:m>
                  <m:oMath xmlns:m="http://schemas.openxmlformats.org/officeDocument/2006/math">
                    <m:r>
                      <a:rPr lang="en-GB" sz="2600" i="1" spc="-5" dirty="0" smtClean="0">
                        <a:latin typeface="Cambria Math" panose="02040503050406030204" pitchFamily="18" charset="0"/>
                        <a:cs typeface="Arial" panose="020B0604020202020204" pitchFamily="34" charset="0"/>
                      </a:rPr>
                      <m:t>𝑐</m:t>
                    </m:r>
                    <m:r>
                      <a:rPr lang="en-GB" sz="2600" i="1" spc="-55" dirty="0" smtClean="0">
                        <a:latin typeface="Cambria Math" panose="02040503050406030204" pitchFamily="18" charset="0"/>
                        <a:cs typeface="Arial" panose="020B0604020202020204" pitchFamily="34" charset="0"/>
                      </a:rPr>
                      <m:t>&gt;</m:t>
                    </m:r>
                    <m:r>
                      <a:rPr lang="en-GB" sz="2600" i="1" spc="-10" dirty="0" smtClean="0">
                        <a:latin typeface="Cambria Math" panose="02040503050406030204" pitchFamily="18" charset="0"/>
                        <a:cs typeface="Arial" panose="020B0604020202020204" pitchFamily="34" charset="0"/>
                      </a:rPr>
                      <m:t>0</m:t>
                    </m:r>
                  </m:oMath>
                </a14:m>
                <a:r>
                  <a:rPr lang="en-GB" sz="2600" spc="-10" dirty="0">
                    <a:latin typeface="Arial" panose="020B0604020202020204" pitchFamily="34" charset="0"/>
                    <a:cs typeface="Arial" panose="020B0604020202020204" pitchFamily="34" charset="0"/>
                  </a:rPr>
                  <a:t> and </a:t>
                </a:r>
                <a:r>
                  <a:rPr lang="en-GB" sz="2600" spc="-20" dirty="0">
                    <a:latin typeface="Arial" panose="020B0604020202020204" pitchFamily="34" charset="0"/>
                    <a:cs typeface="Arial" panose="020B0604020202020204" pitchFamily="34" charset="0"/>
                  </a:rPr>
                  <a:t>for </a:t>
                </a:r>
                <a:r>
                  <a:rPr lang="en-GB" sz="2600" i="1" spc="-5" dirty="0">
                    <a:latin typeface="Arial" panose="020B0604020202020204" pitchFamily="34" charset="0"/>
                    <a:cs typeface="Arial" panose="020B0604020202020204" pitchFamily="34" charset="0"/>
                  </a:rPr>
                  <a:t>“large”</a:t>
                </a:r>
                <a:r>
                  <a:rPr lang="en-GB" sz="2600" i="1" spc="-180" dirty="0">
                    <a:latin typeface="Arial" panose="020B0604020202020204" pitchFamily="34" charset="0"/>
                    <a:cs typeface="Arial" panose="020B0604020202020204" pitchFamily="34" charset="0"/>
                  </a:rPr>
                  <a:t> </a:t>
                </a:r>
                <a14:m>
                  <m:oMath xmlns:m="http://schemas.openxmlformats.org/officeDocument/2006/math">
                    <m:r>
                      <a:rPr lang="en-GB" sz="2600" i="1" spc="-10" dirty="0" smtClean="0">
                        <a:latin typeface="Cambria Math" panose="02040503050406030204" pitchFamily="18" charset="0"/>
                        <a:cs typeface="Arial" panose="020B0604020202020204" pitchFamily="34" charset="0"/>
                      </a:rPr>
                      <m:t>𝑛</m:t>
                    </m:r>
                  </m:oMath>
                </a14:m>
                <a:r>
                  <a:rPr lang="en-GB" sz="2600" spc="-10" dirty="0">
                    <a:latin typeface="Arial" panose="020B0604020202020204" pitchFamily="34" charset="0"/>
                    <a:cs typeface="Arial" panose="020B0604020202020204" pitchFamily="34" charset="0"/>
                  </a:rPr>
                  <a:t>.</a:t>
                </a:r>
                <a:endParaRPr lang="en-GB" sz="2600" dirty="0">
                  <a:latin typeface="Arial" panose="020B0604020202020204" pitchFamily="34" charset="0"/>
                  <a:cs typeface="Arial" panose="020B0604020202020204" pitchFamily="34" charset="0"/>
                </a:endParaRPr>
              </a:p>
              <a:p>
                <a:pPr>
                  <a:lnSpc>
                    <a:spcPct val="100000"/>
                  </a:lnSpc>
                  <a:spcBef>
                    <a:spcPts val="1200"/>
                  </a:spcBef>
                  <a:spcAft>
                    <a:spcPts val="1200"/>
                  </a:spcAft>
                </a:pPr>
                <a:r>
                  <a:rPr lang="en-GB" sz="2600" spc="-5" dirty="0">
                    <a:latin typeface="Arial" panose="020B0604020202020204" pitchFamily="34" charset="0"/>
                    <a:cs typeface="Arial" panose="020B0604020202020204" pitchFamily="34" charset="0"/>
                  </a:rPr>
                  <a:t>Informally: </a:t>
                </a:r>
                <a14:m>
                  <m:oMath xmlns:m="http://schemas.openxmlformats.org/officeDocument/2006/math">
                    <m:r>
                      <a:rPr lang="en-GB" sz="2600" i="1" spc="-5" dirty="0">
                        <a:latin typeface="Cambria Math" panose="02040503050406030204" pitchFamily="18" charset="0"/>
                        <a:cs typeface="Arial" panose="020B0604020202020204" pitchFamily="34" charset="0"/>
                      </a:rPr>
                      <m:t>𝑡</m:t>
                    </m:r>
                    <m:r>
                      <a:rPr lang="en-GB" sz="2600" i="1" dirty="0">
                        <a:latin typeface="Cambria Math" panose="02040503050406030204" pitchFamily="18" charset="0"/>
                        <a:cs typeface="Arial" panose="020B0604020202020204" pitchFamily="34" charset="0"/>
                      </a:rPr>
                      <m:t>(</m:t>
                    </m:r>
                    <m:r>
                      <a:rPr lang="en-GB" sz="2600" i="1" dirty="0">
                        <a:latin typeface="Cambria Math" panose="02040503050406030204" pitchFamily="18" charset="0"/>
                        <a:cs typeface="Arial" panose="020B0604020202020204" pitchFamily="34" charset="0"/>
                      </a:rPr>
                      <m:t>𝑛</m:t>
                    </m:r>
                    <m:r>
                      <a:rPr lang="en-GB" sz="2600" i="1" dirty="0" smtClean="0">
                        <a:latin typeface="Cambria Math" panose="02040503050406030204" pitchFamily="18" charset="0"/>
                        <a:cs typeface="Arial" panose="020B0604020202020204" pitchFamily="34" charset="0"/>
                      </a:rPr>
                      <m:t>)</m:t>
                    </m:r>
                    <m:r>
                      <a:rPr lang="en-GB" sz="2600" i="1" spc="-235" dirty="0">
                        <a:latin typeface="Cambria Math" panose="02040503050406030204" pitchFamily="18" charset="0"/>
                        <a:cs typeface="Arial" panose="020B0604020202020204" pitchFamily="34" charset="0"/>
                      </a:rPr>
                      <m:t>∈</m:t>
                    </m:r>
                    <m:r>
                      <a:rPr lang="en-GB" sz="2600" i="1" spc="-20" dirty="0">
                        <a:latin typeface="Cambria Math" panose="02040503050406030204" pitchFamily="18" charset="0"/>
                        <a:cs typeface="Arial" panose="020B0604020202020204" pitchFamily="34" charset="0"/>
                      </a:rPr>
                      <m:t>Ω</m:t>
                    </m:r>
                    <m:r>
                      <a:rPr lang="en-GB" sz="2600" i="1" spc="5" dirty="0">
                        <a:latin typeface="Cambria Math" panose="02040503050406030204" pitchFamily="18" charset="0"/>
                        <a:cs typeface="Arial" panose="020B0604020202020204" pitchFamily="34" charset="0"/>
                      </a:rPr>
                      <m:t>(</m:t>
                    </m:r>
                    <m:r>
                      <a:rPr lang="en-GB" sz="2600" i="1" spc="5" dirty="0">
                        <a:latin typeface="Cambria Math" panose="02040503050406030204" pitchFamily="18" charset="0"/>
                        <a:cs typeface="Arial" panose="020B0604020202020204" pitchFamily="34" charset="0"/>
                      </a:rPr>
                      <m:t>𝑔</m:t>
                    </m:r>
                    <m:r>
                      <a:rPr lang="en-GB" sz="2600" i="1" spc="5" dirty="0">
                        <a:latin typeface="Cambria Math" panose="02040503050406030204" pitchFamily="18" charset="0"/>
                        <a:cs typeface="Arial" panose="020B0604020202020204" pitchFamily="34" charset="0"/>
                      </a:rPr>
                      <m:t>(</m:t>
                    </m:r>
                    <m:r>
                      <a:rPr lang="en-GB" sz="2600" i="1" spc="5" dirty="0">
                        <a:latin typeface="Cambria Math" panose="02040503050406030204" pitchFamily="18" charset="0"/>
                        <a:cs typeface="Arial" panose="020B0604020202020204" pitchFamily="34" charset="0"/>
                      </a:rPr>
                      <m:t>𝑛</m:t>
                    </m:r>
                    <m:r>
                      <a:rPr lang="en-GB" sz="2600" i="1" spc="5" dirty="0">
                        <a:latin typeface="Cambria Math" panose="02040503050406030204" pitchFamily="18" charset="0"/>
                        <a:cs typeface="Arial" panose="020B0604020202020204" pitchFamily="34" charset="0"/>
                      </a:rPr>
                      <m:t>))</m:t>
                    </m:r>
                  </m:oMath>
                </a14:m>
                <a:r>
                  <a:rPr lang="en-GB" sz="2600" spc="-20" dirty="0">
                    <a:latin typeface="Arial" panose="020B0604020202020204" pitchFamily="34" charset="0"/>
                    <a:cs typeface="Arial" panose="020B0604020202020204" pitchFamily="34" charset="0"/>
                  </a:rPr>
                  <a:t> </a:t>
                </a:r>
                <a:r>
                  <a:rPr lang="en-GB" sz="2600" spc="-10" dirty="0">
                    <a:latin typeface="Arial" panose="020B0604020202020204" pitchFamily="34" charset="0"/>
                    <a:cs typeface="Arial" panose="020B0604020202020204" pitchFamily="34" charset="0"/>
                  </a:rPr>
                  <a:t>means </a:t>
                </a:r>
                <a14:m>
                  <m:oMath xmlns:m="http://schemas.openxmlformats.org/officeDocument/2006/math">
                    <m:r>
                      <a:rPr lang="en-GB" sz="2600" i="1" spc="10" dirty="0" smtClean="0">
                        <a:latin typeface="Cambria Math" panose="02040503050406030204" pitchFamily="18" charset="0"/>
                        <a:cs typeface="Arial" panose="020B0604020202020204" pitchFamily="34" charset="0"/>
                      </a:rPr>
                      <m:t>𝑔</m:t>
                    </m:r>
                    <m:r>
                      <a:rPr lang="en-GB" sz="2600" i="1" spc="10" dirty="0" smtClean="0">
                        <a:latin typeface="Cambria Math" panose="02040503050406030204" pitchFamily="18" charset="0"/>
                        <a:cs typeface="Arial" panose="020B0604020202020204" pitchFamily="34" charset="0"/>
                      </a:rPr>
                      <m:t>(</m:t>
                    </m:r>
                    <m:r>
                      <a:rPr lang="en-GB" sz="2600" i="1" spc="10" dirty="0" smtClean="0">
                        <a:latin typeface="Cambria Math" panose="02040503050406030204" pitchFamily="18" charset="0"/>
                        <a:cs typeface="Arial" panose="020B0604020202020204" pitchFamily="34" charset="0"/>
                      </a:rPr>
                      <m:t>𝑛</m:t>
                    </m:r>
                    <m:r>
                      <a:rPr lang="en-GB" sz="2600" i="1" spc="10" dirty="0" smtClean="0">
                        <a:latin typeface="Cambria Math" panose="02040503050406030204" pitchFamily="18" charset="0"/>
                        <a:cs typeface="Arial" panose="020B0604020202020204" pitchFamily="34" charset="0"/>
                      </a:rPr>
                      <m:t>)</m:t>
                    </m:r>
                  </m:oMath>
                </a14:m>
                <a:r>
                  <a:rPr lang="en-GB" sz="2600" spc="10" dirty="0">
                    <a:latin typeface="Arial" panose="020B0604020202020204" pitchFamily="34" charset="0"/>
                    <a:cs typeface="Arial" panose="020B0604020202020204" pitchFamily="34" charset="0"/>
                  </a:rPr>
                  <a:t> </a:t>
                </a:r>
                <a:r>
                  <a:rPr lang="en-GB" sz="2600" spc="-5" dirty="0">
                    <a:latin typeface="Arial" panose="020B0604020202020204" pitchFamily="34" charset="0"/>
                    <a:cs typeface="Arial" panose="020B0604020202020204" pitchFamily="34" charset="0"/>
                  </a:rPr>
                  <a:t>is a </a:t>
                </a:r>
                <a:r>
                  <a:rPr lang="en-GB" sz="2600" spc="-5" dirty="0">
                    <a:solidFill>
                      <a:schemeClr val="tx2"/>
                    </a:solidFill>
                    <a:latin typeface="Arial" panose="020B0604020202020204" pitchFamily="34" charset="0"/>
                    <a:cs typeface="Arial" panose="020B0604020202020204" pitchFamily="34" charset="0"/>
                  </a:rPr>
                  <a:t>function</a:t>
                </a:r>
                <a:r>
                  <a:rPr lang="en-GB" sz="2600" spc="-5" dirty="0">
                    <a:solidFill>
                      <a:srgbClr val="006EB8"/>
                    </a:solidFill>
                    <a:latin typeface="Arial" panose="020B0604020202020204" pitchFamily="34" charset="0"/>
                    <a:cs typeface="Arial" panose="020B0604020202020204" pitchFamily="34" charset="0"/>
                  </a:rPr>
                  <a:t> </a:t>
                </a:r>
                <a:r>
                  <a:rPr lang="en-GB" sz="2600" spc="-5" dirty="0">
                    <a:latin typeface="Arial" panose="020B0604020202020204" pitchFamily="34" charset="0"/>
                    <a:cs typeface="Arial" panose="020B0604020202020204" pitchFamily="34" charset="0"/>
                  </a:rPr>
                  <a:t>that, as</a:t>
                </a:r>
                <a:r>
                  <a:rPr lang="en-GB" sz="2600" spc="235" dirty="0">
                    <a:latin typeface="Arial" panose="020B0604020202020204" pitchFamily="34" charset="0"/>
                    <a:cs typeface="Arial" panose="020B0604020202020204" pitchFamily="34" charset="0"/>
                  </a:rPr>
                  <a:t> </a:t>
                </a:r>
                <a14:m>
                  <m:oMath xmlns:m="http://schemas.openxmlformats.org/officeDocument/2006/math">
                    <m:r>
                      <a:rPr lang="en-GB" sz="2600" i="1" spc="-10" dirty="0" smtClean="0">
                        <a:latin typeface="Cambria Math" panose="02040503050406030204" pitchFamily="18" charset="0"/>
                        <a:cs typeface="Arial" panose="020B0604020202020204" pitchFamily="34" charset="0"/>
                      </a:rPr>
                      <m:t>𝑛</m:t>
                    </m:r>
                  </m:oMath>
                </a14:m>
                <a:r>
                  <a:rPr lang="en-GB" sz="2600" i="1" dirty="0">
                    <a:latin typeface="Arial" panose="020B0604020202020204" pitchFamily="34" charset="0"/>
                    <a:cs typeface="Arial" panose="020B0604020202020204" pitchFamily="34" charset="0"/>
                  </a:rPr>
                  <a:t> </a:t>
                </a:r>
                <a:r>
                  <a:rPr lang="en-GB" sz="2600" spc="-10" dirty="0">
                    <a:latin typeface="Arial" panose="020B0604020202020204" pitchFamily="34" charset="0"/>
                    <a:cs typeface="Arial" panose="020B0604020202020204" pitchFamily="34" charset="0"/>
                  </a:rPr>
                  <a:t>increases, </a:t>
                </a:r>
                <a:r>
                  <a:rPr lang="en-GB" sz="2600" spc="-10" dirty="0">
                    <a:solidFill>
                      <a:schemeClr val="tx2"/>
                    </a:solidFill>
                    <a:latin typeface="Arial" panose="020B0604020202020204" pitchFamily="34" charset="0"/>
                    <a:cs typeface="Arial" panose="020B0604020202020204" pitchFamily="34" charset="0"/>
                  </a:rPr>
                  <a:t>is a </a:t>
                </a:r>
                <a:r>
                  <a:rPr lang="en-GB" sz="2600" spc="-15" dirty="0">
                    <a:solidFill>
                      <a:schemeClr val="tx2"/>
                    </a:solidFill>
                    <a:latin typeface="Arial" panose="020B0604020202020204" pitchFamily="34" charset="0"/>
                    <a:cs typeface="Arial" panose="020B0604020202020204" pitchFamily="34" charset="0"/>
                  </a:rPr>
                  <a:t>lower </a:t>
                </a:r>
                <a:r>
                  <a:rPr lang="en-GB" sz="2600" spc="-5" dirty="0">
                    <a:solidFill>
                      <a:schemeClr val="tx2"/>
                    </a:solidFill>
                    <a:latin typeface="Arial" panose="020B0604020202020204" pitchFamily="34" charset="0"/>
                    <a:cs typeface="Arial" panose="020B0604020202020204" pitchFamily="34" charset="0"/>
                  </a:rPr>
                  <a:t>bound </a:t>
                </a:r>
                <a:r>
                  <a:rPr lang="en-GB" sz="2600" spc="-5" dirty="0">
                    <a:latin typeface="Arial" panose="020B0604020202020204" pitchFamily="34" charset="0"/>
                    <a:cs typeface="Arial" panose="020B0604020202020204" pitchFamily="34" charset="0"/>
                  </a:rPr>
                  <a:t>of </a:t>
                </a:r>
                <a14:m>
                  <m:oMath xmlns:m="http://schemas.openxmlformats.org/officeDocument/2006/math">
                    <m:r>
                      <a:rPr lang="en-GB" sz="2600" i="1" spc="-5" dirty="0" smtClean="0">
                        <a:latin typeface="Cambria Math" panose="02040503050406030204" pitchFamily="18" charset="0"/>
                        <a:cs typeface="Arial" panose="020B0604020202020204" pitchFamily="34" charset="0"/>
                      </a:rPr>
                      <m:t>𝑡</m:t>
                    </m:r>
                    <m:r>
                      <a:rPr lang="en-GB" sz="2600" i="1" dirty="0" smtClean="0">
                        <a:latin typeface="Cambria Math" panose="02040503050406030204" pitchFamily="18" charset="0"/>
                        <a:cs typeface="Arial" panose="020B0604020202020204" pitchFamily="34" charset="0"/>
                      </a:rPr>
                      <m:t>(</m:t>
                    </m:r>
                    <m:r>
                      <a:rPr lang="en-GB" sz="2600" i="1" dirty="0">
                        <a:latin typeface="Cambria Math" panose="02040503050406030204" pitchFamily="18" charset="0"/>
                        <a:cs typeface="Arial" panose="020B0604020202020204" pitchFamily="34" charset="0"/>
                      </a:rPr>
                      <m:t>𝑛</m:t>
                    </m:r>
                    <m:r>
                      <a:rPr lang="en-GB" sz="2600" i="1" dirty="0">
                        <a:latin typeface="Cambria Math" panose="02040503050406030204" pitchFamily="18" charset="0"/>
                        <a:cs typeface="Arial" panose="020B0604020202020204" pitchFamily="34" charset="0"/>
                      </a:rPr>
                      <m:t>)</m:t>
                    </m:r>
                  </m:oMath>
                </a14:m>
                <a:endParaRPr lang="en-GB" sz="2600" dirty="0">
                  <a:latin typeface="Arial" panose="020B0604020202020204" pitchFamily="34" charset="0"/>
                  <a:cs typeface="Arial" panose="020B0604020202020204" pitchFamily="34" charset="0"/>
                </a:endParaRPr>
              </a:p>
            </p:txBody>
          </p:sp>
        </mc:Choice>
        <mc:Fallback xmlns="">
          <p:sp>
            <p:nvSpPr>
              <p:cNvPr id="3" name="Text Placeholder 2">
                <a:extLst>
                  <a:ext uri="{FF2B5EF4-FFF2-40B4-BE49-F238E27FC236}">
                    <a16:creationId xmlns:a16="http://schemas.microsoft.com/office/drawing/2014/main" id="{417EA105-D14F-4DB2-AA25-E012E9CD511B}"/>
                  </a:ext>
                </a:extLst>
              </p:cNvPr>
              <p:cNvSpPr>
                <a:spLocks noGrp="1" noRot="1" noChangeAspect="1" noMove="1" noResize="1" noEditPoints="1" noAdjustHandles="1" noChangeArrowheads="1" noChangeShapeType="1" noTextEdit="1"/>
              </p:cNvSpPr>
              <p:nvPr>
                <p:ph idx="1"/>
              </p:nvPr>
            </p:nvSpPr>
            <p:spPr>
              <a:blipFill>
                <a:blip r:embed="rId2"/>
                <a:stretch>
                  <a:fillRect l="-139" t="-160"/>
                </a:stretch>
              </a:blipFill>
            </p:spPr>
            <p:txBody>
              <a:bodyPr/>
              <a:lstStyle/>
              <a:p>
                <a:r>
                  <a:rPr lang="en-AU">
                    <a:noFill/>
                  </a:rPr>
                  <a:t> </a:t>
                </a:r>
              </a:p>
            </p:txBody>
          </p:sp>
        </mc:Fallback>
      </mc:AlternateContent>
      <p:sp>
        <p:nvSpPr>
          <p:cNvPr id="2" name="Title 1">
            <a:extLst>
              <a:ext uri="{FF2B5EF4-FFF2-40B4-BE49-F238E27FC236}">
                <a16:creationId xmlns:a16="http://schemas.microsoft.com/office/drawing/2014/main" id="{5FE7BEE8-FA80-4308-94B4-00B9F4F3A3BC}"/>
              </a:ext>
            </a:extLst>
          </p:cNvPr>
          <p:cNvSpPr>
            <a:spLocks noGrp="1"/>
          </p:cNvSpPr>
          <p:nvPr>
            <p:ph type="title"/>
          </p:nvPr>
        </p:nvSpPr>
        <p:spPr/>
        <p:txBody>
          <a:bodyPr/>
          <a:lstStyle/>
          <a:p>
            <a:r>
              <a:rPr lang="en-GB" spc="10" dirty="0">
                <a:latin typeface="Arial" panose="020B0604020202020204" pitchFamily="34" charset="0"/>
                <a:cs typeface="Arial" panose="020B0604020202020204" pitchFamily="34" charset="0"/>
              </a:rPr>
              <a:t>Lower </a:t>
            </a:r>
            <a:r>
              <a:rPr lang="en-GB" spc="15" dirty="0">
                <a:latin typeface="Arial" panose="020B0604020202020204" pitchFamily="34" charset="0"/>
                <a:cs typeface="Arial" panose="020B0604020202020204" pitchFamily="34" charset="0"/>
              </a:rPr>
              <a:t>Bound</a:t>
            </a:r>
            <a:r>
              <a:rPr lang="en-GB" spc="5" dirty="0">
                <a:latin typeface="Arial" panose="020B0604020202020204" pitchFamily="34" charset="0"/>
                <a:cs typeface="Arial" panose="020B0604020202020204" pitchFamily="34" charset="0"/>
              </a:rPr>
              <a:t> </a:t>
            </a:r>
            <a:r>
              <a:rPr lang="en-GB" spc="-45" dirty="0">
                <a:latin typeface="Arial" panose="020B0604020202020204" pitchFamily="34" charset="0"/>
                <a:cs typeface="Arial" panose="020B0604020202020204" pitchFamily="34" charset="0"/>
              </a:rPr>
              <a:t>– </a:t>
            </a:r>
            <a:r>
              <a:rPr lang="el-GR" spc="-45" dirty="0">
                <a:latin typeface="Arial" panose="020B0604020202020204" pitchFamily="34" charset="0"/>
                <a:cs typeface="Arial" panose="020B0604020202020204" pitchFamily="34" charset="0"/>
              </a:rPr>
              <a:t>Ω(</a:t>
            </a:r>
            <a:r>
              <a:rPr lang="en-GB" i="1" spc="-45" dirty="0">
                <a:latin typeface="Arial" panose="020B0604020202020204" pitchFamily="34" charset="0"/>
                <a:cs typeface="Arial" panose="020B0604020202020204" pitchFamily="34" charset="0"/>
              </a:rPr>
              <a:t>n</a:t>
            </a:r>
            <a:r>
              <a:rPr lang="en-GB" spc="-45"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B04A889C-707D-4082-A7C4-066DD5B7E2D0}"/>
              </a:ext>
            </a:extLst>
          </p:cNvPr>
          <p:cNvSpPr>
            <a:spLocks noGrp="1"/>
          </p:cNvSpPr>
          <p:nvPr>
            <p:ph type="sldNum" sz="quarter" idx="12"/>
          </p:nvPr>
        </p:nvSpPr>
        <p:spPr/>
        <p:txBody>
          <a:bodyPr/>
          <a:lstStyle/>
          <a:p>
            <a:fld id="{66B7A6BE-7A3D-1C4F-BEDA-C5431FB9FC0F}" type="slidenum">
              <a:rPr lang="en-US" smtClean="0"/>
              <a:pPr/>
              <a:t>61</a:t>
            </a:fld>
            <a:endParaRPr lang="en-US" dirty="0"/>
          </a:p>
        </p:txBody>
      </p:sp>
    </p:spTree>
    <p:extLst>
      <p:ext uri="{BB962C8B-B14F-4D97-AF65-F5344CB8AC3E}">
        <p14:creationId xmlns:p14="http://schemas.microsoft.com/office/powerpoint/2010/main" val="50552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inVertic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arn(inVertical)">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7BEE8-FA80-4308-94B4-00B9F4F3A3BC}"/>
              </a:ext>
            </a:extLst>
          </p:cNvPr>
          <p:cNvSpPr>
            <a:spLocks noGrp="1"/>
          </p:cNvSpPr>
          <p:nvPr>
            <p:ph type="title"/>
          </p:nvPr>
        </p:nvSpPr>
        <p:spPr/>
        <p:txBody>
          <a:bodyPr/>
          <a:lstStyle/>
          <a:p>
            <a:r>
              <a:rPr lang="en-GB" spc="10" dirty="0">
                <a:latin typeface="Arial" panose="020B0604020202020204" pitchFamily="34" charset="0"/>
                <a:cs typeface="Arial" panose="020B0604020202020204" pitchFamily="34" charset="0"/>
              </a:rPr>
              <a:t>Lower </a:t>
            </a:r>
            <a:r>
              <a:rPr lang="en-GB" spc="15" dirty="0">
                <a:latin typeface="Arial" panose="020B0604020202020204" pitchFamily="34" charset="0"/>
                <a:cs typeface="Arial" panose="020B0604020202020204" pitchFamily="34" charset="0"/>
              </a:rPr>
              <a:t>Bound</a:t>
            </a:r>
            <a:r>
              <a:rPr lang="en-GB" spc="5" dirty="0">
                <a:latin typeface="Arial" panose="020B0604020202020204" pitchFamily="34" charset="0"/>
                <a:cs typeface="Arial" panose="020B0604020202020204" pitchFamily="34" charset="0"/>
              </a:rPr>
              <a:t> </a:t>
            </a:r>
            <a:r>
              <a:rPr lang="en-GB" spc="-45" dirty="0">
                <a:latin typeface="Arial" panose="020B0604020202020204" pitchFamily="34" charset="0"/>
                <a:cs typeface="Arial" panose="020B0604020202020204" pitchFamily="34" charset="0"/>
              </a:rPr>
              <a:t>– </a:t>
            </a:r>
            <a:r>
              <a:rPr lang="el-GR" spc="-45" dirty="0">
                <a:latin typeface="Arial" panose="020B0604020202020204" pitchFamily="34" charset="0"/>
                <a:cs typeface="Arial" panose="020B0604020202020204" pitchFamily="34" charset="0"/>
              </a:rPr>
              <a:t>Ω(</a:t>
            </a:r>
            <a:r>
              <a:rPr lang="en-GB" i="1" spc="-45" dirty="0">
                <a:latin typeface="Arial" panose="020B0604020202020204" pitchFamily="34" charset="0"/>
                <a:cs typeface="Arial" panose="020B0604020202020204" pitchFamily="34" charset="0"/>
              </a:rPr>
              <a:t>n</a:t>
            </a:r>
            <a:r>
              <a:rPr lang="en-GB" spc="-45"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7E94C367-3EC5-4D28-8420-33501C23D4E0}"/>
              </a:ext>
            </a:extLst>
          </p:cNvPr>
          <p:cNvPicPr>
            <a:picLocks noChangeAspect="1"/>
          </p:cNvPicPr>
          <p:nvPr/>
        </p:nvPicPr>
        <p:blipFill rotWithShape="1">
          <a:blip r:embed="rId2"/>
          <a:srcRect l="28950" b="11337"/>
          <a:stretch/>
        </p:blipFill>
        <p:spPr>
          <a:xfrm>
            <a:off x="2031600" y="922232"/>
            <a:ext cx="5080799" cy="3975261"/>
          </a:xfrm>
          <a:prstGeom prst="rect">
            <a:avLst/>
          </a:prstGeom>
        </p:spPr>
      </p:pic>
      <p:sp>
        <p:nvSpPr>
          <p:cNvPr id="3" name="Slide Number Placeholder 2">
            <a:extLst>
              <a:ext uri="{FF2B5EF4-FFF2-40B4-BE49-F238E27FC236}">
                <a16:creationId xmlns:a16="http://schemas.microsoft.com/office/drawing/2014/main" id="{F01ED072-0438-4945-A96A-45DB87511171}"/>
              </a:ext>
            </a:extLst>
          </p:cNvPr>
          <p:cNvSpPr>
            <a:spLocks noGrp="1"/>
          </p:cNvSpPr>
          <p:nvPr>
            <p:ph type="sldNum" sz="quarter" idx="12"/>
          </p:nvPr>
        </p:nvSpPr>
        <p:spPr/>
        <p:txBody>
          <a:bodyPr/>
          <a:lstStyle/>
          <a:p>
            <a:fld id="{66B7A6BE-7A3D-1C4F-BEDA-C5431FB9FC0F}" type="slidenum">
              <a:rPr lang="en-US" smtClean="0"/>
              <a:pPr/>
              <a:t>62</a:t>
            </a:fld>
            <a:endParaRPr lang="en-US" dirty="0"/>
          </a:p>
        </p:txBody>
      </p:sp>
    </p:spTree>
    <p:extLst>
      <p:ext uri="{BB962C8B-B14F-4D97-AF65-F5344CB8AC3E}">
        <p14:creationId xmlns:p14="http://schemas.microsoft.com/office/powerpoint/2010/main" val="20818203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417EA105-D14F-4DB2-AA25-E012E9CD511B}"/>
                  </a:ext>
                </a:extLst>
              </p:cNvPr>
              <p:cNvSpPr>
                <a:spLocks noGrp="1"/>
              </p:cNvSpPr>
              <p:nvPr>
                <p:ph idx="1"/>
              </p:nvPr>
            </p:nvSpPr>
            <p:spPr/>
            <p:txBody>
              <a:bodyPr>
                <a:noAutofit/>
              </a:bodyPr>
              <a:lstStyle/>
              <a:p>
                <a:pPr marL="0" indent="0">
                  <a:lnSpc>
                    <a:spcPct val="100000"/>
                  </a:lnSpc>
                  <a:spcBef>
                    <a:spcPts val="1200"/>
                  </a:spcBef>
                  <a:spcAft>
                    <a:spcPts val="1200"/>
                  </a:spcAft>
                  <a:buNone/>
                </a:pPr>
                <a:r>
                  <a:rPr lang="en-GB" b="1" spc="-5" dirty="0">
                    <a:latin typeface="Arial" panose="020B0604020202020204" pitchFamily="34" charset="0"/>
                    <a:cs typeface="Arial" panose="020B0604020202020204" pitchFamily="34" charset="0"/>
                  </a:rPr>
                  <a:t>Exact </a:t>
                </a:r>
                <a:r>
                  <a:rPr lang="en-GB" b="1" spc="-10" dirty="0">
                    <a:latin typeface="Arial" panose="020B0604020202020204" pitchFamily="34" charset="0"/>
                    <a:cs typeface="Arial" panose="020B0604020202020204" pitchFamily="34" charset="0"/>
                  </a:rPr>
                  <a:t>Bound </a:t>
                </a:r>
                <a:r>
                  <a:rPr lang="en-GB" b="1" spc="-5" dirty="0">
                    <a:latin typeface="Arial" panose="020B0604020202020204" pitchFamily="34" charset="0"/>
                    <a:cs typeface="Arial" panose="020B0604020202020204" pitchFamily="34" charset="0"/>
                  </a:rPr>
                  <a:t>Definition: </a:t>
                </a:r>
                <a:r>
                  <a:rPr lang="en-GB" spc="-15" dirty="0">
                    <a:latin typeface="Arial" panose="020B0604020202020204" pitchFamily="34" charset="0"/>
                    <a:cs typeface="Arial" panose="020B0604020202020204" pitchFamily="34" charset="0"/>
                  </a:rPr>
                  <a:t>Given </a:t>
                </a:r>
                <a:r>
                  <a:rPr lang="en-GB" spc="-10" dirty="0">
                    <a:latin typeface="Arial" panose="020B0604020202020204" pitchFamily="34" charset="0"/>
                    <a:cs typeface="Arial" panose="020B0604020202020204" pitchFamily="34" charset="0"/>
                  </a:rPr>
                  <a:t>a </a:t>
                </a:r>
                <a:r>
                  <a:rPr lang="en-GB" spc="-5" dirty="0">
                    <a:latin typeface="Arial" panose="020B0604020202020204" pitchFamily="34" charset="0"/>
                    <a:cs typeface="Arial" panose="020B0604020202020204" pitchFamily="34" charset="0"/>
                  </a:rPr>
                  <a:t>function </a:t>
                </a:r>
                <a14:m>
                  <m:oMath xmlns:m="http://schemas.openxmlformats.org/officeDocument/2006/math">
                    <m:r>
                      <a:rPr lang="en-GB" i="1" spc="-5" dirty="0" smtClean="0">
                        <a:latin typeface="Cambria Math" panose="02040503050406030204" pitchFamily="18" charset="0"/>
                        <a:cs typeface="Arial" panose="020B0604020202020204" pitchFamily="34" charset="0"/>
                      </a:rPr>
                      <m:t>𝑡</m:t>
                    </m:r>
                    <m:r>
                      <a:rPr lang="en-GB" i="1" spc="-5" dirty="0" smtClean="0">
                        <a:latin typeface="Cambria Math" panose="02040503050406030204" pitchFamily="18" charset="0"/>
                        <a:cs typeface="Arial" panose="020B0604020202020204" pitchFamily="34" charset="0"/>
                      </a:rPr>
                      <m:t>(</m:t>
                    </m:r>
                    <m:r>
                      <a:rPr lang="en-GB" i="1" spc="-5" dirty="0">
                        <a:latin typeface="Cambria Math" panose="02040503050406030204" pitchFamily="18" charset="0"/>
                        <a:cs typeface="Arial" panose="020B0604020202020204" pitchFamily="34" charset="0"/>
                      </a:rPr>
                      <m:t>𝑛</m:t>
                    </m:r>
                    <m:r>
                      <a:rPr lang="en-GB" i="1" spc="-5" dirty="0">
                        <a:latin typeface="Cambria Math" panose="02040503050406030204" pitchFamily="18" charset="0"/>
                        <a:cs typeface="Arial" panose="020B0604020202020204" pitchFamily="34" charset="0"/>
                      </a:rPr>
                      <m:t>)</m:t>
                    </m:r>
                  </m:oMath>
                </a14:m>
                <a:r>
                  <a:rPr lang="en-GB" spc="-5" dirty="0">
                    <a:latin typeface="Arial" panose="020B0604020202020204" pitchFamily="34" charset="0"/>
                    <a:cs typeface="Arial" panose="020B0604020202020204" pitchFamily="34" charset="0"/>
                  </a:rPr>
                  <a:t>,</a:t>
                </a:r>
              </a:p>
              <a:p>
                <a:pPr>
                  <a:lnSpc>
                    <a:spcPct val="100000"/>
                  </a:lnSpc>
                  <a:spcBef>
                    <a:spcPts val="1200"/>
                  </a:spcBef>
                  <a:spcAft>
                    <a:spcPts val="1200"/>
                  </a:spcAft>
                </a:pPr>
                <a:r>
                  <a:rPr lang="en-GB" spc="-10" dirty="0">
                    <a:latin typeface="Arial" panose="020B0604020202020204" pitchFamily="34" charset="0"/>
                    <a:cs typeface="Arial" panose="020B0604020202020204" pitchFamily="34" charset="0"/>
                  </a:rPr>
                  <a:t>Formally: </a:t>
                </a:r>
                <a14:m>
                  <m:oMath xmlns:m="http://schemas.openxmlformats.org/officeDocument/2006/math">
                    <m:r>
                      <a:rPr lang="en-GB" i="1" spc="-5" dirty="0" smtClean="0">
                        <a:latin typeface="Cambria Math" panose="02040503050406030204" pitchFamily="18" charset="0"/>
                        <a:cs typeface="Arial" panose="020B0604020202020204" pitchFamily="34" charset="0"/>
                      </a:rPr>
                      <m:t>𝑡</m:t>
                    </m:r>
                    <m:r>
                      <a:rPr lang="en-GB" i="1" dirty="0" smtClean="0">
                        <a:latin typeface="Cambria Math" panose="02040503050406030204" pitchFamily="18" charset="0"/>
                        <a:cs typeface="Arial" panose="020B0604020202020204" pitchFamily="34" charset="0"/>
                      </a:rPr>
                      <m:t>(</m:t>
                    </m:r>
                    <m:r>
                      <a:rPr lang="en-GB" i="1" dirty="0">
                        <a:latin typeface="Cambria Math" panose="02040503050406030204" pitchFamily="18" charset="0"/>
                        <a:cs typeface="Arial" panose="020B0604020202020204" pitchFamily="34" charset="0"/>
                      </a:rPr>
                      <m:t>𝑛</m:t>
                    </m:r>
                    <m:r>
                      <a:rPr lang="en-GB" i="1" dirty="0" smtClean="0">
                        <a:latin typeface="Cambria Math" panose="02040503050406030204" pitchFamily="18" charset="0"/>
                        <a:cs typeface="Arial" panose="020B0604020202020204" pitchFamily="34" charset="0"/>
                      </a:rPr>
                      <m:t>)</m:t>
                    </m:r>
                    <m:r>
                      <a:rPr lang="en-GB" i="1" spc="-235" dirty="0" smtClean="0">
                        <a:latin typeface="Cambria Math" panose="02040503050406030204" pitchFamily="18" charset="0"/>
                        <a:cs typeface="Arial" panose="020B0604020202020204" pitchFamily="34" charset="0"/>
                      </a:rPr>
                      <m:t>∈ </m:t>
                    </m:r>
                    <m:r>
                      <m:rPr>
                        <m:sty m:val="p"/>
                      </m:rPr>
                      <a:rPr lang="en-GB" i="0" spc="-5" dirty="0">
                        <a:latin typeface="Cambria Math" panose="02040503050406030204" pitchFamily="18" charset="0"/>
                        <a:cs typeface="Arial" panose="020B0604020202020204" pitchFamily="34" charset="0"/>
                      </a:rPr>
                      <m:t>Θ</m:t>
                    </m:r>
                    <m:r>
                      <a:rPr lang="en-GB" i="1" spc="5" dirty="0">
                        <a:latin typeface="Cambria Math" panose="02040503050406030204" pitchFamily="18" charset="0"/>
                        <a:cs typeface="Arial" panose="020B0604020202020204" pitchFamily="34" charset="0"/>
                      </a:rPr>
                      <m:t>(</m:t>
                    </m:r>
                    <m:r>
                      <a:rPr lang="en-GB" i="1" spc="5" dirty="0">
                        <a:latin typeface="Cambria Math" panose="02040503050406030204" pitchFamily="18" charset="0"/>
                        <a:cs typeface="Arial" panose="020B0604020202020204" pitchFamily="34" charset="0"/>
                      </a:rPr>
                      <m:t>𝑔</m:t>
                    </m:r>
                    <m:r>
                      <a:rPr lang="en-GB" i="1" spc="5" dirty="0">
                        <a:latin typeface="Cambria Math" panose="02040503050406030204" pitchFamily="18" charset="0"/>
                        <a:cs typeface="Arial" panose="020B0604020202020204" pitchFamily="34" charset="0"/>
                      </a:rPr>
                      <m:t>(</m:t>
                    </m:r>
                    <m:r>
                      <a:rPr lang="en-GB" i="1" spc="5" dirty="0">
                        <a:latin typeface="Cambria Math" panose="02040503050406030204" pitchFamily="18" charset="0"/>
                        <a:cs typeface="Arial" panose="020B0604020202020204" pitchFamily="34" charset="0"/>
                      </a:rPr>
                      <m:t>𝑛</m:t>
                    </m:r>
                    <m:r>
                      <a:rPr lang="en-GB" i="1" spc="5" dirty="0">
                        <a:latin typeface="Cambria Math" panose="02040503050406030204" pitchFamily="18" charset="0"/>
                        <a:cs typeface="Arial" panose="020B0604020202020204" pitchFamily="34" charset="0"/>
                      </a:rPr>
                      <m:t>))</m:t>
                    </m:r>
                  </m:oMath>
                </a14:m>
                <a:r>
                  <a:rPr lang="en-GB" spc="5" dirty="0">
                    <a:latin typeface="Arial" panose="020B0604020202020204" pitchFamily="34" charset="0"/>
                    <a:cs typeface="Arial" panose="020B0604020202020204" pitchFamily="34" charset="0"/>
                  </a:rPr>
                  <a:t>, </a:t>
                </a:r>
                <a:r>
                  <a:rPr lang="en-GB" spc="-5" dirty="0">
                    <a:latin typeface="Arial" panose="020B0604020202020204" pitchFamily="34" charset="0"/>
                    <a:cs typeface="Arial" panose="020B0604020202020204" pitchFamily="34" charset="0"/>
                  </a:rPr>
                  <a:t>if </a:t>
                </a:r>
                <a14:m>
                  <m:oMath xmlns:m="http://schemas.openxmlformats.org/officeDocument/2006/math">
                    <m:r>
                      <a:rPr lang="en-GB" i="1" spc="10" dirty="0" smtClean="0">
                        <a:latin typeface="Cambria Math" panose="02040503050406030204" pitchFamily="18" charset="0"/>
                        <a:cs typeface="Arial" panose="020B0604020202020204" pitchFamily="34" charset="0"/>
                      </a:rPr>
                      <m:t>𝑔</m:t>
                    </m:r>
                    <m:r>
                      <a:rPr lang="en-GB" i="1" spc="10" dirty="0" smtClean="0">
                        <a:latin typeface="Cambria Math" panose="02040503050406030204" pitchFamily="18" charset="0"/>
                        <a:cs typeface="Arial" panose="020B0604020202020204" pitchFamily="34" charset="0"/>
                      </a:rPr>
                      <m:t>(</m:t>
                    </m:r>
                    <m:r>
                      <a:rPr lang="en-GB" i="1" spc="10" dirty="0" smtClean="0">
                        <a:latin typeface="Cambria Math" panose="02040503050406030204" pitchFamily="18" charset="0"/>
                        <a:cs typeface="Arial" panose="020B0604020202020204" pitchFamily="34" charset="0"/>
                      </a:rPr>
                      <m:t>𝑛</m:t>
                    </m:r>
                    <m:r>
                      <a:rPr lang="en-GB" i="1" spc="10" dirty="0" smtClean="0">
                        <a:latin typeface="Cambria Math" panose="02040503050406030204" pitchFamily="18" charset="0"/>
                        <a:cs typeface="Arial" panose="020B0604020202020204" pitchFamily="34" charset="0"/>
                      </a:rPr>
                      <m:t>)</m:t>
                    </m:r>
                  </m:oMath>
                </a14:m>
                <a:r>
                  <a:rPr lang="en-GB" spc="10" dirty="0">
                    <a:latin typeface="Arial" panose="020B0604020202020204" pitchFamily="34" charset="0"/>
                    <a:cs typeface="Arial" panose="020B0604020202020204" pitchFamily="34" charset="0"/>
                  </a:rPr>
                  <a:t> </a:t>
                </a:r>
                <a:r>
                  <a:rPr lang="en-GB" spc="-5" dirty="0">
                    <a:latin typeface="Arial" panose="020B0604020202020204" pitchFamily="34" charset="0"/>
                    <a:cs typeface="Arial" panose="020B0604020202020204" pitchFamily="34" charset="0"/>
                  </a:rPr>
                  <a:t>is </a:t>
                </a:r>
                <a:r>
                  <a:rPr lang="en-GB" spc="-10" dirty="0">
                    <a:latin typeface="Arial" panose="020B0604020202020204" pitchFamily="34" charset="0"/>
                    <a:cs typeface="Arial" panose="020B0604020202020204" pitchFamily="34" charset="0"/>
                  </a:rPr>
                  <a:t>a </a:t>
                </a:r>
                <a:r>
                  <a:rPr lang="en-GB" spc="-5" dirty="0">
                    <a:latin typeface="Arial" panose="020B0604020202020204" pitchFamily="34" charset="0"/>
                    <a:cs typeface="Arial" panose="020B0604020202020204" pitchFamily="34" charset="0"/>
                  </a:rPr>
                  <a:t>function </a:t>
                </a:r>
                <a:r>
                  <a:rPr lang="en-GB" spc="-10" dirty="0">
                    <a:latin typeface="Arial" panose="020B0604020202020204" pitchFamily="34" charset="0"/>
                    <a:cs typeface="Arial" panose="020B0604020202020204" pitchFamily="34" charset="0"/>
                  </a:rPr>
                  <a:t>and </a:t>
                </a:r>
                <a14:m>
                  <m:oMath xmlns:m="http://schemas.openxmlformats.org/officeDocument/2006/math">
                    <m:r>
                      <a:rPr lang="en-GB" i="1" spc="-10" dirty="0" smtClean="0">
                        <a:latin typeface="Cambria Math" panose="02040503050406030204" pitchFamily="18" charset="0"/>
                        <a:cs typeface="Arial" panose="020B0604020202020204" pitchFamily="34" charset="0"/>
                      </a:rPr>
                      <m:t>𝑐</m:t>
                    </m:r>
                    <m:r>
                      <a:rPr lang="en-GB" i="1" spc="-15" baseline="-13888" dirty="0" smtClean="0">
                        <a:latin typeface="Cambria Math" panose="02040503050406030204" pitchFamily="18" charset="0"/>
                        <a:cs typeface="Arial" panose="020B0604020202020204" pitchFamily="34" charset="0"/>
                      </a:rPr>
                      <m:t>1</m:t>
                    </m:r>
                    <m:r>
                      <a:rPr lang="en-GB" i="1" spc="10" dirty="0" smtClean="0">
                        <a:latin typeface="Cambria Math" panose="02040503050406030204" pitchFamily="18" charset="0"/>
                        <a:ea typeface="Cambria Math" panose="02040503050406030204" pitchFamily="18" charset="0"/>
                        <a:cs typeface="Arial" panose="020B0604020202020204" pitchFamily="34" charset="0"/>
                      </a:rPr>
                      <m:t>∙</m:t>
                    </m:r>
                    <m:r>
                      <a:rPr lang="en-AU" b="0" i="1" spc="10" dirty="0" smtClean="0">
                        <a:latin typeface="Cambria Math" panose="02040503050406030204" pitchFamily="18" charset="0"/>
                        <a:ea typeface="Cambria Math" panose="02040503050406030204" pitchFamily="18" charset="0"/>
                        <a:cs typeface="Arial" panose="020B0604020202020204" pitchFamily="34" charset="0"/>
                      </a:rPr>
                      <m:t>𝑔</m:t>
                    </m:r>
                    <m:r>
                      <a:rPr lang="en-GB" i="1" spc="10" dirty="0">
                        <a:latin typeface="Cambria Math" panose="02040503050406030204" pitchFamily="18" charset="0"/>
                        <a:cs typeface="Arial" panose="020B0604020202020204" pitchFamily="34" charset="0"/>
                      </a:rPr>
                      <m:t>(</m:t>
                    </m:r>
                    <m:r>
                      <a:rPr lang="en-GB" i="1" spc="10" dirty="0">
                        <a:latin typeface="Cambria Math" panose="02040503050406030204" pitchFamily="18" charset="0"/>
                        <a:cs typeface="Arial" panose="020B0604020202020204" pitchFamily="34" charset="0"/>
                      </a:rPr>
                      <m:t>𝑛</m:t>
                    </m:r>
                    <m:r>
                      <a:rPr lang="en-GB" i="1" spc="10" dirty="0">
                        <a:latin typeface="Cambria Math" panose="02040503050406030204" pitchFamily="18" charset="0"/>
                        <a:cs typeface="Arial" panose="020B0604020202020204" pitchFamily="34" charset="0"/>
                      </a:rPr>
                      <m:t>)</m:t>
                    </m:r>
                  </m:oMath>
                </a14:m>
                <a:r>
                  <a:rPr lang="en-GB" spc="10" dirty="0">
                    <a:latin typeface="Arial" panose="020B0604020202020204" pitchFamily="34" charset="0"/>
                    <a:cs typeface="Arial" panose="020B0604020202020204" pitchFamily="34" charset="0"/>
                  </a:rPr>
                  <a:t> </a:t>
                </a:r>
                <a:r>
                  <a:rPr lang="en-GB" spc="-5" dirty="0">
                    <a:latin typeface="Arial" panose="020B0604020202020204" pitchFamily="34" charset="0"/>
                    <a:cs typeface="Arial" panose="020B0604020202020204" pitchFamily="34" charset="0"/>
                  </a:rPr>
                  <a:t>is </a:t>
                </a:r>
                <a:r>
                  <a:rPr lang="en-GB" spc="-10" dirty="0">
                    <a:latin typeface="Arial" panose="020B0604020202020204" pitchFamily="34" charset="0"/>
                    <a:cs typeface="Arial" panose="020B0604020202020204" pitchFamily="34" charset="0"/>
                  </a:rPr>
                  <a:t>an </a:t>
                </a:r>
                <a:r>
                  <a:rPr lang="en-GB" b="1" spc="-5" dirty="0">
                    <a:latin typeface="Arial" panose="020B0604020202020204" pitchFamily="34" charset="0"/>
                    <a:cs typeface="Arial" panose="020B0604020202020204" pitchFamily="34" charset="0"/>
                  </a:rPr>
                  <a:t>upper </a:t>
                </a:r>
                <a:r>
                  <a:rPr lang="en-GB" spc="-10" dirty="0">
                    <a:latin typeface="Arial" panose="020B0604020202020204" pitchFamily="34" charset="0"/>
                    <a:cs typeface="Arial" panose="020B0604020202020204" pitchFamily="34" charset="0"/>
                  </a:rPr>
                  <a:t>bound</a:t>
                </a:r>
                <a:r>
                  <a:rPr lang="en-GB" dirty="0">
                    <a:latin typeface="Arial" panose="020B0604020202020204" pitchFamily="34" charset="0"/>
                    <a:cs typeface="Arial" panose="020B0604020202020204" pitchFamily="34" charset="0"/>
                  </a:rPr>
                  <a:t> </a:t>
                </a:r>
                <a:r>
                  <a:rPr lang="en-GB" spc="-10" dirty="0">
                    <a:latin typeface="Arial" panose="020B0604020202020204" pitchFamily="34" charset="0"/>
                    <a:cs typeface="Arial" panose="020B0604020202020204" pitchFamily="34" charset="0"/>
                  </a:rPr>
                  <a:t>on</a:t>
                </a:r>
                <a:r>
                  <a:rPr lang="en-GB" dirty="0">
                    <a:latin typeface="Arial" panose="020B0604020202020204" pitchFamily="34" charset="0"/>
                    <a:cs typeface="Arial" panose="020B0604020202020204" pitchFamily="34" charset="0"/>
                  </a:rPr>
                  <a:t> </a:t>
                </a:r>
                <a14:m>
                  <m:oMath xmlns:m="http://schemas.openxmlformats.org/officeDocument/2006/math">
                    <m:r>
                      <a:rPr lang="en-GB" i="1" spc="-5" dirty="0" smtClean="0">
                        <a:latin typeface="Cambria Math" panose="02040503050406030204" pitchFamily="18" charset="0"/>
                        <a:cs typeface="Arial" panose="020B0604020202020204" pitchFamily="34" charset="0"/>
                      </a:rPr>
                      <m:t>𝑡</m:t>
                    </m:r>
                    <m:r>
                      <a:rPr lang="en-GB" i="1" dirty="0" smtClean="0">
                        <a:latin typeface="Cambria Math" panose="02040503050406030204" pitchFamily="18" charset="0"/>
                        <a:cs typeface="Arial" panose="020B0604020202020204" pitchFamily="34" charset="0"/>
                      </a:rPr>
                      <m:t>(</m:t>
                    </m:r>
                    <m:r>
                      <a:rPr lang="en-GB" i="1" dirty="0">
                        <a:latin typeface="Cambria Math" panose="02040503050406030204" pitchFamily="18" charset="0"/>
                        <a:cs typeface="Arial" panose="020B0604020202020204" pitchFamily="34" charset="0"/>
                      </a:rPr>
                      <m:t>𝑛</m:t>
                    </m:r>
                    <m:r>
                      <a:rPr lang="en-GB" i="1" dirty="0">
                        <a:latin typeface="Cambria Math" panose="02040503050406030204" pitchFamily="18" charset="0"/>
                        <a:cs typeface="Arial" panose="020B0604020202020204" pitchFamily="34" charset="0"/>
                      </a:rPr>
                      <m:t>)</m:t>
                    </m:r>
                  </m:oMath>
                </a14:m>
                <a:r>
                  <a:rPr lang="en-GB" spc="-60" dirty="0">
                    <a:latin typeface="Arial" panose="020B0604020202020204" pitchFamily="34" charset="0"/>
                    <a:cs typeface="Arial" panose="020B0604020202020204" pitchFamily="34" charset="0"/>
                  </a:rPr>
                  <a:t> </a:t>
                </a:r>
                <a:r>
                  <a:rPr lang="en-GB" spc="-10" dirty="0">
                    <a:latin typeface="Arial" panose="020B0604020202020204" pitchFamily="34" charset="0"/>
                    <a:cs typeface="Arial" panose="020B0604020202020204" pitchFamily="34" charset="0"/>
                  </a:rPr>
                  <a:t>and</a:t>
                </a:r>
                <a:r>
                  <a:rPr lang="en-GB" dirty="0">
                    <a:latin typeface="Arial" panose="020B0604020202020204" pitchFamily="34" charset="0"/>
                    <a:cs typeface="Arial" panose="020B0604020202020204" pitchFamily="34" charset="0"/>
                  </a:rPr>
                  <a:t> </a:t>
                </a:r>
                <a14:m>
                  <m:oMath xmlns:m="http://schemas.openxmlformats.org/officeDocument/2006/math">
                    <m:r>
                      <a:rPr lang="en-GB" i="1" spc="-10" dirty="0">
                        <a:latin typeface="Cambria Math" panose="02040503050406030204" pitchFamily="18" charset="0"/>
                        <a:cs typeface="Arial" panose="020B0604020202020204" pitchFamily="34" charset="0"/>
                      </a:rPr>
                      <m:t>𝑐</m:t>
                    </m:r>
                    <m:r>
                      <a:rPr lang="en-AU" b="0" i="1" spc="-15" baseline="-13888" dirty="0" smtClean="0">
                        <a:latin typeface="Cambria Math" panose="02040503050406030204" pitchFamily="18" charset="0"/>
                        <a:cs typeface="Arial" panose="020B0604020202020204" pitchFamily="34" charset="0"/>
                      </a:rPr>
                      <m:t>2</m:t>
                    </m:r>
                    <m:r>
                      <a:rPr lang="en-GB" i="1" spc="10" dirty="0">
                        <a:latin typeface="Cambria Math" panose="02040503050406030204" pitchFamily="18" charset="0"/>
                        <a:ea typeface="Cambria Math" panose="02040503050406030204" pitchFamily="18" charset="0"/>
                        <a:cs typeface="Arial" panose="020B0604020202020204" pitchFamily="34" charset="0"/>
                      </a:rPr>
                      <m:t>∙</m:t>
                    </m:r>
                    <m:r>
                      <a:rPr lang="en-AU" i="1" spc="10" dirty="0">
                        <a:latin typeface="Cambria Math" panose="02040503050406030204" pitchFamily="18" charset="0"/>
                        <a:ea typeface="Cambria Math" panose="02040503050406030204" pitchFamily="18" charset="0"/>
                        <a:cs typeface="Arial" panose="020B0604020202020204" pitchFamily="34" charset="0"/>
                      </a:rPr>
                      <m:t>𝑔</m:t>
                    </m:r>
                    <m:r>
                      <a:rPr lang="en-GB" i="1" spc="10" dirty="0">
                        <a:latin typeface="Cambria Math" panose="02040503050406030204" pitchFamily="18" charset="0"/>
                        <a:cs typeface="Arial" panose="020B0604020202020204" pitchFamily="34" charset="0"/>
                      </a:rPr>
                      <m:t>(</m:t>
                    </m:r>
                    <m:r>
                      <a:rPr lang="en-GB" i="1" spc="10" dirty="0">
                        <a:latin typeface="Cambria Math" panose="02040503050406030204" pitchFamily="18" charset="0"/>
                        <a:cs typeface="Arial" panose="020B0604020202020204" pitchFamily="34" charset="0"/>
                      </a:rPr>
                      <m:t>𝑛</m:t>
                    </m:r>
                    <m:r>
                      <a:rPr lang="en-GB" i="1" spc="10" dirty="0">
                        <a:latin typeface="Cambria Math" panose="02040503050406030204" pitchFamily="18" charset="0"/>
                        <a:cs typeface="Arial" panose="020B0604020202020204" pitchFamily="34" charset="0"/>
                      </a:rPr>
                      <m:t>)</m:t>
                    </m:r>
                  </m:oMath>
                </a14:m>
                <a:r>
                  <a:rPr lang="en-GB" spc="10" dirty="0">
                    <a:latin typeface="Arial" panose="020B0604020202020204" pitchFamily="34" charset="0"/>
                    <a:cs typeface="Arial" panose="020B0604020202020204" pitchFamily="34" charset="0"/>
                  </a:rPr>
                  <a:t> </a:t>
                </a:r>
                <a:r>
                  <a:rPr lang="en-GB" spc="-5" dirty="0">
                    <a:latin typeface="Arial" panose="020B0604020202020204" pitchFamily="34" charset="0"/>
                    <a:cs typeface="Arial" panose="020B0604020202020204" pitchFamily="34" charset="0"/>
                  </a:rPr>
                  <a:t>is</a:t>
                </a:r>
                <a:r>
                  <a:rPr lang="en-GB" dirty="0">
                    <a:latin typeface="Arial" panose="020B0604020202020204" pitchFamily="34" charset="0"/>
                    <a:cs typeface="Arial" panose="020B0604020202020204" pitchFamily="34" charset="0"/>
                  </a:rPr>
                  <a:t> </a:t>
                </a:r>
                <a:r>
                  <a:rPr lang="en-GB" spc="-10" dirty="0">
                    <a:latin typeface="Arial" panose="020B0604020202020204" pitchFamily="34" charset="0"/>
                    <a:cs typeface="Arial" panose="020B0604020202020204" pitchFamily="34" charset="0"/>
                  </a:rPr>
                  <a:t>an</a:t>
                </a:r>
                <a:r>
                  <a:rPr lang="en-GB" spc="-5" dirty="0">
                    <a:latin typeface="Arial" panose="020B0604020202020204" pitchFamily="34" charset="0"/>
                    <a:cs typeface="Arial" panose="020B0604020202020204" pitchFamily="34" charset="0"/>
                  </a:rPr>
                  <a:t> </a:t>
                </a:r>
                <a:r>
                  <a:rPr lang="en-GB" b="1" spc="-10" dirty="0">
                    <a:latin typeface="Arial" panose="020B0604020202020204" pitchFamily="34" charset="0"/>
                    <a:cs typeface="Arial" panose="020B0604020202020204" pitchFamily="34" charset="0"/>
                  </a:rPr>
                  <a:t>lower</a:t>
                </a:r>
                <a:r>
                  <a:rPr lang="en-GB" b="1" dirty="0">
                    <a:latin typeface="Arial" panose="020B0604020202020204" pitchFamily="34" charset="0"/>
                    <a:cs typeface="Arial" panose="020B0604020202020204" pitchFamily="34" charset="0"/>
                  </a:rPr>
                  <a:t> </a:t>
                </a:r>
                <a:r>
                  <a:rPr lang="en-GB" spc="-10" dirty="0">
                    <a:latin typeface="Arial" panose="020B0604020202020204" pitchFamily="34" charset="0"/>
                    <a:cs typeface="Arial" panose="020B0604020202020204" pitchFamily="34" charset="0"/>
                  </a:rPr>
                  <a:t>bound</a:t>
                </a:r>
                <a:r>
                  <a:rPr lang="en-GB" dirty="0">
                    <a:latin typeface="Arial" panose="020B0604020202020204" pitchFamily="34" charset="0"/>
                    <a:cs typeface="Arial" panose="020B0604020202020204" pitchFamily="34" charset="0"/>
                  </a:rPr>
                  <a:t> </a:t>
                </a:r>
                <a:r>
                  <a:rPr lang="en-GB" spc="-10" dirty="0">
                    <a:latin typeface="Arial" panose="020B0604020202020204" pitchFamily="34" charset="0"/>
                    <a:cs typeface="Arial" panose="020B0604020202020204" pitchFamily="34" charset="0"/>
                  </a:rPr>
                  <a:t>on</a:t>
                </a:r>
                <a:r>
                  <a:rPr lang="en-GB" dirty="0">
                    <a:latin typeface="Arial" panose="020B0604020202020204" pitchFamily="34" charset="0"/>
                    <a:cs typeface="Arial" panose="020B0604020202020204" pitchFamily="34" charset="0"/>
                  </a:rPr>
                  <a:t> </a:t>
                </a:r>
                <a14:m>
                  <m:oMath xmlns:m="http://schemas.openxmlformats.org/officeDocument/2006/math">
                    <m:r>
                      <a:rPr lang="en-GB" i="1" spc="-5" dirty="0" smtClean="0">
                        <a:latin typeface="Cambria Math" panose="02040503050406030204" pitchFamily="18" charset="0"/>
                        <a:cs typeface="Arial" panose="020B0604020202020204" pitchFamily="34" charset="0"/>
                      </a:rPr>
                      <m:t>𝑡</m:t>
                    </m:r>
                    <m:r>
                      <a:rPr lang="en-GB" i="1" spc="-5" dirty="0" smtClean="0">
                        <a:latin typeface="Cambria Math" panose="02040503050406030204" pitchFamily="18" charset="0"/>
                        <a:cs typeface="Arial" panose="020B0604020202020204" pitchFamily="34" charset="0"/>
                      </a:rPr>
                      <m:t>(</m:t>
                    </m:r>
                    <m:r>
                      <a:rPr lang="en-GB" i="1" spc="-5" dirty="0">
                        <a:latin typeface="Cambria Math" panose="02040503050406030204" pitchFamily="18" charset="0"/>
                        <a:cs typeface="Arial" panose="020B0604020202020204" pitchFamily="34" charset="0"/>
                      </a:rPr>
                      <m:t>𝑛</m:t>
                    </m:r>
                    <m:r>
                      <a:rPr lang="en-GB" i="1" spc="-5" dirty="0">
                        <a:latin typeface="Cambria Math" panose="02040503050406030204" pitchFamily="18" charset="0"/>
                        <a:cs typeface="Arial" panose="020B0604020202020204" pitchFamily="34" charset="0"/>
                      </a:rPr>
                      <m:t>)</m:t>
                    </m:r>
                  </m:oMath>
                </a14:m>
                <a:r>
                  <a:rPr lang="en-GB" spc="-5" dirty="0">
                    <a:latin typeface="Arial" panose="020B0604020202020204" pitchFamily="34" charset="0"/>
                    <a:cs typeface="Arial" panose="020B0604020202020204" pitchFamily="34" charset="0"/>
                  </a:rPr>
                  <a:t>,</a:t>
                </a:r>
                <a:r>
                  <a:rPr lang="en-GB" dirty="0">
                    <a:latin typeface="Arial" panose="020B0604020202020204" pitchFamily="34" charset="0"/>
                    <a:cs typeface="Arial" panose="020B0604020202020204" pitchFamily="34" charset="0"/>
                  </a:rPr>
                  <a:t> </a:t>
                </a:r>
                <a:r>
                  <a:rPr lang="en-GB" spc="-20" dirty="0">
                    <a:latin typeface="Arial" panose="020B0604020202020204" pitchFamily="34" charset="0"/>
                    <a:cs typeface="Arial" panose="020B0604020202020204" pitchFamily="34" charset="0"/>
                  </a:rPr>
                  <a:t>for </a:t>
                </a:r>
                <a:r>
                  <a:rPr lang="en-GB" spc="-10" dirty="0">
                    <a:latin typeface="Arial" panose="020B0604020202020204" pitchFamily="34" charset="0"/>
                    <a:cs typeface="Arial" panose="020B0604020202020204" pitchFamily="34" charset="0"/>
                  </a:rPr>
                  <a:t>some </a:t>
                </a:r>
                <a14:m>
                  <m:oMath xmlns:m="http://schemas.openxmlformats.org/officeDocument/2006/math">
                    <m:r>
                      <a:rPr lang="en-GB" i="1" spc="-5" dirty="0" smtClean="0">
                        <a:latin typeface="Cambria Math" panose="02040503050406030204" pitchFamily="18" charset="0"/>
                        <a:cs typeface="Arial" panose="020B0604020202020204" pitchFamily="34" charset="0"/>
                      </a:rPr>
                      <m:t>𝑐</m:t>
                    </m:r>
                    <m:r>
                      <a:rPr lang="en-GB" i="1" spc="-7" baseline="-13888" dirty="0" smtClean="0">
                        <a:latin typeface="Cambria Math" panose="02040503050406030204" pitchFamily="18" charset="0"/>
                        <a:cs typeface="Arial" panose="020B0604020202020204" pitchFamily="34" charset="0"/>
                      </a:rPr>
                      <m:t>1</m:t>
                    </m:r>
                    <m:r>
                      <a:rPr lang="en-GB" i="1" spc="-55" dirty="0" smtClean="0">
                        <a:latin typeface="Cambria Math" panose="02040503050406030204" pitchFamily="18" charset="0"/>
                        <a:cs typeface="Arial" panose="020B0604020202020204" pitchFamily="34" charset="0"/>
                      </a:rPr>
                      <m:t>&gt;</m:t>
                    </m:r>
                    <m:r>
                      <a:rPr lang="en-GB" i="1" spc="-10" dirty="0" smtClean="0">
                        <a:latin typeface="Cambria Math" panose="02040503050406030204" pitchFamily="18" charset="0"/>
                        <a:cs typeface="Arial" panose="020B0604020202020204" pitchFamily="34" charset="0"/>
                      </a:rPr>
                      <m:t>0 </m:t>
                    </m:r>
                  </m:oMath>
                </a14:m>
                <a:r>
                  <a:rPr lang="en-GB" spc="-10" dirty="0">
                    <a:latin typeface="Arial" panose="020B0604020202020204" pitchFamily="34" charset="0"/>
                    <a:cs typeface="Arial" panose="020B0604020202020204" pitchFamily="34" charset="0"/>
                  </a:rPr>
                  <a:t>and </a:t>
                </a:r>
                <a14:m>
                  <m:oMath xmlns:m="http://schemas.openxmlformats.org/officeDocument/2006/math">
                    <m:r>
                      <a:rPr lang="en-GB" i="1" spc="-5" dirty="0" smtClean="0">
                        <a:latin typeface="Cambria Math" panose="02040503050406030204" pitchFamily="18" charset="0"/>
                        <a:cs typeface="Arial" panose="020B0604020202020204" pitchFamily="34" charset="0"/>
                      </a:rPr>
                      <m:t>𝑐</m:t>
                    </m:r>
                    <m:r>
                      <a:rPr lang="en-GB" i="1" spc="-7" baseline="-13888" dirty="0" smtClean="0">
                        <a:latin typeface="Cambria Math" panose="02040503050406030204" pitchFamily="18" charset="0"/>
                        <a:cs typeface="Arial" panose="020B0604020202020204" pitchFamily="34" charset="0"/>
                      </a:rPr>
                      <m:t>2</m:t>
                    </m:r>
                    <m:r>
                      <a:rPr lang="en-GB" i="1" spc="-55" dirty="0" smtClean="0">
                        <a:latin typeface="Cambria Math" panose="02040503050406030204" pitchFamily="18" charset="0"/>
                        <a:cs typeface="Arial" panose="020B0604020202020204" pitchFamily="34" charset="0"/>
                      </a:rPr>
                      <m:t>&gt;</m:t>
                    </m:r>
                    <m:r>
                      <a:rPr lang="en-GB" i="1" spc="-10" dirty="0" smtClean="0">
                        <a:latin typeface="Cambria Math" panose="02040503050406030204" pitchFamily="18" charset="0"/>
                        <a:cs typeface="Arial" panose="020B0604020202020204" pitchFamily="34" charset="0"/>
                      </a:rPr>
                      <m:t>0</m:t>
                    </m:r>
                  </m:oMath>
                </a14:m>
                <a:r>
                  <a:rPr lang="en-GB" spc="-10" dirty="0">
                    <a:latin typeface="Arial" panose="020B0604020202020204" pitchFamily="34" charset="0"/>
                    <a:cs typeface="Arial" panose="020B0604020202020204" pitchFamily="34" charset="0"/>
                  </a:rPr>
                  <a:t> and </a:t>
                </a:r>
                <a:r>
                  <a:rPr lang="en-GB" spc="-20" dirty="0">
                    <a:latin typeface="Arial" panose="020B0604020202020204" pitchFamily="34" charset="0"/>
                    <a:cs typeface="Arial" panose="020B0604020202020204" pitchFamily="34" charset="0"/>
                  </a:rPr>
                  <a:t>for </a:t>
                </a:r>
                <a:r>
                  <a:rPr lang="en-GB" i="1" spc="-5" dirty="0">
                    <a:latin typeface="Arial" panose="020B0604020202020204" pitchFamily="34" charset="0"/>
                    <a:cs typeface="Arial" panose="020B0604020202020204" pitchFamily="34" charset="0"/>
                  </a:rPr>
                  <a:t>“large”</a:t>
                </a:r>
                <a:r>
                  <a:rPr lang="en-GB" i="1" spc="-200" dirty="0">
                    <a:latin typeface="Arial" panose="020B0604020202020204" pitchFamily="34" charset="0"/>
                    <a:cs typeface="Arial" panose="020B0604020202020204" pitchFamily="34" charset="0"/>
                  </a:rPr>
                  <a:t> </a:t>
                </a:r>
                <a14:m>
                  <m:oMath xmlns:m="http://schemas.openxmlformats.org/officeDocument/2006/math">
                    <m:r>
                      <a:rPr lang="en-GB" i="1" spc="-10" dirty="0" smtClean="0">
                        <a:latin typeface="Cambria Math" panose="02040503050406030204" pitchFamily="18" charset="0"/>
                        <a:cs typeface="Arial" panose="020B0604020202020204" pitchFamily="34" charset="0"/>
                      </a:rPr>
                      <m:t>𝑛</m:t>
                    </m:r>
                  </m:oMath>
                </a14:m>
                <a:endParaRPr lang="en-GB" dirty="0">
                  <a:latin typeface="Arial" panose="020B0604020202020204" pitchFamily="34" charset="0"/>
                  <a:cs typeface="Arial" panose="020B0604020202020204" pitchFamily="34" charset="0"/>
                </a:endParaRPr>
              </a:p>
              <a:p>
                <a:pPr>
                  <a:lnSpc>
                    <a:spcPct val="100000"/>
                  </a:lnSpc>
                  <a:spcBef>
                    <a:spcPts val="1200"/>
                  </a:spcBef>
                  <a:spcAft>
                    <a:spcPts val="1200"/>
                  </a:spcAft>
                </a:pPr>
                <a:r>
                  <a:rPr lang="en-GB" spc="-5" dirty="0">
                    <a:latin typeface="Arial" panose="020B0604020202020204" pitchFamily="34" charset="0"/>
                    <a:cs typeface="Arial" panose="020B0604020202020204" pitchFamily="34" charset="0"/>
                  </a:rPr>
                  <a:t>Informally: </a:t>
                </a:r>
                <a14:m>
                  <m:oMath xmlns:m="http://schemas.openxmlformats.org/officeDocument/2006/math">
                    <m:r>
                      <a:rPr lang="en-GB" i="1" spc="-5" dirty="0">
                        <a:latin typeface="Cambria Math" panose="02040503050406030204" pitchFamily="18" charset="0"/>
                        <a:cs typeface="Arial" panose="020B0604020202020204" pitchFamily="34" charset="0"/>
                      </a:rPr>
                      <m:t>𝑡</m:t>
                    </m:r>
                    <m:r>
                      <a:rPr lang="en-GB" i="1" dirty="0">
                        <a:latin typeface="Cambria Math" panose="02040503050406030204" pitchFamily="18" charset="0"/>
                        <a:cs typeface="Arial" panose="020B0604020202020204" pitchFamily="34" charset="0"/>
                      </a:rPr>
                      <m:t>(</m:t>
                    </m:r>
                    <m:r>
                      <a:rPr lang="en-GB" i="1" dirty="0">
                        <a:latin typeface="Cambria Math" panose="02040503050406030204" pitchFamily="18" charset="0"/>
                        <a:cs typeface="Arial" panose="020B0604020202020204" pitchFamily="34" charset="0"/>
                      </a:rPr>
                      <m:t>𝑛</m:t>
                    </m:r>
                    <m:r>
                      <a:rPr lang="en-GB" i="1" dirty="0">
                        <a:latin typeface="Cambria Math" panose="02040503050406030204" pitchFamily="18" charset="0"/>
                        <a:cs typeface="Arial" panose="020B0604020202020204" pitchFamily="34" charset="0"/>
                      </a:rPr>
                      <m:t>)∈ </m:t>
                    </m:r>
                    <m:r>
                      <m:rPr>
                        <m:sty m:val="p"/>
                      </m:rPr>
                      <a:rPr lang="en-GB" spc="-5" dirty="0">
                        <a:latin typeface="Cambria Math" panose="02040503050406030204" pitchFamily="18" charset="0"/>
                        <a:cs typeface="Arial" panose="020B0604020202020204" pitchFamily="34" charset="0"/>
                      </a:rPr>
                      <m:t>Θ</m:t>
                    </m:r>
                    <m:r>
                      <a:rPr lang="en-GB" i="1" spc="5" dirty="0">
                        <a:latin typeface="Cambria Math" panose="02040503050406030204" pitchFamily="18" charset="0"/>
                        <a:cs typeface="Arial" panose="020B0604020202020204" pitchFamily="34" charset="0"/>
                      </a:rPr>
                      <m:t>(</m:t>
                    </m:r>
                    <m:r>
                      <a:rPr lang="en-GB" i="1" spc="5" dirty="0">
                        <a:latin typeface="Cambria Math" panose="02040503050406030204" pitchFamily="18" charset="0"/>
                        <a:cs typeface="Arial" panose="020B0604020202020204" pitchFamily="34" charset="0"/>
                      </a:rPr>
                      <m:t>𝑔</m:t>
                    </m:r>
                    <m:r>
                      <a:rPr lang="en-GB" i="1" spc="5" dirty="0">
                        <a:latin typeface="Cambria Math" panose="02040503050406030204" pitchFamily="18" charset="0"/>
                        <a:cs typeface="Arial" panose="020B0604020202020204" pitchFamily="34" charset="0"/>
                      </a:rPr>
                      <m:t>(</m:t>
                    </m:r>
                    <m:r>
                      <a:rPr lang="en-GB" i="1" spc="5" dirty="0">
                        <a:latin typeface="Cambria Math" panose="02040503050406030204" pitchFamily="18" charset="0"/>
                        <a:cs typeface="Arial" panose="020B0604020202020204" pitchFamily="34" charset="0"/>
                      </a:rPr>
                      <m:t>𝑛</m:t>
                    </m:r>
                    <m:r>
                      <a:rPr lang="en-GB" i="1" spc="5" dirty="0">
                        <a:latin typeface="Cambria Math" panose="02040503050406030204" pitchFamily="18" charset="0"/>
                        <a:cs typeface="Arial" panose="020B0604020202020204" pitchFamily="34" charset="0"/>
                      </a:rPr>
                      <m:t>))</m:t>
                    </m:r>
                  </m:oMath>
                </a14:m>
                <a:r>
                  <a:rPr lang="en-GB" spc="-10" dirty="0">
                    <a:latin typeface="Arial" panose="020B0604020202020204" pitchFamily="34" charset="0"/>
                    <a:cs typeface="Arial" panose="020B0604020202020204" pitchFamily="34" charset="0"/>
                  </a:rPr>
                  <a:t> means </a:t>
                </a:r>
                <a14:m>
                  <m:oMath xmlns:m="http://schemas.openxmlformats.org/officeDocument/2006/math">
                    <m:r>
                      <a:rPr lang="en-GB" i="1" spc="10" dirty="0" smtClean="0">
                        <a:latin typeface="Cambria Math" panose="02040503050406030204" pitchFamily="18" charset="0"/>
                        <a:cs typeface="Arial" panose="020B0604020202020204" pitchFamily="34" charset="0"/>
                      </a:rPr>
                      <m:t>𝑔</m:t>
                    </m:r>
                    <m:r>
                      <a:rPr lang="en-GB" i="1" spc="10" dirty="0" smtClean="0">
                        <a:latin typeface="Cambria Math" panose="02040503050406030204" pitchFamily="18" charset="0"/>
                        <a:cs typeface="Arial" panose="020B0604020202020204" pitchFamily="34" charset="0"/>
                      </a:rPr>
                      <m:t>(</m:t>
                    </m:r>
                    <m:r>
                      <a:rPr lang="en-GB" i="1" spc="10" dirty="0" smtClean="0">
                        <a:latin typeface="Cambria Math" panose="02040503050406030204" pitchFamily="18" charset="0"/>
                        <a:cs typeface="Arial" panose="020B0604020202020204" pitchFamily="34" charset="0"/>
                      </a:rPr>
                      <m:t>𝑛</m:t>
                    </m:r>
                    <m:r>
                      <a:rPr lang="en-GB" i="1" spc="10" dirty="0" smtClean="0">
                        <a:latin typeface="Cambria Math" panose="02040503050406030204" pitchFamily="18" charset="0"/>
                        <a:cs typeface="Arial" panose="020B0604020202020204" pitchFamily="34" charset="0"/>
                      </a:rPr>
                      <m:t>)</m:t>
                    </m:r>
                  </m:oMath>
                </a14:m>
                <a:r>
                  <a:rPr lang="en-GB" spc="10" dirty="0">
                    <a:latin typeface="Arial" panose="020B0604020202020204" pitchFamily="34" charset="0"/>
                    <a:cs typeface="Arial" panose="020B0604020202020204" pitchFamily="34" charset="0"/>
                  </a:rPr>
                  <a:t> </a:t>
                </a:r>
                <a:r>
                  <a:rPr lang="en-GB" spc="-5" dirty="0">
                    <a:latin typeface="Arial" panose="020B0604020202020204" pitchFamily="34" charset="0"/>
                    <a:cs typeface="Arial" panose="020B0604020202020204" pitchFamily="34" charset="0"/>
                  </a:rPr>
                  <a:t>is a </a:t>
                </a:r>
                <a:r>
                  <a:rPr lang="en-GB" spc="-5" dirty="0">
                    <a:solidFill>
                      <a:schemeClr val="tx2"/>
                    </a:solidFill>
                    <a:latin typeface="Arial" panose="020B0604020202020204" pitchFamily="34" charset="0"/>
                    <a:cs typeface="Arial" panose="020B0604020202020204" pitchFamily="34" charset="0"/>
                  </a:rPr>
                  <a:t>function</a:t>
                </a:r>
                <a:r>
                  <a:rPr lang="en-GB" spc="-5" dirty="0">
                    <a:solidFill>
                      <a:srgbClr val="006EB8"/>
                    </a:solidFill>
                    <a:latin typeface="Arial" panose="020B0604020202020204" pitchFamily="34" charset="0"/>
                    <a:cs typeface="Arial" panose="020B0604020202020204" pitchFamily="34" charset="0"/>
                  </a:rPr>
                  <a:t> </a:t>
                </a:r>
                <a:r>
                  <a:rPr lang="en-GB" spc="-5" dirty="0">
                    <a:latin typeface="Arial" panose="020B0604020202020204" pitchFamily="34" charset="0"/>
                    <a:cs typeface="Arial" panose="020B0604020202020204" pitchFamily="34" charset="0"/>
                  </a:rPr>
                  <a:t>that, as</a:t>
                </a:r>
                <a:r>
                  <a:rPr lang="en-GB" spc="204" dirty="0">
                    <a:latin typeface="Arial" panose="020B0604020202020204" pitchFamily="34" charset="0"/>
                    <a:cs typeface="Arial" panose="020B0604020202020204" pitchFamily="34" charset="0"/>
                  </a:rPr>
                  <a:t> </a:t>
                </a:r>
                <a14:m>
                  <m:oMath xmlns:m="http://schemas.openxmlformats.org/officeDocument/2006/math">
                    <m:r>
                      <a:rPr lang="en-GB" i="1" spc="-10" dirty="0" smtClean="0">
                        <a:latin typeface="Cambria Math" panose="02040503050406030204" pitchFamily="18" charset="0"/>
                        <a:cs typeface="Arial" panose="020B0604020202020204" pitchFamily="34" charset="0"/>
                      </a:rPr>
                      <m:t>𝑛</m:t>
                    </m:r>
                  </m:oMath>
                </a14:m>
                <a:r>
                  <a:rPr lang="en-GB" i="1" dirty="0">
                    <a:latin typeface="Arial" panose="020B0604020202020204" pitchFamily="34" charset="0"/>
                    <a:cs typeface="Arial" panose="020B0604020202020204" pitchFamily="34" charset="0"/>
                  </a:rPr>
                  <a:t> </a:t>
                </a:r>
                <a:r>
                  <a:rPr lang="en-GB" spc="-10" dirty="0">
                    <a:latin typeface="Arial" panose="020B0604020202020204" pitchFamily="34" charset="0"/>
                    <a:cs typeface="Arial" panose="020B0604020202020204" pitchFamily="34" charset="0"/>
                  </a:rPr>
                  <a:t>increases, </a:t>
                </a:r>
                <a:r>
                  <a:rPr lang="en-GB" spc="-5" dirty="0">
                    <a:latin typeface="Arial" panose="020B0604020202020204" pitchFamily="34" charset="0"/>
                    <a:cs typeface="Arial" panose="020B0604020202020204" pitchFamily="34" charset="0"/>
                  </a:rPr>
                  <a:t>is both </a:t>
                </a:r>
                <a:r>
                  <a:rPr lang="en-GB" spc="-5" dirty="0">
                    <a:solidFill>
                      <a:schemeClr val="tx2"/>
                    </a:solidFill>
                    <a:latin typeface="Arial" panose="020B0604020202020204" pitchFamily="34" charset="0"/>
                    <a:cs typeface="Arial" panose="020B0604020202020204" pitchFamily="34" charset="0"/>
                  </a:rPr>
                  <a:t>an upper </a:t>
                </a:r>
                <a:r>
                  <a:rPr lang="en-GB" spc="-10" dirty="0">
                    <a:latin typeface="Arial" panose="020B0604020202020204" pitchFamily="34" charset="0"/>
                    <a:cs typeface="Arial" panose="020B0604020202020204" pitchFamily="34" charset="0"/>
                  </a:rPr>
                  <a:t>and</a:t>
                </a:r>
                <a:r>
                  <a:rPr lang="en-GB" spc="-10" dirty="0">
                    <a:solidFill>
                      <a:schemeClr val="tx2"/>
                    </a:solidFill>
                    <a:latin typeface="Arial" panose="020B0604020202020204" pitchFamily="34" charset="0"/>
                    <a:cs typeface="Arial" panose="020B0604020202020204" pitchFamily="34" charset="0"/>
                  </a:rPr>
                  <a:t> a </a:t>
                </a:r>
                <a:r>
                  <a:rPr lang="en-GB" spc="-15" dirty="0">
                    <a:solidFill>
                      <a:schemeClr val="tx2"/>
                    </a:solidFill>
                    <a:latin typeface="Arial" panose="020B0604020202020204" pitchFamily="34" charset="0"/>
                    <a:cs typeface="Arial" panose="020B0604020202020204" pitchFamily="34" charset="0"/>
                  </a:rPr>
                  <a:t>lower </a:t>
                </a:r>
                <a:r>
                  <a:rPr lang="en-GB" spc="-5" dirty="0">
                    <a:solidFill>
                      <a:schemeClr val="tx2"/>
                    </a:solidFill>
                    <a:latin typeface="Arial" panose="020B0604020202020204" pitchFamily="34" charset="0"/>
                    <a:cs typeface="Arial" panose="020B0604020202020204" pitchFamily="34" charset="0"/>
                  </a:rPr>
                  <a:t>bound </a:t>
                </a:r>
                <a:r>
                  <a:rPr lang="en-GB" spc="-5" dirty="0">
                    <a:latin typeface="Arial" panose="020B0604020202020204" pitchFamily="34" charset="0"/>
                    <a:cs typeface="Arial" panose="020B0604020202020204" pitchFamily="34" charset="0"/>
                  </a:rPr>
                  <a:t>of </a:t>
                </a:r>
                <a14:m>
                  <m:oMath xmlns:m="http://schemas.openxmlformats.org/officeDocument/2006/math">
                    <m:r>
                      <a:rPr lang="en-GB" i="1" spc="-5" dirty="0" smtClean="0">
                        <a:latin typeface="Cambria Math" panose="02040503050406030204" pitchFamily="18" charset="0"/>
                        <a:cs typeface="Arial" panose="020B0604020202020204" pitchFamily="34" charset="0"/>
                      </a:rPr>
                      <m:t>𝑡</m:t>
                    </m:r>
                    <m:r>
                      <a:rPr lang="en-GB" i="1" dirty="0" smtClean="0">
                        <a:latin typeface="Cambria Math" panose="02040503050406030204" pitchFamily="18" charset="0"/>
                        <a:cs typeface="Arial" panose="020B0604020202020204" pitchFamily="34" charset="0"/>
                      </a:rPr>
                      <m:t>(</m:t>
                    </m:r>
                    <m:r>
                      <a:rPr lang="en-GB" i="1" dirty="0">
                        <a:latin typeface="Cambria Math" panose="02040503050406030204" pitchFamily="18" charset="0"/>
                        <a:cs typeface="Arial" panose="020B0604020202020204" pitchFamily="34" charset="0"/>
                      </a:rPr>
                      <m:t>𝑛</m:t>
                    </m:r>
                    <m:r>
                      <a:rPr lang="en-GB" i="1" dirty="0">
                        <a:latin typeface="Cambria Math" panose="02040503050406030204" pitchFamily="18" charset="0"/>
                        <a:cs typeface="Arial" panose="020B0604020202020204" pitchFamily="34" charset="0"/>
                      </a:rPr>
                      <m:t>)</m:t>
                    </m:r>
                  </m:oMath>
                </a14:m>
                <a:endParaRPr lang="en-GB" dirty="0">
                  <a:latin typeface="Arial" panose="020B0604020202020204" pitchFamily="34" charset="0"/>
                  <a:cs typeface="Arial" panose="020B0604020202020204" pitchFamily="34" charset="0"/>
                </a:endParaRPr>
              </a:p>
            </p:txBody>
          </p:sp>
        </mc:Choice>
        <mc:Fallback xmlns="">
          <p:sp>
            <p:nvSpPr>
              <p:cNvPr id="3" name="Text Placeholder 2">
                <a:extLst>
                  <a:ext uri="{FF2B5EF4-FFF2-40B4-BE49-F238E27FC236}">
                    <a16:creationId xmlns:a16="http://schemas.microsoft.com/office/drawing/2014/main" id="{417EA105-D14F-4DB2-AA25-E012E9CD511B}"/>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AU">
                    <a:noFill/>
                  </a:rPr>
                  <a:t> </a:t>
                </a:r>
              </a:p>
            </p:txBody>
          </p:sp>
        </mc:Fallback>
      </mc:AlternateContent>
      <p:sp>
        <p:nvSpPr>
          <p:cNvPr id="2" name="Title 1">
            <a:extLst>
              <a:ext uri="{FF2B5EF4-FFF2-40B4-BE49-F238E27FC236}">
                <a16:creationId xmlns:a16="http://schemas.microsoft.com/office/drawing/2014/main" id="{5FE7BEE8-FA80-4308-94B4-00B9F4F3A3BC}"/>
              </a:ext>
            </a:extLst>
          </p:cNvPr>
          <p:cNvSpPr>
            <a:spLocks noGrp="1"/>
          </p:cNvSpPr>
          <p:nvPr>
            <p:ph type="title"/>
          </p:nvPr>
        </p:nvSpPr>
        <p:spPr/>
        <p:txBody>
          <a:bodyPr/>
          <a:lstStyle/>
          <a:p>
            <a:r>
              <a:rPr lang="en-GB" spc="15" dirty="0">
                <a:latin typeface="Arial" panose="020B0604020202020204" pitchFamily="34" charset="0"/>
                <a:cs typeface="Arial" panose="020B0604020202020204" pitchFamily="34" charset="0"/>
              </a:rPr>
              <a:t>Exact Bounds – </a:t>
            </a:r>
            <a:r>
              <a:rPr lang="en-GB" spc="-25" dirty="0">
                <a:latin typeface="Arial" panose="020B0604020202020204" pitchFamily="34" charset="0"/>
                <a:cs typeface="Arial" panose="020B0604020202020204" pitchFamily="34" charset="0"/>
              </a:rPr>
              <a:t>Θ(</a:t>
            </a:r>
            <a:r>
              <a:rPr lang="en-GB" i="1" spc="-25" dirty="0">
                <a:latin typeface="Arial" panose="020B0604020202020204" pitchFamily="34" charset="0"/>
                <a:cs typeface="Arial" panose="020B0604020202020204" pitchFamily="34" charset="0"/>
              </a:rPr>
              <a:t>n</a:t>
            </a:r>
            <a:r>
              <a:rPr lang="en-GB" spc="-25"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92244733-33D7-4F8D-AC74-7313A9D8F1EF}"/>
              </a:ext>
            </a:extLst>
          </p:cNvPr>
          <p:cNvSpPr>
            <a:spLocks noGrp="1"/>
          </p:cNvSpPr>
          <p:nvPr>
            <p:ph type="sldNum" sz="quarter" idx="12"/>
          </p:nvPr>
        </p:nvSpPr>
        <p:spPr/>
        <p:txBody>
          <a:bodyPr/>
          <a:lstStyle/>
          <a:p>
            <a:fld id="{66B7A6BE-7A3D-1C4F-BEDA-C5431FB9FC0F}" type="slidenum">
              <a:rPr lang="en-US" smtClean="0"/>
              <a:pPr/>
              <a:t>63</a:t>
            </a:fld>
            <a:endParaRPr lang="en-US" dirty="0"/>
          </a:p>
        </p:txBody>
      </p:sp>
    </p:spTree>
    <p:extLst>
      <p:ext uri="{BB962C8B-B14F-4D97-AF65-F5344CB8AC3E}">
        <p14:creationId xmlns:p14="http://schemas.microsoft.com/office/powerpoint/2010/main" val="4283991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7BEE8-FA80-4308-94B4-00B9F4F3A3BC}"/>
              </a:ext>
            </a:extLst>
          </p:cNvPr>
          <p:cNvSpPr>
            <a:spLocks noGrp="1"/>
          </p:cNvSpPr>
          <p:nvPr>
            <p:ph type="title"/>
          </p:nvPr>
        </p:nvSpPr>
        <p:spPr/>
        <p:txBody>
          <a:bodyPr/>
          <a:lstStyle/>
          <a:p>
            <a:r>
              <a:rPr lang="en-GB" spc="15" dirty="0">
                <a:latin typeface="Arial" panose="020B0604020202020204" pitchFamily="34" charset="0"/>
                <a:cs typeface="Arial" panose="020B0604020202020204" pitchFamily="34" charset="0"/>
              </a:rPr>
              <a:t>Exact Bounds</a:t>
            </a:r>
            <a:r>
              <a:rPr lang="en-GB" spc="10" dirty="0">
                <a:latin typeface="Arial" panose="020B0604020202020204" pitchFamily="34" charset="0"/>
                <a:cs typeface="Arial" panose="020B0604020202020204" pitchFamily="34" charset="0"/>
              </a:rPr>
              <a:t> – </a:t>
            </a:r>
            <a:r>
              <a:rPr lang="en-GB" spc="-25" dirty="0">
                <a:latin typeface="Arial" panose="020B0604020202020204" pitchFamily="34" charset="0"/>
                <a:cs typeface="Arial" panose="020B0604020202020204" pitchFamily="34" charset="0"/>
              </a:rPr>
              <a:t>Θ(</a:t>
            </a:r>
            <a:r>
              <a:rPr lang="en-GB" i="1" spc="-25" dirty="0">
                <a:latin typeface="Arial" panose="020B0604020202020204" pitchFamily="34" charset="0"/>
                <a:cs typeface="Arial" panose="020B0604020202020204" pitchFamily="34" charset="0"/>
              </a:rPr>
              <a:t>n</a:t>
            </a:r>
            <a:r>
              <a:rPr lang="en-GB" spc="-25"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5E3ACC42-F2B0-4541-B7E2-78985BAD1F17}"/>
              </a:ext>
            </a:extLst>
          </p:cNvPr>
          <p:cNvPicPr>
            <a:picLocks noChangeAspect="1"/>
          </p:cNvPicPr>
          <p:nvPr/>
        </p:nvPicPr>
        <p:blipFill rotWithShape="1">
          <a:blip r:embed="rId2"/>
          <a:srcRect l="27720" b="11007"/>
          <a:stretch/>
        </p:blipFill>
        <p:spPr>
          <a:xfrm>
            <a:off x="2167299" y="904495"/>
            <a:ext cx="4809402" cy="4035598"/>
          </a:xfrm>
          <a:prstGeom prst="rect">
            <a:avLst/>
          </a:prstGeom>
        </p:spPr>
      </p:pic>
      <p:sp>
        <p:nvSpPr>
          <p:cNvPr id="3" name="Slide Number Placeholder 2">
            <a:extLst>
              <a:ext uri="{FF2B5EF4-FFF2-40B4-BE49-F238E27FC236}">
                <a16:creationId xmlns:a16="http://schemas.microsoft.com/office/drawing/2014/main" id="{754E9B42-D9E1-4708-8F93-19CA9BD9116B}"/>
              </a:ext>
            </a:extLst>
          </p:cNvPr>
          <p:cNvSpPr>
            <a:spLocks noGrp="1"/>
          </p:cNvSpPr>
          <p:nvPr>
            <p:ph type="sldNum" sz="quarter" idx="12"/>
          </p:nvPr>
        </p:nvSpPr>
        <p:spPr/>
        <p:txBody>
          <a:bodyPr/>
          <a:lstStyle/>
          <a:p>
            <a:fld id="{66B7A6BE-7A3D-1C4F-BEDA-C5431FB9FC0F}" type="slidenum">
              <a:rPr lang="en-US" smtClean="0"/>
              <a:pPr/>
              <a:t>64</a:t>
            </a:fld>
            <a:endParaRPr lang="en-US" dirty="0"/>
          </a:p>
        </p:txBody>
      </p:sp>
    </p:spTree>
    <p:extLst>
      <p:ext uri="{BB962C8B-B14F-4D97-AF65-F5344CB8AC3E}">
        <p14:creationId xmlns:p14="http://schemas.microsoft.com/office/powerpoint/2010/main" val="3202102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ED6B2-487D-4CA5-9EB7-6881D5E03DCE}"/>
              </a:ext>
            </a:extLst>
          </p:cNvPr>
          <p:cNvSpPr>
            <a:spLocks noGrp="1"/>
          </p:cNvSpPr>
          <p:nvPr>
            <p:ph type="title"/>
          </p:nvPr>
        </p:nvSpPr>
        <p:spPr/>
        <p:txBody>
          <a:bodyPr/>
          <a:lstStyle/>
          <a:p>
            <a:r>
              <a:rPr lang="en-US" dirty="0"/>
              <a:t>Examples</a:t>
            </a:r>
            <a:endParaRPr lang="en-GB" dirty="0"/>
          </a:p>
        </p:txBody>
      </p:sp>
      <p:graphicFrame>
        <p:nvGraphicFramePr>
          <p:cNvPr id="7" name="Table 6">
            <a:extLst>
              <a:ext uri="{FF2B5EF4-FFF2-40B4-BE49-F238E27FC236}">
                <a16:creationId xmlns:a16="http://schemas.microsoft.com/office/drawing/2014/main" id="{13FA9611-2B67-4D87-8374-91CDC7315923}"/>
              </a:ext>
            </a:extLst>
          </p:cNvPr>
          <p:cNvGraphicFramePr>
            <a:graphicFrameLocks noGrp="1"/>
          </p:cNvGraphicFramePr>
          <p:nvPr/>
        </p:nvGraphicFramePr>
        <p:xfrm>
          <a:off x="457199" y="1208350"/>
          <a:ext cx="8236131" cy="3135052"/>
        </p:xfrm>
        <a:graphic>
          <a:graphicData uri="http://schemas.openxmlformats.org/drawingml/2006/table">
            <a:tbl>
              <a:tblPr firstRow="1" bandRow="1">
                <a:tableStyleId>{073A0DAA-6AF3-43AB-8588-CEC1D06C72B9}</a:tableStyleId>
              </a:tblPr>
              <a:tblGrid>
                <a:gridCol w="1636736">
                  <a:extLst>
                    <a:ext uri="{9D8B030D-6E8A-4147-A177-3AD203B41FA5}">
                      <a16:colId xmlns:a16="http://schemas.microsoft.com/office/drawing/2014/main" val="1016797087"/>
                    </a:ext>
                  </a:extLst>
                </a:gridCol>
                <a:gridCol w="1022959">
                  <a:extLst>
                    <a:ext uri="{9D8B030D-6E8A-4147-A177-3AD203B41FA5}">
                      <a16:colId xmlns:a16="http://schemas.microsoft.com/office/drawing/2014/main" val="2785424792"/>
                    </a:ext>
                  </a:extLst>
                </a:gridCol>
                <a:gridCol w="1153154">
                  <a:extLst>
                    <a:ext uri="{9D8B030D-6E8A-4147-A177-3AD203B41FA5}">
                      <a16:colId xmlns:a16="http://schemas.microsoft.com/office/drawing/2014/main" val="2929207846"/>
                    </a:ext>
                  </a:extLst>
                </a:gridCol>
                <a:gridCol w="1134555">
                  <a:extLst>
                    <a:ext uri="{9D8B030D-6E8A-4147-A177-3AD203B41FA5}">
                      <a16:colId xmlns:a16="http://schemas.microsoft.com/office/drawing/2014/main" val="1354465514"/>
                    </a:ext>
                  </a:extLst>
                </a:gridCol>
                <a:gridCol w="948563">
                  <a:extLst>
                    <a:ext uri="{9D8B030D-6E8A-4147-A177-3AD203B41FA5}">
                      <a16:colId xmlns:a16="http://schemas.microsoft.com/office/drawing/2014/main" val="3742986363"/>
                    </a:ext>
                  </a:extLst>
                </a:gridCol>
                <a:gridCol w="1097358">
                  <a:extLst>
                    <a:ext uri="{9D8B030D-6E8A-4147-A177-3AD203B41FA5}">
                      <a16:colId xmlns:a16="http://schemas.microsoft.com/office/drawing/2014/main" val="3225249120"/>
                    </a:ext>
                  </a:extLst>
                </a:gridCol>
                <a:gridCol w="1242806">
                  <a:extLst>
                    <a:ext uri="{9D8B030D-6E8A-4147-A177-3AD203B41FA5}">
                      <a16:colId xmlns:a16="http://schemas.microsoft.com/office/drawing/2014/main" val="2657311518"/>
                    </a:ext>
                  </a:extLst>
                </a:gridCol>
              </a:tblGrid>
              <a:tr h="379448">
                <a:tc>
                  <a:txBody>
                    <a:bodyPr/>
                    <a:lstStyle/>
                    <a:p>
                      <a:pPr marL="80645">
                        <a:lnSpc>
                          <a:spcPct val="100000"/>
                        </a:lnSpc>
                        <a:spcBef>
                          <a:spcPts val="600"/>
                        </a:spcBef>
                        <a:spcAft>
                          <a:spcPts val="600"/>
                        </a:spcAft>
                      </a:pPr>
                      <a:endParaRPr sz="2400" dirty="0">
                        <a:latin typeface="Arial" panose="020B0604020202020204" pitchFamily="34" charset="0"/>
                        <a:cs typeface="Arial" panose="020B0604020202020204" pitchFamily="34" charset="0"/>
                      </a:endParaRPr>
                    </a:p>
                  </a:txBody>
                  <a:tcPr marL="0" marR="0" marT="0" marB="0"/>
                </a:tc>
                <a:tc gridSpan="3">
                  <a:txBody>
                    <a:bodyPr/>
                    <a:lstStyle/>
                    <a:p>
                      <a:pPr marL="80645" algn="ctr">
                        <a:lnSpc>
                          <a:spcPct val="100000"/>
                        </a:lnSpc>
                        <a:spcBef>
                          <a:spcPts val="600"/>
                        </a:spcBef>
                        <a:spcAft>
                          <a:spcPts val="600"/>
                        </a:spcAft>
                      </a:pPr>
                      <a:r>
                        <a:rPr lang="en-US" sz="2400" dirty="0">
                          <a:latin typeface="Arial" panose="020B0604020202020204" pitchFamily="34" charset="0"/>
                          <a:cs typeface="Arial" panose="020B0604020202020204" pitchFamily="34" charset="0"/>
                        </a:rPr>
                        <a:t>Upper bound</a:t>
                      </a:r>
                      <a:endParaRPr sz="2400" dirty="0">
                        <a:latin typeface="Arial" panose="020B0604020202020204" pitchFamily="34" charset="0"/>
                        <a:cs typeface="Arial" panose="020B0604020202020204" pitchFamily="34" charset="0"/>
                      </a:endParaRPr>
                    </a:p>
                  </a:txBody>
                  <a:tcPr marL="0" marR="0" marT="0" marB="0"/>
                </a:tc>
                <a:tc hMerge="1">
                  <a:txBody>
                    <a:bodyPr/>
                    <a:lstStyle/>
                    <a:p>
                      <a:pPr marL="78105">
                        <a:lnSpc>
                          <a:spcPct val="100000"/>
                        </a:lnSpc>
                        <a:spcBef>
                          <a:spcPts val="600"/>
                        </a:spcBef>
                        <a:spcAft>
                          <a:spcPts val="600"/>
                        </a:spcAft>
                      </a:pPr>
                      <a:endParaRPr sz="2400" dirty="0">
                        <a:latin typeface="Arial" panose="020B0604020202020204" pitchFamily="34" charset="0"/>
                        <a:cs typeface="Arial" panose="020B0604020202020204" pitchFamily="34" charset="0"/>
                      </a:endParaRPr>
                    </a:p>
                  </a:txBody>
                  <a:tcPr marL="0" marR="0" marT="0" marB="0"/>
                </a:tc>
                <a:tc hMerge="1">
                  <a:txBody>
                    <a:bodyPr/>
                    <a:lstStyle/>
                    <a:p>
                      <a:pPr marL="78740">
                        <a:lnSpc>
                          <a:spcPct val="100000"/>
                        </a:lnSpc>
                        <a:spcBef>
                          <a:spcPts val="600"/>
                        </a:spcBef>
                        <a:spcAft>
                          <a:spcPts val="600"/>
                        </a:spcAft>
                      </a:pPr>
                      <a:endParaRPr sz="2400" dirty="0">
                        <a:latin typeface="Arial" panose="020B0604020202020204" pitchFamily="34" charset="0"/>
                        <a:cs typeface="Arial" panose="020B0604020202020204" pitchFamily="34" charset="0"/>
                      </a:endParaRPr>
                    </a:p>
                  </a:txBody>
                  <a:tcPr marL="0" marR="0" marT="0" marB="0"/>
                </a:tc>
                <a:tc gridSpan="3">
                  <a:txBody>
                    <a:bodyPr/>
                    <a:lstStyle/>
                    <a:p>
                      <a:pPr marL="81280" algn="ctr">
                        <a:lnSpc>
                          <a:spcPct val="100000"/>
                        </a:lnSpc>
                        <a:spcBef>
                          <a:spcPts val="600"/>
                        </a:spcBef>
                        <a:spcAft>
                          <a:spcPts val="600"/>
                        </a:spcAft>
                      </a:pPr>
                      <a:r>
                        <a:rPr lang="en-US" sz="2400" dirty="0">
                          <a:latin typeface="Arial" panose="020B0604020202020204" pitchFamily="34" charset="0"/>
                          <a:cs typeface="Arial" panose="020B0604020202020204" pitchFamily="34" charset="0"/>
                        </a:rPr>
                        <a:t>Lower bound</a:t>
                      </a:r>
                      <a:endParaRPr sz="2400" dirty="0">
                        <a:latin typeface="Arial" panose="020B0604020202020204" pitchFamily="34" charset="0"/>
                        <a:cs typeface="Arial" panose="020B0604020202020204" pitchFamily="34" charset="0"/>
                      </a:endParaRPr>
                    </a:p>
                  </a:txBody>
                  <a:tcPr marL="0" marR="0" marT="0" marB="0"/>
                </a:tc>
                <a:tc hMerge="1">
                  <a:txBody>
                    <a:bodyPr/>
                    <a:lstStyle/>
                    <a:p>
                      <a:pPr marL="78740">
                        <a:lnSpc>
                          <a:spcPct val="100000"/>
                        </a:lnSpc>
                        <a:spcBef>
                          <a:spcPts val="600"/>
                        </a:spcBef>
                        <a:spcAft>
                          <a:spcPts val="600"/>
                        </a:spcAft>
                      </a:pPr>
                      <a:endParaRPr sz="2400" dirty="0">
                        <a:latin typeface="Arial" panose="020B0604020202020204" pitchFamily="34" charset="0"/>
                        <a:cs typeface="Arial" panose="020B0604020202020204" pitchFamily="34" charset="0"/>
                      </a:endParaRPr>
                    </a:p>
                  </a:txBody>
                  <a:tcPr marL="0" marR="0" marT="0" marB="0"/>
                </a:tc>
                <a:tc hMerge="1">
                  <a:txBody>
                    <a:bodyPr/>
                    <a:lstStyle/>
                    <a:p>
                      <a:pPr marL="78740">
                        <a:lnSpc>
                          <a:spcPct val="100000"/>
                        </a:lnSpc>
                        <a:spcBef>
                          <a:spcPts val="600"/>
                        </a:spcBef>
                        <a:spcAft>
                          <a:spcPts val="600"/>
                        </a:spcAft>
                      </a:pPr>
                      <a:endParaRPr sz="2400" dirty="0">
                        <a:latin typeface="Arial" panose="020B0604020202020204" pitchFamily="34" charset="0"/>
                        <a:cs typeface="Arial" panose="020B0604020202020204" pitchFamily="34" charset="0"/>
                      </a:endParaRPr>
                    </a:p>
                  </a:txBody>
                  <a:tcPr marL="0" marR="0" marT="0" marB="0"/>
                </a:tc>
                <a:extLst>
                  <a:ext uri="{0D108BD9-81ED-4DB2-BD59-A6C34878D82A}">
                    <a16:rowId xmlns:a16="http://schemas.microsoft.com/office/drawing/2014/main" val="3717923519"/>
                  </a:ext>
                </a:extLst>
              </a:tr>
              <a:tr h="379448">
                <a:tc>
                  <a:txBody>
                    <a:bodyPr/>
                    <a:lstStyle/>
                    <a:p>
                      <a:pPr marL="80645" algn="ctr">
                        <a:lnSpc>
                          <a:spcPct val="100000"/>
                        </a:lnSpc>
                        <a:spcBef>
                          <a:spcPts val="600"/>
                        </a:spcBef>
                        <a:spcAft>
                          <a:spcPts val="600"/>
                        </a:spcAft>
                      </a:pPr>
                      <a:r>
                        <a:rPr sz="2400" i="1" spc="-5" dirty="0">
                          <a:latin typeface="Arial" panose="020B0604020202020204" pitchFamily="34" charset="0"/>
                          <a:cs typeface="Arial" panose="020B0604020202020204" pitchFamily="34" charset="0"/>
                        </a:rPr>
                        <a:t>t</a:t>
                      </a:r>
                      <a:r>
                        <a:rPr sz="2400" i="1" spc="-21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a:t>
                      </a:r>
                      <a:r>
                        <a:rPr sz="2400" i="1" dirty="0">
                          <a:latin typeface="Arial" panose="020B0604020202020204" pitchFamily="34" charset="0"/>
                          <a:cs typeface="Arial" panose="020B0604020202020204" pitchFamily="34" charset="0"/>
                        </a:rPr>
                        <a:t>n</a:t>
                      </a:r>
                      <a:r>
                        <a:rPr sz="2400" dirty="0">
                          <a:latin typeface="Arial" panose="020B0604020202020204" pitchFamily="34" charset="0"/>
                          <a:cs typeface="Arial" panose="020B0604020202020204" pitchFamily="34" charset="0"/>
                        </a:rPr>
                        <a:t>)</a:t>
                      </a:r>
                    </a:p>
                  </a:txBody>
                  <a:tcPr marL="0" marR="0" marT="0" marB="0"/>
                </a:tc>
                <a:tc>
                  <a:txBody>
                    <a:bodyPr/>
                    <a:lstStyle/>
                    <a:p>
                      <a:pPr marL="80645" algn="ctr">
                        <a:lnSpc>
                          <a:spcPct val="100000"/>
                        </a:lnSpc>
                        <a:spcBef>
                          <a:spcPts val="600"/>
                        </a:spcBef>
                        <a:spcAft>
                          <a:spcPts val="600"/>
                        </a:spcAft>
                      </a:pPr>
                      <a:r>
                        <a:rPr sz="2400" spc="5" dirty="0">
                          <a:latin typeface="Arial" panose="020B0604020202020204" pitchFamily="34" charset="0"/>
                          <a:cs typeface="Arial" panose="020B0604020202020204" pitchFamily="34" charset="0"/>
                        </a:rPr>
                        <a:t>O(</a:t>
                      </a:r>
                      <a:r>
                        <a:rPr sz="2400" i="1" spc="5" dirty="0">
                          <a:latin typeface="Arial" panose="020B0604020202020204" pitchFamily="34" charset="0"/>
                          <a:cs typeface="Arial" panose="020B0604020202020204" pitchFamily="34" charset="0"/>
                        </a:rPr>
                        <a:t>n</a:t>
                      </a:r>
                      <a:r>
                        <a:rPr sz="2400" spc="5" dirty="0">
                          <a:latin typeface="Arial" panose="020B0604020202020204" pitchFamily="34" charset="0"/>
                          <a:cs typeface="Arial" panose="020B0604020202020204" pitchFamily="34" charset="0"/>
                        </a:rPr>
                        <a:t>)</a:t>
                      </a:r>
                      <a:endParaRPr sz="2400" dirty="0">
                        <a:latin typeface="Arial" panose="020B0604020202020204" pitchFamily="34" charset="0"/>
                        <a:cs typeface="Arial" panose="020B0604020202020204" pitchFamily="34" charset="0"/>
                      </a:endParaRPr>
                    </a:p>
                  </a:txBody>
                  <a:tcPr marL="0" marR="0" marT="0" marB="0"/>
                </a:tc>
                <a:tc>
                  <a:txBody>
                    <a:bodyPr/>
                    <a:lstStyle/>
                    <a:p>
                      <a:pPr marL="78105" algn="ctr">
                        <a:lnSpc>
                          <a:spcPct val="100000"/>
                        </a:lnSpc>
                        <a:spcBef>
                          <a:spcPts val="600"/>
                        </a:spcBef>
                        <a:spcAft>
                          <a:spcPts val="600"/>
                        </a:spcAft>
                      </a:pPr>
                      <a:r>
                        <a:rPr sz="2400" spc="15" dirty="0">
                          <a:latin typeface="Arial" panose="020B0604020202020204" pitchFamily="34" charset="0"/>
                          <a:cs typeface="Arial" panose="020B0604020202020204" pitchFamily="34" charset="0"/>
                        </a:rPr>
                        <a:t>O(</a:t>
                      </a:r>
                      <a:r>
                        <a:rPr sz="2400" i="1" spc="15" dirty="0">
                          <a:latin typeface="Arial" panose="020B0604020202020204" pitchFamily="34" charset="0"/>
                          <a:cs typeface="Arial" panose="020B0604020202020204" pitchFamily="34" charset="0"/>
                        </a:rPr>
                        <a:t>n</a:t>
                      </a:r>
                      <a:r>
                        <a:rPr sz="2400" spc="22" baseline="27777" dirty="0">
                          <a:latin typeface="Arial" panose="020B0604020202020204" pitchFamily="34" charset="0"/>
                          <a:cs typeface="Arial" panose="020B0604020202020204" pitchFamily="34" charset="0"/>
                        </a:rPr>
                        <a:t>2</a:t>
                      </a:r>
                      <a:r>
                        <a:rPr sz="2400" spc="15" dirty="0">
                          <a:latin typeface="Arial" panose="020B0604020202020204" pitchFamily="34" charset="0"/>
                          <a:cs typeface="Arial" panose="020B0604020202020204" pitchFamily="34" charset="0"/>
                        </a:rPr>
                        <a:t>)</a:t>
                      </a:r>
                      <a:endParaRPr sz="2400" dirty="0">
                        <a:latin typeface="Arial" panose="020B0604020202020204" pitchFamily="34" charset="0"/>
                        <a:cs typeface="Arial" panose="020B0604020202020204" pitchFamily="34" charset="0"/>
                      </a:endParaRPr>
                    </a:p>
                  </a:txBody>
                  <a:tcPr marL="0" marR="0" marT="0" marB="0"/>
                </a:tc>
                <a:tc>
                  <a:txBody>
                    <a:bodyPr/>
                    <a:lstStyle/>
                    <a:p>
                      <a:pPr marL="78740" algn="ctr">
                        <a:lnSpc>
                          <a:spcPct val="100000"/>
                        </a:lnSpc>
                        <a:spcBef>
                          <a:spcPts val="600"/>
                        </a:spcBef>
                        <a:spcAft>
                          <a:spcPts val="600"/>
                        </a:spcAft>
                      </a:pPr>
                      <a:r>
                        <a:rPr sz="2400" spc="15" dirty="0">
                          <a:latin typeface="Arial" panose="020B0604020202020204" pitchFamily="34" charset="0"/>
                          <a:cs typeface="Arial" panose="020B0604020202020204" pitchFamily="34" charset="0"/>
                        </a:rPr>
                        <a:t>O(</a:t>
                      </a:r>
                      <a:r>
                        <a:rPr sz="2400" i="1" spc="15" dirty="0">
                          <a:latin typeface="Arial" panose="020B0604020202020204" pitchFamily="34" charset="0"/>
                          <a:cs typeface="Arial" panose="020B0604020202020204" pitchFamily="34" charset="0"/>
                        </a:rPr>
                        <a:t>n</a:t>
                      </a:r>
                      <a:r>
                        <a:rPr sz="2400" spc="22" baseline="27777" dirty="0">
                          <a:latin typeface="Arial" panose="020B0604020202020204" pitchFamily="34" charset="0"/>
                          <a:cs typeface="Arial" panose="020B0604020202020204" pitchFamily="34" charset="0"/>
                        </a:rPr>
                        <a:t>3</a:t>
                      </a:r>
                      <a:r>
                        <a:rPr sz="2400" spc="15" dirty="0">
                          <a:latin typeface="Arial" panose="020B0604020202020204" pitchFamily="34" charset="0"/>
                          <a:cs typeface="Arial" panose="020B0604020202020204" pitchFamily="34" charset="0"/>
                        </a:rPr>
                        <a:t>)</a:t>
                      </a:r>
                      <a:endParaRPr sz="2400" dirty="0">
                        <a:latin typeface="Arial" panose="020B0604020202020204" pitchFamily="34" charset="0"/>
                        <a:cs typeface="Arial" panose="020B0604020202020204" pitchFamily="34" charset="0"/>
                      </a:endParaRPr>
                    </a:p>
                  </a:txBody>
                  <a:tcPr marL="0" marR="0" marT="0" marB="0"/>
                </a:tc>
                <a:tc>
                  <a:txBody>
                    <a:bodyPr/>
                    <a:lstStyle/>
                    <a:p>
                      <a:pPr marL="81280" algn="ctr">
                        <a:lnSpc>
                          <a:spcPct val="100000"/>
                        </a:lnSpc>
                        <a:spcBef>
                          <a:spcPts val="600"/>
                        </a:spcBef>
                        <a:spcAft>
                          <a:spcPts val="600"/>
                        </a:spcAft>
                      </a:pPr>
                      <a:r>
                        <a:rPr sz="2400" spc="-40" dirty="0">
                          <a:latin typeface="Arial" panose="020B0604020202020204" pitchFamily="34" charset="0"/>
                          <a:cs typeface="Arial" panose="020B0604020202020204" pitchFamily="34" charset="0"/>
                        </a:rPr>
                        <a:t>Ω(</a:t>
                      </a:r>
                      <a:r>
                        <a:rPr sz="2400" i="1" spc="-40" dirty="0">
                          <a:latin typeface="Arial" panose="020B0604020202020204" pitchFamily="34" charset="0"/>
                          <a:cs typeface="Arial" panose="020B0604020202020204" pitchFamily="34" charset="0"/>
                        </a:rPr>
                        <a:t>n</a:t>
                      </a:r>
                      <a:r>
                        <a:rPr sz="2400" spc="-40" dirty="0">
                          <a:latin typeface="Arial" panose="020B0604020202020204" pitchFamily="34" charset="0"/>
                          <a:cs typeface="Arial" panose="020B0604020202020204" pitchFamily="34" charset="0"/>
                        </a:rPr>
                        <a:t>)</a:t>
                      </a:r>
                      <a:endParaRPr sz="2400" dirty="0">
                        <a:latin typeface="Arial" panose="020B0604020202020204" pitchFamily="34" charset="0"/>
                        <a:cs typeface="Arial" panose="020B0604020202020204" pitchFamily="34" charset="0"/>
                      </a:endParaRPr>
                    </a:p>
                  </a:txBody>
                  <a:tcPr marL="0" marR="0" marT="0" marB="0"/>
                </a:tc>
                <a:tc>
                  <a:txBody>
                    <a:bodyPr/>
                    <a:lstStyle/>
                    <a:p>
                      <a:pPr marL="78740" algn="ctr">
                        <a:lnSpc>
                          <a:spcPct val="100000"/>
                        </a:lnSpc>
                        <a:spcBef>
                          <a:spcPts val="600"/>
                        </a:spcBef>
                        <a:spcAft>
                          <a:spcPts val="600"/>
                        </a:spcAft>
                      </a:pPr>
                      <a:r>
                        <a:rPr sz="2400" spc="-25" dirty="0">
                          <a:latin typeface="Arial" panose="020B0604020202020204" pitchFamily="34" charset="0"/>
                          <a:cs typeface="Arial" panose="020B0604020202020204" pitchFamily="34" charset="0"/>
                        </a:rPr>
                        <a:t>Ω(</a:t>
                      </a:r>
                      <a:r>
                        <a:rPr sz="2400" i="1" spc="-25" dirty="0">
                          <a:latin typeface="Arial" panose="020B0604020202020204" pitchFamily="34" charset="0"/>
                          <a:cs typeface="Arial" panose="020B0604020202020204" pitchFamily="34" charset="0"/>
                        </a:rPr>
                        <a:t>n</a:t>
                      </a:r>
                      <a:r>
                        <a:rPr sz="2400" spc="-37" baseline="27777" dirty="0">
                          <a:latin typeface="Arial" panose="020B0604020202020204" pitchFamily="34" charset="0"/>
                          <a:cs typeface="Arial" panose="020B0604020202020204" pitchFamily="34" charset="0"/>
                        </a:rPr>
                        <a:t>2</a:t>
                      </a:r>
                      <a:r>
                        <a:rPr sz="2400" spc="-25" dirty="0">
                          <a:latin typeface="Arial" panose="020B0604020202020204" pitchFamily="34" charset="0"/>
                          <a:cs typeface="Arial" panose="020B0604020202020204" pitchFamily="34" charset="0"/>
                        </a:rPr>
                        <a:t>)</a:t>
                      </a:r>
                      <a:endParaRPr sz="2400" dirty="0">
                        <a:latin typeface="Arial" panose="020B0604020202020204" pitchFamily="34" charset="0"/>
                        <a:cs typeface="Arial" panose="020B0604020202020204" pitchFamily="34" charset="0"/>
                      </a:endParaRPr>
                    </a:p>
                  </a:txBody>
                  <a:tcPr marL="0" marR="0" marT="0" marB="0"/>
                </a:tc>
                <a:tc>
                  <a:txBody>
                    <a:bodyPr/>
                    <a:lstStyle/>
                    <a:p>
                      <a:pPr marL="78740" algn="ctr">
                        <a:lnSpc>
                          <a:spcPct val="100000"/>
                        </a:lnSpc>
                        <a:spcBef>
                          <a:spcPts val="600"/>
                        </a:spcBef>
                        <a:spcAft>
                          <a:spcPts val="600"/>
                        </a:spcAft>
                      </a:pPr>
                      <a:r>
                        <a:rPr sz="2400" spc="-25" dirty="0">
                          <a:latin typeface="Arial" panose="020B0604020202020204" pitchFamily="34" charset="0"/>
                          <a:cs typeface="Arial" panose="020B0604020202020204" pitchFamily="34" charset="0"/>
                        </a:rPr>
                        <a:t>Ω(</a:t>
                      </a:r>
                      <a:r>
                        <a:rPr sz="2400" i="1" spc="-25" dirty="0">
                          <a:latin typeface="Arial" panose="020B0604020202020204" pitchFamily="34" charset="0"/>
                          <a:cs typeface="Arial" panose="020B0604020202020204" pitchFamily="34" charset="0"/>
                        </a:rPr>
                        <a:t>n</a:t>
                      </a:r>
                      <a:r>
                        <a:rPr sz="2400" spc="-37" baseline="27777" dirty="0">
                          <a:latin typeface="Arial" panose="020B0604020202020204" pitchFamily="34" charset="0"/>
                          <a:cs typeface="Arial" panose="020B0604020202020204" pitchFamily="34" charset="0"/>
                        </a:rPr>
                        <a:t>3</a:t>
                      </a:r>
                      <a:r>
                        <a:rPr sz="2400" spc="-25" dirty="0">
                          <a:latin typeface="Arial" panose="020B0604020202020204" pitchFamily="34" charset="0"/>
                          <a:cs typeface="Arial" panose="020B0604020202020204" pitchFamily="34" charset="0"/>
                        </a:rPr>
                        <a:t>)</a:t>
                      </a:r>
                      <a:endParaRPr sz="2400" dirty="0">
                        <a:latin typeface="Arial" panose="020B0604020202020204" pitchFamily="34" charset="0"/>
                        <a:cs typeface="Arial" panose="020B0604020202020204" pitchFamily="34" charset="0"/>
                      </a:endParaRPr>
                    </a:p>
                  </a:txBody>
                  <a:tcPr marL="0" marR="0" marT="0" marB="0"/>
                </a:tc>
                <a:extLst>
                  <a:ext uri="{0D108BD9-81ED-4DB2-BD59-A6C34878D82A}">
                    <a16:rowId xmlns:a16="http://schemas.microsoft.com/office/drawing/2014/main" val="3665222772"/>
                  </a:ext>
                </a:extLst>
              </a:tr>
              <a:tr h="467813">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400" spc="-5" dirty="0">
                          <a:latin typeface="Arial" panose="020B0604020202020204" pitchFamily="34" charset="0"/>
                          <a:cs typeface="Arial" panose="020B0604020202020204" pitchFamily="34" charset="0"/>
                        </a:rPr>
                        <a:t>log</a:t>
                      </a:r>
                      <a:r>
                        <a:rPr lang="en-GB" sz="2400" spc="-7" baseline="-20833" dirty="0">
                          <a:latin typeface="Arial" panose="020B0604020202020204" pitchFamily="34" charset="0"/>
                          <a:cs typeface="Arial" panose="020B0604020202020204" pitchFamily="34" charset="0"/>
                        </a:rPr>
                        <a:t>2 </a:t>
                      </a:r>
                      <a:r>
                        <a:rPr lang="en-GB" sz="2400" i="1" spc="-10" dirty="0">
                          <a:latin typeface="Arial" panose="020B0604020202020204" pitchFamily="34" charset="0"/>
                          <a:cs typeface="Arial" panose="020B0604020202020204" pitchFamily="34" charset="0"/>
                        </a:rPr>
                        <a:t>n</a:t>
                      </a:r>
                      <a:endParaRPr lang="en-GB" sz="2400" dirty="0">
                        <a:latin typeface="Arial" panose="020B0604020202020204" pitchFamily="34" charset="0"/>
                        <a:cs typeface="Arial" panose="020B0604020202020204" pitchFamily="34" charset="0"/>
                      </a:endParaRPr>
                    </a:p>
                  </a:txBody>
                  <a:tcPr/>
                </a:tc>
                <a:tc>
                  <a:txBody>
                    <a:bodyPr/>
                    <a:lstStyle/>
                    <a:p>
                      <a:pPr algn="ctr"/>
                      <a:r>
                        <a:rPr lang="en-US" sz="2400" dirty="0">
                          <a:solidFill>
                            <a:srgbClr val="00B050"/>
                          </a:solidFill>
                          <a:latin typeface="Arial" panose="020B0604020202020204" pitchFamily="34" charset="0"/>
                          <a:cs typeface="Arial" panose="020B0604020202020204" pitchFamily="34" charset="0"/>
                        </a:rPr>
                        <a:t>T</a:t>
                      </a:r>
                      <a:endParaRPr lang="en-GB" sz="2400" dirty="0">
                        <a:solidFill>
                          <a:srgbClr val="00B050"/>
                        </a:solidFill>
                        <a:latin typeface="Arial" panose="020B0604020202020204" pitchFamily="34" charset="0"/>
                        <a:cs typeface="Arial" panose="020B0604020202020204" pitchFamily="34" charset="0"/>
                      </a:endParaRPr>
                    </a:p>
                  </a:txBody>
                  <a:tcPr/>
                </a:tc>
                <a:tc>
                  <a:txBody>
                    <a:bodyPr/>
                    <a:lstStyle/>
                    <a:p>
                      <a:pPr algn="ctr"/>
                      <a:r>
                        <a:rPr lang="en-US" sz="2400" dirty="0">
                          <a:solidFill>
                            <a:srgbClr val="00B050"/>
                          </a:solidFill>
                          <a:latin typeface="Arial" panose="020B0604020202020204" pitchFamily="34" charset="0"/>
                          <a:cs typeface="Arial" panose="020B0604020202020204" pitchFamily="34" charset="0"/>
                        </a:rPr>
                        <a:t>T</a:t>
                      </a:r>
                      <a:endParaRPr lang="en-GB" sz="2400" dirty="0">
                        <a:solidFill>
                          <a:srgbClr val="00B050"/>
                        </a:solidFill>
                        <a:latin typeface="Arial" panose="020B0604020202020204" pitchFamily="34" charset="0"/>
                        <a:cs typeface="Arial" panose="020B0604020202020204" pitchFamily="34" charset="0"/>
                      </a:endParaRPr>
                    </a:p>
                  </a:txBody>
                  <a:tcPr/>
                </a:tc>
                <a:tc>
                  <a:txBody>
                    <a:bodyPr/>
                    <a:lstStyle/>
                    <a:p>
                      <a:pPr algn="ctr"/>
                      <a:r>
                        <a:rPr lang="en-US" sz="2400" dirty="0">
                          <a:solidFill>
                            <a:srgbClr val="00B050"/>
                          </a:solidFill>
                          <a:latin typeface="Arial" panose="020B0604020202020204" pitchFamily="34" charset="0"/>
                          <a:cs typeface="Arial" panose="020B0604020202020204" pitchFamily="34" charset="0"/>
                        </a:rPr>
                        <a:t>T</a:t>
                      </a:r>
                      <a:endParaRPr lang="en-GB" sz="2400" dirty="0">
                        <a:solidFill>
                          <a:srgbClr val="00B050"/>
                        </a:solidFill>
                        <a:latin typeface="Arial" panose="020B0604020202020204" pitchFamily="34" charset="0"/>
                        <a:cs typeface="Arial" panose="020B0604020202020204" pitchFamily="34" charset="0"/>
                      </a:endParaRPr>
                    </a:p>
                  </a:txBody>
                  <a:tcPr/>
                </a:tc>
                <a:tc>
                  <a:txBody>
                    <a:bodyPr/>
                    <a:lstStyle/>
                    <a:p>
                      <a:pPr algn="ctr"/>
                      <a:r>
                        <a:rPr lang="en-US" sz="2400" dirty="0">
                          <a:solidFill>
                            <a:schemeClr val="accent2"/>
                          </a:solidFill>
                          <a:latin typeface="Arial" panose="020B0604020202020204" pitchFamily="34" charset="0"/>
                          <a:cs typeface="Arial" panose="020B0604020202020204" pitchFamily="34" charset="0"/>
                        </a:rPr>
                        <a:t>F</a:t>
                      </a:r>
                      <a:endParaRPr lang="en-GB" sz="2400" dirty="0">
                        <a:solidFill>
                          <a:schemeClr val="accent2"/>
                        </a:solidFill>
                        <a:latin typeface="Arial" panose="020B0604020202020204" pitchFamily="34" charset="0"/>
                        <a:cs typeface="Arial" panose="020B0604020202020204" pitchFamily="34" charset="0"/>
                      </a:endParaRPr>
                    </a:p>
                  </a:txBody>
                  <a:tcPr/>
                </a:tc>
                <a:tc>
                  <a:txBody>
                    <a:bodyPr/>
                    <a:lstStyle/>
                    <a:p>
                      <a:pPr algn="ctr"/>
                      <a:r>
                        <a:rPr lang="en-US" sz="2400" dirty="0">
                          <a:solidFill>
                            <a:schemeClr val="accent2"/>
                          </a:solidFill>
                          <a:latin typeface="Arial" panose="020B0604020202020204" pitchFamily="34" charset="0"/>
                          <a:cs typeface="Arial" panose="020B0604020202020204" pitchFamily="34" charset="0"/>
                        </a:rPr>
                        <a:t>F</a:t>
                      </a:r>
                      <a:endParaRPr lang="en-GB" sz="2400" dirty="0">
                        <a:solidFill>
                          <a:schemeClr val="accent2"/>
                        </a:solidFill>
                        <a:latin typeface="Arial" panose="020B0604020202020204" pitchFamily="34" charset="0"/>
                        <a:cs typeface="Arial" panose="020B0604020202020204" pitchFamily="34" charset="0"/>
                      </a:endParaRPr>
                    </a:p>
                  </a:txBody>
                  <a:tcPr/>
                </a:tc>
                <a:tc>
                  <a:txBody>
                    <a:bodyPr/>
                    <a:lstStyle/>
                    <a:p>
                      <a:pPr algn="ctr"/>
                      <a:r>
                        <a:rPr lang="en-US" sz="2400" dirty="0">
                          <a:solidFill>
                            <a:schemeClr val="accent2"/>
                          </a:solidFill>
                          <a:latin typeface="Arial" panose="020B0604020202020204" pitchFamily="34" charset="0"/>
                          <a:cs typeface="Arial" panose="020B0604020202020204" pitchFamily="34" charset="0"/>
                        </a:rPr>
                        <a:t>F</a:t>
                      </a:r>
                      <a:endParaRPr lang="en-GB" sz="2400" dirty="0">
                        <a:solidFill>
                          <a:schemeClr val="accent2"/>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717477582"/>
                  </a:ext>
                </a:extLst>
              </a:tr>
              <a:tr h="467813">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400" spc="-10" dirty="0">
                          <a:latin typeface="Arial" panose="020B0604020202020204" pitchFamily="34" charset="0"/>
                          <a:cs typeface="Arial" panose="020B0604020202020204" pitchFamily="34" charset="0"/>
                        </a:rPr>
                        <a:t>10</a:t>
                      </a:r>
                      <a:r>
                        <a:rPr lang="en-GB" sz="2400" i="1" spc="-10" dirty="0">
                          <a:latin typeface="Arial" panose="020B0604020202020204" pitchFamily="34" charset="0"/>
                          <a:cs typeface="Arial" panose="020B0604020202020204" pitchFamily="34" charset="0"/>
                        </a:rPr>
                        <a:t>n </a:t>
                      </a:r>
                      <a:r>
                        <a:rPr lang="en-GB" sz="2400" spc="120" dirty="0">
                          <a:latin typeface="Arial" panose="020B0604020202020204" pitchFamily="34" charset="0"/>
                          <a:cs typeface="Arial" panose="020B0604020202020204" pitchFamily="34" charset="0"/>
                        </a:rPr>
                        <a:t>+</a:t>
                      </a:r>
                      <a:r>
                        <a:rPr lang="en-GB" sz="2400" spc="-185" dirty="0">
                          <a:latin typeface="Arial" panose="020B0604020202020204" pitchFamily="34" charset="0"/>
                          <a:cs typeface="Arial" panose="020B0604020202020204" pitchFamily="34" charset="0"/>
                        </a:rPr>
                        <a:t> </a:t>
                      </a:r>
                      <a:r>
                        <a:rPr lang="en-GB" sz="2400" spc="-10" dirty="0">
                          <a:latin typeface="Arial" panose="020B0604020202020204" pitchFamily="34" charset="0"/>
                          <a:cs typeface="Arial" panose="020B0604020202020204" pitchFamily="34" charset="0"/>
                        </a:rPr>
                        <a:t>5</a:t>
                      </a:r>
                      <a:endParaRPr lang="en-GB" sz="2400" dirty="0">
                        <a:latin typeface="Arial" panose="020B0604020202020204" pitchFamily="34" charset="0"/>
                        <a:cs typeface="Arial" panose="020B0604020202020204" pitchFamily="34" charset="0"/>
                      </a:endParaRPr>
                    </a:p>
                  </a:txBody>
                  <a:tcPr/>
                </a:tc>
                <a:tc>
                  <a:txBody>
                    <a:bodyPr/>
                    <a:lstStyle/>
                    <a:p>
                      <a:pPr algn="ctr"/>
                      <a:r>
                        <a:rPr lang="en-US" sz="2400" dirty="0">
                          <a:solidFill>
                            <a:srgbClr val="00B050"/>
                          </a:solidFill>
                          <a:latin typeface="Arial" panose="020B0604020202020204" pitchFamily="34" charset="0"/>
                          <a:cs typeface="Arial" panose="020B0604020202020204" pitchFamily="34" charset="0"/>
                        </a:rPr>
                        <a:t>T</a:t>
                      </a:r>
                      <a:endParaRPr lang="en-GB" sz="2400" dirty="0">
                        <a:solidFill>
                          <a:srgbClr val="00B050"/>
                        </a:solidFill>
                        <a:latin typeface="Arial" panose="020B0604020202020204" pitchFamily="34" charset="0"/>
                        <a:cs typeface="Arial" panose="020B0604020202020204" pitchFamily="34" charset="0"/>
                      </a:endParaRPr>
                    </a:p>
                  </a:txBody>
                  <a:tcPr/>
                </a:tc>
                <a:tc>
                  <a:txBody>
                    <a:bodyPr/>
                    <a:lstStyle/>
                    <a:p>
                      <a:pPr algn="ctr"/>
                      <a:r>
                        <a:rPr lang="en-US" sz="2400" dirty="0">
                          <a:solidFill>
                            <a:srgbClr val="00B050"/>
                          </a:solidFill>
                          <a:latin typeface="Arial" panose="020B0604020202020204" pitchFamily="34" charset="0"/>
                          <a:cs typeface="Arial" panose="020B0604020202020204" pitchFamily="34" charset="0"/>
                        </a:rPr>
                        <a:t>T</a:t>
                      </a:r>
                      <a:endParaRPr lang="en-GB" sz="2400" dirty="0">
                        <a:solidFill>
                          <a:srgbClr val="00B050"/>
                        </a:solidFill>
                        <a:latin typeface="Arial" panose="020B0604020202020204" pitchFamily="34" charset="0"/>
                        <a:cs typeface="Arial" panose="020B0604020202020204" pitchFamily="34" charset="0"/>
                      </a:endParaRPr>
                    </a:p>
                  </a:txBody>
                  <a:tcPr/>
                </a:tc>
                <a:tc>
                  <a:txBody>
                    <a:bodyPr/>
                    <a:lstStyle/>
                    <a:p>
                      <a:pPr algn="ctr"/>
                      <a:r>
                        <a:rPr lang="en-US" sz="2400" dirty="0">
                          <a:solidFill>
                            <a:srgbClr val="00B050"/>
                          </a:solidFill>
                          <a:latin typeface="Arial" panose="020B0604020202020204" pitchFamily="34" charset="0"/>
                          <a:cs typeface="Arial" panose="020B0604020202020204" pitchFamily="34" charset="0"/>
                        </a:rPr>
                        <a:t>T</a:t>
                      </a:r>
                      <a:endParaRPr lang="en-GB" sz="2400" dirty="0">
                        <a:solidFill>
                          <a:srgbClr val="00B050"/>
                        </a:solidFill>
                        <a:latin typeface="Arial" panose="020B0604020202020204" pitchFamily="34" charset="0"/>
                        <a:cs typeface="Arial" panose="020B0604020202020204" pitchFamily="34" charset="0"/>
                      </a:endParaRPr>
                    </a:p>
                  </a:txBody>
                  <a:tcPr/>
                </a:tc>
                <a:tc>
                  <a:txBody>
                    <a:bodyPr/>
                    <a:lstStyle/>
                    <a:p>
                      <a:pPr algn="ctr"/>
                      <a:r>
                        <a:rPr lang="en-US" sz="2400" dirty="0">
                          <a:solidFill>
                            <a:srgbClr val="00B050"/>
                          </a:solidFill>
                          <a:latin typeface="Arial" panose="020B0604020202020204" pitchFamily="34" charset="0"/>
                          <a:cs typeface="Arial" panose="020B0604020202020204" pitchFamily="34" charset="0"/>
                        </a:rPr>
                        <a:t>T</a:t>
                      </a:r>
                      <a:endParaRPr lang="en-GB" sz="2400" dirty="0">
                        <a:solidFill>
                          <a:srgbClr val="00B050"/>
                        </a:solidFill>
                        <a:latin typeface="Arial" panose="020B0604020202020204" pitchFamily="34" charset="0"/>
                        <a:cs typeface="Arial" panose="020B0604020202020204" pitchFamily="34" charset="0"/>
                      </a:endParaRPr>
                    </a:p>
                  </a:txBody>
                  <a:tcPr/>
                </a:tc>
                <a:tc>
                  <a:txBody>
                    <a:bodyPr/>
                    <a:lstStyle/>
                    <a:p>
                      <a:pPr algn="ctr"/>
                      <a:r>
                        <a:rPr lang="en-US" sz="2400" dirty="0">
                          <a:solidFill>
                            <a:schemeClr val="accent2"/>
                          </a:solidFill>
                          <a:latin typeface="Arial" panose="020B0604020202020204" pitchFamily="34" charset="0"/>
                          <a:cs typeface="Arial" panose="020B0604020202020204" pitchFamily="34" charset="0"/>
                        </a:rPr>
                        <a:t>F</a:t>
                      </a:r>
                      <a:endParaRPr lang="en-GB" sz="2400" dirty="0">
                        <a:solidFill>
                          <a:schemeClr val="accent2"/>
                        </a:solidFill>
                        <a:latin typeface="Arial" panose="020B0604020202020204" pitchFamily="34" charset="0"/>
                        <a:cs typeface="Arial" panose="020B0604020202020204" pitchFamily="34" charset="0"/>
                      </a:endParaRPr>
                    </a:p>
                  </a:txBody>
                  <a:tcPr/>
                </a:tc>
                <a:tc>
                  <a:txBody>
                    <a:bodyPr/>
                    <a:lstStyle/>
                    <a:p>
                      <a:pPr algn="ctr"/>
                      <a:r>
                        <a:rPr lang="en-US" sz="2400" dirty="0">
                          <a:solidFill>
                            <a:schemeClr val="accent2"/>
                          </a:solidFill>
                          <a:latin typeface="Arial" panose="020B0604020202020204" pitchFamily="34" charset="0"/>
                          <a:cs typeface="Arial" panose="020B0604020202020204" pitchFamily="34" charset="0"/>
                        </a:rPr>
                        <a:t>F</a:t>
                      </a:r>
                      <a:endParaRPr lang="en-GB" sz="2400" dirty="0">
                        <a:solidFill>
                          <a:schemeClr val="accent2"/>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53857663"/>
                  </a:ext>
                </a:extLst>
              </a:tr>
              <a:tr h="467813">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400" i="1" spc="-5" dirty="0">
                          <a:latin typeface="Arial" panose="020B0604020202020204" pitchFamily="34" charset="0"/>
                          <a:cs typeface="Arial" panose="020B0604020202020204" pitchFamily="34" charset="0"/>
                        </a:rPr>
                        <a:t>n</a:t>
                      </a:r>
                      <a:r>
                        <a:rPr lang="en-GB" sz="2400" spc="-5" dirty="0">
                          <a:latin typeface="Arial" panose="020B0604020202020204" pitchFamily="34" charset="0"/>
                          <a:cs typeface="Arial" panose="020B0604020202020204" pitchFamily="34" charset="0"/>
                        </a:rPr>
                        <a:t>(</a:t>
                      </a:r>
                      <a:r>
                        <a:rPr lang="en-GB" sz="2400" i="1" spc="-5" dirty="0">
                          <a:latin typeface="Arial" panose="020B0604020202020204" pitchFamily="34" charset="0"/>
                          <a:cs typeface="Arial" panose="020B0604020202020204" pitchFamily="34" charset="0"/>
                        </a:rPr>
                        <a:t>n </a:t>
                      </a:r>
                      <a:r>
                        <a:rPr lang="en-GB" sz="2400" spc="-75" dirty="0">
                          <a:latin typeface="Arial" panose="020B0604020202020204" pitchFamily="34" charset="0"/>
                          <a:cs typeface="Arial" panose="020B0604020202020204" pitchFamily="34" charset="0"/>
                        </a:rPr>
                        <a:t>−</a:t>
                      </a:r>
                      <a:r>
                        <a:rPr lang="en-GB" sz="2400" spc="-190" dirty="0">
                          <a:latin typeface="Arial" panose="020B0604020202020204" pitchFamily="34" charset="0"/>
                          <a:cs typeface="Arial" panose="020B0604020202020204" pitchFamily="34" charset="0"/>
                        </a:rPr>
                        <a:t> </a:t>
                      </a:r>
                      <a:r>
                        <a:rPr lang="en-GB" sz="2400" spc="5" dirty="0">
                          <a:latin typeface="Arial" panose="020B0604020202020204" pitchFamily="34" charset="0"/>
                          <a:cs typeface="Arial" panose="020B0604020202020204" pitchFamily="34" charset="0"/>
                        </a:rPr>
                        <a:t>1)</a:t>
                      </a:r>
                      <a:r>
                        <a:rPr lang="en-GB" sz="2400" i="1" spc="5" dirty="0">
                          <a:latin typeface="Arial" panose="020B0604020202020204" pitchFamily="34" charset="0"/>
                          <a:cs typeface="Arial" panose="020B0604020202020204" pitchFamily="34" charset="0"/>
                        </a:rPr>
                        <a:t>/</a:t>
                      </a:r>
                      <a:r>
                        <a:rPr lang="en-GB" sz="2400" spc="5" dirty="0">
                          <a:latin typeface="Arial" panose="020B0604020202020204" pitchFamily="34" charset="0"/>
                          <a:cs typeface="Arial" panose="020B0604020202020204" pitchFamily="34" charset="0"/>
                        </a:rPr>
                        <a:t>2</a:t>
                      </a:r>
                      <a:endParaRPr lang="en-GB" sz="2400" dirty="0">
                        <a:latin typeface="Arial" panose="020B0604020202020204" pitchFamily="34" charset="0"/>
                        <a:cs typeface="Arial" panose="020B0604020202020204" pitchFamily="34" charset="0"/>
                      </a:endParaRPr>
                    </a:p>
                  </a:txBody>
                  <a:tcPr/>
                </a:tc>
                <a:tc>
                  <a:txBody>
                    <a:bodyPr/>
                    <a:lstStyle/>
                    <a:p>
                      <a:pPr algn="ctr"/>
                      <a:r>
                        <a:rPr lang="en-US" sz="2400" dirty="0">
                          <a:solidFill>
                            <a:srgbClr val="FF0000"/>
                          </a:solidFill>
                          <a:latin typeface="Arial" panose="020B0604020202020204" pitchFamily="34" charset="0"/>
                          <a:cs typeface="Arial" panose="020B0604020202020204" pitchFamily="34" charset="0"/>
                        </a:rPr>
                        <a:t>F</a:t>
                      </a:r>
                      <a:endParaRPr lang="en-GB" sz="2400" dirty="0">
                        <a:solidFill>
                          <a:srgbClr val="FF0000"/>
                        </a:solidFill>
                        <a:latin typeface="Arial" panose="020B0604020202020204" pitchFamily="34" charset="0"/>
                        <a:cs typeface="Arial" panose="020B0604020202020204" pitchFamily="34" charset="0"/>
                      </a:endParaRPr>
                    </a:p>
                  </a:txBody>
                  <a:tcPr/>
                </a:tc>
                <a:tc>
                  <a:txBody>
                    <a:bodyPr/>
                    <a:lstStyle/>
                    <a:p>
                      <a:pPr algn="ctr"/>
                      <a:r>
                        <a:rPr lang="en-US" sz="2400" dirty="0">
                          <a:solidFill>
                            <a:srgbClr val="00B050"/>
                          </a:solidFill>
                          <a:latin typeface="Arial" panose="020B0604020202020204" pitchFamily="34" charset="0"/>
                          <a:cs typeface="Arial" panose="020B0604020202020204" pitchFamily="34" charset="0"/>
                        </a:rPr>
                        <a:t>T</a:t>
                      </a:r>
                      <a:endParaRPr lang="en-GB" sz="2400" dirty="0">
                        <a:solidFill>
                          <a:srgbClr val="00B050"/>
                        </a:solidFill>
                        <a:latin typeface="Arial" panose="020B0604020202020204" pitchFamily="34" charset="0"/>
                        <a:cs typeface="Arial" panose="020B0604020202020204" pitchFamily="34" charset="0"/>
                      </a:endParaRPr>
                    </a:p>
                  </a:txBody>
                  <a:tcPr/>
                </a:tc>
                <a:tc>
                  <a:txBody>
                    <a:bodyPr/>
                    <a:lstStyle/>
                    <a:p>
                      <a:pPr algn="ctr"/>
                      <a:r>
                        <a:rPr lang="en-US" sz="2400" dirty="0">
                          <a:solidFill>
                            <a:srgbClr val="00B050"/>
                          </a:solidFill>
                          <a:latin typeface="Arial" panose="020B0604020202020204" pitchFamily="34" charset="0"/>
                          <a:cs typeface="Arial" panose="020B0604020202020204" pitchFamily="34" charset="0"/>
                        </a:rPr>
                        <a:t>T</a:t>
                      </a:r>
                      <a:endParaRPr lang="en-GB" sz="2400" dirty="0">
                        <a:solidFill>
                          <a:srgbClr val="00B050"/>
                        </a:solidFill>
                        <a:latin typeface="Arial" panose="020B0604020202020204" pitchFamily="34" charset="0"/>
                        <a:cs typeface="Arial" panose="020B0604020202020204" pitchFamily="34" charset="0"/>
                      </a:endParaRPr>
                    </a:p>
                  </a:txBody>
                  <a:tcPr/>
                </a:tc>
                <a:tc>
                  <a:txBody>
                    <a:bodyPr/>
                    <a:lstStyle/>
                    <a:p>
                      <a:pPr algn="ctr"/>
                      <a:r>
                        <a:rPr lang="en-US" sz="2400" dirty="0">
                          <a:solidFill>
                            <a:srgbClr val="00B050"/>
                          </a:solidFill>
                          <a:latin typeface="Arial" panose="020B0604020202020204" pitchFamily="34" charset="0"/>
                          <a:cs typeface="Arial" panose="020B0604020202020204" pitchFamily="34" charset="0"/>
                        </a:rPr>
                        <a:t>T</a:t>
                      </a:r>
                      <a:endParaRPr lang="en-GB" sz="2400" dirty="0">
                        <a:solidFill>
                          <a:srgbClr val="00B050"/>
                        </a:solidFill>
                        <a:latin typeface="Arial" panose="020B0604020202020204" pitchFamily="34" charset="0"/>
                        <a:cs typeface="Arial" panose="020B0604020202020204" pitchFamily="34" charset="0"/>
                      </a:endParaRPr>
                    </a:p>
                  </a:txBody>
                  <a:tcPr/>
                </a:tc>
                <a:tc>
                  <a:txBody>
                    <a:bodyPr/>
                    <a:lstStyle/>
                    <a:p>
                      <a:pPr algn="ctr"/>
                      <a:r>
                        <a:rPr lang="en-US" sz="2400" dirty="0">
                          <a:solidFill>
                            <a:srgbClr val="00B050"/>
                          </a:solidFill>
                          <a:latin typeface="Arial" panose="020B0604020202020204" pitchFamily="34" charset="0"/>
                          <a:cs typeface="Arial" panose="020B0604020202020204" pitchFamily="34" charset="0"/>
                        </a:rPr>
                        <a:t>T</a:t>
                      </a:r>
                      <a:endParaRPr lang="en-GB" sz="2400" dirty="0">
                        <a:solidFill>
                          <a:srgbClr val="00B050"/>
                        </a:solidFill>
                        <a:latin typeface="Arial" panose="020B0604020202020204" pitchFamily="34" charset="0"/>
                        <a:cs typeface="Arial" panose="020B0604020202020204" pitchFamily="34" charset="0"/>
                      </a:endParaRPr>
                    </a:p>
                  </a:txBody>
                  <a:tcPr/>
                </a:tc>
                <a:tc>
                  <a:txBody>
                    <a:bodyPr/>
                    <a:lstStyle/>
                    <a:p>
                      <a:pPr algn="ctr"/>
                      <a:r>
                        <a:rPr lang="en-US" sz="2400" dirty="0">
                          <a:solidFill>
                            <a:schemeClr val="accent2"/>
                          </a:solidFill>
                          <a:latin typeface="Arial" panose="020B0604020202020204" pitchFamily="34" charset="0"/>
                          <a:cs typeface="Arial" panose="020B0604020202020204" pitchFamily="34" charset="0"/>
                        </a:rPr>
                        <a:t>F</a:t>
                      </a:r>
                      <a:endParaRPr lang="en-GB" sz="2400" dirty="0">
                        <a:solidFill>
                          <a:schemeClr val="accent2"/>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7883547"/>
                  </a:ext>
                </a:extLst>
              </a:tr>
              <a:tr h="467813">
                <a:tc>
                  <a:txBody>
                    <a:bodyPr/>
                    <a:lstStyle/>
                    <a:p>
                      <a:pPr algn="ctr"/>
                      <a:r>
                        <a:rPr lang="en-GB" sz="2400" spc="-5" dirty="0">
                          <a:latin typeface="Arial" panose="020B0604020202020204" pitchFamily="34" charset="0"/>
                          <a:cs typeface="Arial" panose="020B0604020202020204" pitchFamily="34" charset="0"/>
                        </a:rPr>
                        <a:t>(</a:t>
                      </a:r>
                      <a:r>
                        <a:rPr lang="en-GB" sz="2400" i="1" spc="-5" dirty="0">
                          <a:latin typeface="Arial" panose="020B0604020202020204" pitchFamily="34" charset="0"/>
                          <a:cs typeface="Arial" panose="020B0604020202020204" pitchFamily="34" charset="0"/>
                        </a:rPr>
                        <a:t>n </a:t>
                      </a:r>
                      <a:r>
                        <a:rPr lang="en-GB" sz="2400" spc="120" dirty="0">
                          <a:latin typeface="Arial" panose="020B0604020202020204" pitchFamily="34" charset="0"/>
                          <a:cs typeface="Arial" panose="020B0604020202020204" pitchFamily="34" charset="0"/>
                        </a:rPr>
                        <a:t>+</a:t>
                      </a:r>
                      <a:r>
                        <a:rPr lang="en-GB" sz="2400" spc="-190" dirty="0">
                          <a:latin typeface="Arial" panose="020B0604020202020204" pitchFamily="34" charset="0"/>
                          <a:cs typeface="Arial" panose="020B0604020202020204" pitchFamily="34" charset="0"/>
                        </a:rPr>
                        <a:t> </a:t>
                      </a:r>
                      <a:r>
                        <a:rPr lang="en-GB" sz="2400" spc="-5" dirty="0">
                          <a:latin typeface="Arial" panose="020B0604020202020204" pitchFamily="34" charset="0"/>
                          <a:cs typeface="Arial" panose="020B0604020202020204" pitchFamily="34" charset="0"/>
                        </a:rPr>
                        <a:t>1)</a:t>
                      </a:r>
                      <a:r>
                        <a:rPr lang="en-GB" sz="2400" spc="-7" baseline="27777" dirty="0">
                          <a:latin typeface="Arial" panose="020B0604020202020204" pitchFamily="34" charset="0"/>
                          <a:cs typeface="Arial" panose="020B0604020202020204" pitchFamily="34" charset="0"/>
                        </a:rPr>
                        <a:t>3</a:t>
                      </a:r>
                      <a:endParaRPr lang="en-GB" sz="2400" dirty="0">
                        <a:latin typeface="Arial" panose="020B0604020202020204" pitchFamily="34" charset="0"/>
                        <a:cs typeface="Arial" panose="020B0604020202020204" pitchFamily="34" charset="0"/>
                      </a:endParaRPr>
                    </a:p>
                  </a:txBody>
                  <a:tcPr/>
                </a:tc>
                <a:tc>
                  <a:txBody>
                    <a:bodyPr/>
                    <a:lstStyle/>
                    <a:p>
                      <a:pPr algn="ctr"/>
                      <a:r>
                        <a:rPr lang="en-US" sz="2400" dirty="0">
                          <a:solidFill>
                            <a:schemeClr val="accent2"/>
                          </a:solidFill>
                          <a:latin typeface="Arial" panose="020B0604020202020204" pitchFamily="34" charset="0"/>
                          <a:cs typeface="Arial" panose="020B0604020202020204" pitchFamily="34" charset="0"/>
                        </a:rPr>
                        <a:t>F</a:t>
                      </a:r>
                      <a:endParaRPr lang="en-GB" sz="2400" dirty="0">
                        <a:solidFill>
                          <a:schemeClr val="accent2"/>
                        </a:solidFill>
                        <a:latin typeface="Arial" panose="020B0604020202020204" pitchFamily="34" charset="0"/>
                        <a:cs typeface="Arial" panose="020B0604020202020204" pitchFamily="34" charset="0"/>
                      </a:endParaRPr>
                    </a:p>
                  </a:txBody>
                  <a:tcPr/>
                </a:tc>
                <a:tc>
                  <a:txBody>
                    <a:bodyPr/>
                    <a:lstStyle/>
                    <a:p>
                      <a:pPr algn="ctr"/>
                      <a:r>
                        <a:rPr lang="en-US" sz="2400" dirty="0">
                          <a:solidFill>
                            <a:schemeClr val="accent2"/>
                          </a:solidFill>
                          <a:latin typeface="Arial" panose="020B0604020202020204" pitchFamily="34" charset="0"/>
                          <a:cs typeface="Arial" panose="020B0604020202020204" pitchFamily="34" charset="0"/>
                        </a:rPr>
                        <a:t>F</a:t>
                      </a:r>
                      <a:endParaRPr lang="en-GB" sz="2400" dirty="0">
                        <a:solidFill>
                          <a:schemeClr val="accent2"/>
                        </a:solidFill>
                        <a:latin typeface="Arial" panose="020B0604020202020204" pitchFamily="34" charset="0"/>
                        <a:cs typeface="Arial" panose="020B0604020202020204" pitchFamily="34" charset="0"/>
                      </a:endParaRPr>
                    </a:p>
                  </a:txBody>
                  <a:tcPr/>
                </a:tc>
                <a:tc>
                  <a:txBody>
                    <a:bodyPr/>
                    <a:lstStyle/>
                    <a:p>
                      <a:pPr algn="ctr"/>
                      <a:r>
                        <a:rPr lang="en-US" sz="2400" dirty="0">
                          <a:solidFill>
                            <a:srgbClr val="00B050"/>
                          </a:solidFill>
                          <a:latin typeface="Arial" panose="020B0604020202020204" pitchFamily="34" charset="0"/>
                          <a:cs typeface="Arial" panose="020B0604020202020204" pitchFamily="34" charset="0"/>
                        </a:rPr>
                        <a:t>T</a:t>
                      </a:r>
                      <a:endParaRPr lang="en-GB" sz="2400" dirty="0">
                        <a:solidFill>
                          <a:srgbClr val="00B050"/>
                        </a:solidFill>
                        <a:latin typeface="Arial" panose="020B0604020202020204" pitchFamily="34" charset="0"/>
                        <a:cs typeface="Arial" panose="020B0604020202020204" pitchFamily="34" charset="0"/>
                      </a:endParaRPr>
                    </a:p>
                  </a:txBody>
                  <a:tcPr/>
                </a:tc>
                <a:tc>
                  <a:txBody>
                    <a:bodyPr/>
                    <a:lstStyle/>
                    <a:p>
                      <a:pPr algn="ctr"/>
                      <a:r>
                        <a:rPr lang="en-US" sz="2400" dirty="0">
                          <a:solidFill>
                            <a:srgbClr val="00B050"/>
                          </a:solidFill>
                          <a:latin typeface="Arial" panose="020B0604020202020204" pitchFamily="34" charset="0"/>
                          <a:cs typeface="Arial" panose="020B0604020202020204" pitchFamily="34" charset="0"/>
                        </a:rPr>
                        <a:t>T</a:t>
                      </a:r>
                      <a:endParaRPr lang="en-GB" sz="2400" dirty="0">
                        <a:solidFill>
                          <a:srgbClr val="00B050"/>
                        </a:solidFill>
                        <a:latin typeface="Arial" panose="020B0604020202020204" pitchFamily="34" charset="0"/>
                        <a:cs typeface="Arial" panose="020B0604020202020204" pitchFamily="34" charset="0"/>
                      </a:endParaRPr>
                    </a:p>
                  </a:txBody>
                  <a:tcPr/>
                </a:tc>
                <a:tc>
                  <a:txBody>
                    <a:bodyPr/>
                    <a:lstStyle/>
                    <a:p>
                      <a:pPr algn="ctr"/>
                      <a:r>
                        <a:rPr lang="en-US" sz="2400" dirty="0">
                          <a:solidFill>
                            <a:srgbClr val="00B050"/>
                          </a:solidFill>
                          <a:latin typeface="Arial" panose="020B0604020202020204" pitchFamily="34" charset="0"/>
                          <a:cs typeface="Arial" panose="020B0604020202020204" pitchFamily="34" charset="0"/>
                        </a:rPr>
                        <a:t>T</a:t>
                      </a:r>
                      <a:endParaRPr lang="en-GB" sz="2400" dirty="0">
                        <a:solidFill>
                          <a:srgbClr val="00B050"/>
                        </a:solidFill>
                        <a:latin typeface="Arial" panose="020B0604020202020204" pitchFamily="34" charset="0"/>
                        <a:cs typeface="Arial" panose="020B0604020202020204" pitchFamily="34" charset="0"/>
                      </a:endParaRPr>
                    </a:p>
                  </a:txBody>
                  <a:tcPr/>
                </a:tc>
                <a:tc>
                  <a:txBody>
                    <a:bodyPr/>
                    <a:lstStyle/>
                    <a:p>
                      <a:pPr algn="ctr"/>
                      <a:r>
                        <a:rPr lang="en-US" sz="2400" dirty="0">
                          <a:solidFill>
                            <a:srgbClr val="00B050"/>
                          </a:solidFill>
                          <a:latin typeface="Arial" panose="020B0604020202020204" pitchFamily="34" charset="0"/>
                          <a:cs typeface="Arial" panose="020B0604020202020204" pitchFamily="34" charset="0"/>
                        </a:rPr>
                        <a:t>T</a:t>
                      </a:r>
                      <a:endParaRPr lang="en-GB" sz="2400" dirty="0">
                        <a:solidFill>
                          <a:srgbClr val="00B05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24544190"/>
                  </a:ext>
                </a:extLst>
              </a:tr>
              <a:tr h="50490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3600" spc="-7" baseline="-20202" dirty="0">
                          <a:latin typeface="Arial" panose="020B0604020202020204" pitchFamily="34" charset="0"/>
                          <a:cs typeface="Arial" panose="020B0604020202020204" pitchFamily="34" charset="0"/>
                        </a:rPr>
                        <a:t>2</a:t>
                      </a:r>
                      <a:r>
                        <a:rPr lang="en-GB" sz="2400" i="1" spc="-5" dirty="0">
                          <a:latin typeface="Arial" panose="020B0604020202020204" pitchFamily="34" charset="0"/>
                          <a:cs typeface="Arial" panose="020B0604020202020204" pitchFamily="34" charset="0"/>
                        </a:rPr>
                        <a:t>n</a:t>
                      </a:r>
                      <a:endParaRPr lang="en-GB" sz="2400" dirty="0">
                        <a:latin typeface="Arial" panose="020B0604020202020204" pitchFamily="34" charset="0"/>
                        <a:cs typeface="Arial" panose="020B0604020202020204" pitchFamily="34" charset="0"/>
                      </a:endParaRPr>
                    </a:p>
                  </a:txBody>
                  <a:tcPr/>
                </a:tc>
                <a:tc>
                  <a:txBody>
                    <a:bodyPr/>
                    <a:lstStyle/>
                    <a:p>
                      <a:pPr algn="ctr"/>
                      <a:r>
                        <a:rPr lang="en-US" sz="2400" dirty="0">
                          <a:solidFill>
                            <a:schemeClr val="accent2"/>
                          </a:solidFill>
                          <a:latin typeface="Arial" panose="020B0604020202020204" pitchFamily="34" charset="0"/>
                          <a:cs typeface="Arial" panose="020B0604020202020204" pitchFamily="34" charset="0"/>
                        </a:rPr>
                        <a:t>F</a:t>
                      </a:r>
                      <a:endParaRPr lang="en-GB" sz="2400" dirty="0">
                        <a:solidFill>
                          <a:schemeClr val="accent2"/>
                        </a:solidFill>
                        <a:latin typeface="Arial" panose="020B0604020202020204" pitchFamily="34" charset="0"/>
                        <a:cs typeface="Arial" panose="020B0604020202020204" pitchFamily="34" charset="0"/>
                      </a:endParaRPr>
                    </a:p>
                  </a:txBody>
                  <a:tcPr/>
                </a:tc>
                <a:tc>
                  <a:txBody>
                    <a:bodyPr/>
                    <a:lstStyle/>
                    <a:p>
                      <a:pPr algn="ctr"/>
                      <a:r>
                        <a:rPr lang="en-US" sz="2400" dirty="0">
                          <a:solidFill>
                            <a:schemeClr val="accent2"/>
                          </a:solidFill>
                          <a:latin typeface="Arial" panose="020B0604020202020204" pitchFamily="34" charset="0"/>
                          <a:cs typeface="Arial" panose="020B0604020202020204" pitchFamily="34" charset="0"/>
                        </a:rPr>
                        <a:t>F</a:t>
                      </a:r>
                      <a:endParaRPr lang="en-GB" sz="2400" dirty="0">
                        <a:solidFill>
                          <a:schemeClr val="accent2"/>
                        </a:solidFill>
                        <a:latin typeface="Arial" panose="020B0604020202020204" pitchFamily="34" charset="0"/>
                        <a:cs typeface="Arial" panose="020B0604020202020204" pitchFamily="34" charset="0"/>
                      </a:endParaRPr>
                    </a:p>
                  </a:txBody>
                  <a:tcPr/>
                </a:tc>
                <a:tc>
                  <a:txBody>
                    <a:bodyPr/>
                    <a:lstStyle/>
                    <a:p>
                      <a:pPr algn="ctr"/>
                      <a:r>
                        <a:rPr lang="en-US" sz="2400" dirty="0">
                          <a:solidFill>
                            <a:schemeClr val="accent2"/>
                          </a:solidFill>
                          <a:latin typeface="Arial" panose="020B0604020202020204" pitchFamily="34" charset="0"/>
                          <a:cs typeface="Arial" panose="020B0604020202020204" pitchFamily="34" charset="0"/>
                        </a:rPr>
                        <a:t>F</a:t>
                      </a:r>
                      <a:endParaRPr lang="en-GB" sz="2400" dirty="0">
                        <a:solidFill>
                          <a:schemeClr val="accent2"/>
                        </a:solidFill>
                        <a:latin typeface="Arial" panose="020B0604020202020204" pitchFamily="34" charset="0"/>
                        <a:cs typeface="Arial" panose="020B0604020202020204" pitchFamily="34" charset="0"/>
                      </a:endParaRPr>
                    </a:p>
                  </a:txBody>
                  <a:tcPr/>
                </a:tc>
                <a:tc>
                  <a:txBody>
                    <a:bodyPr/>
                    <a:lstStyle/>
                    <a:p>
                      <a:pPr algn="ctr"/>
                      <a:r>
                        <a:rPr lang="en-US" sz="2400" dirty="0">
                          <a:solidFill>
                            <a:srgbClr val="00B050"/>
                          </a:solidFill>
                          <a:latin typeface="Arial" panose="020B0604020202020204" pitchFamily="34" charset="0"/>
                          <a:cs typeface="Arial" panose="020B0604020202020204" pitchFamily="34" charset="0"/>
                        </a:rPr>
                        <a:t>T</a:t>
                      </a:r>
                      <a:endParaRPr lang="en-GB" sz="2400" dirty="0">
                        <a:solidFill>
                          <a:srgbClr val="00B050"/>
                        </a:solidFill>
                        <a:latin typeface="Arial" panose="020B0604020202020204" pitchFamily="34" charset="0"/>
                        <a:cs typeface="Arial" panose="020B0604020202020204" pitchFamily="34" charset="0"/>
                      </a:endParaRPr>
                    </a:p>
                  </a:txBody>
                  <a:tcPr/>
                </a:tc>
                <a:tc>
                  <a:txBody>
                    <a:bodyPr/>
                    <a:lstStyle/>
                    <a:p>
                      <a:pPr algn="ctr"/>
                      <a:r>
                        <a:rPr lang="en-US" sz="2400" dirty="0">
                          <a:solidFill>
                            <a:srgbClr val="00B050"/>
                          </a:solidFill>
                          <a:latin typeface="Arial" panose="020B0604020202020204" pitchFamily="34" charset="0"/>
                          <a:cs typeface="Arial" panose="020B0604020202020204" pitchFamily="34" charset="0"/>
                        </a:rPr>
                        <a:t>T</a:t>
                      </a:r>
                      <a:endParaRPr lang="en-GB" sz="2400" dirty="0">
                        <a:solidFill>
                          <a:srgbClr val="00B050"/>
                        </a:solidFill>
                        <a:latin typeface="Arial" panose="020B0604020202020204" pitchFamily="34" charset="0"/>
                        <a:cs typeface="Arial" panose="020B0604020202020204" pitchFamily="34" charset="0"/>
                      </a:endParaRPr>
                    </a:p>
                  </a:txBody>
                  <a:tcPr/>
                </a:tc>
                <a:tc>
                  <a:txBody>
                    <a:bodyPr/>
                    <a:lstStyle/>
                    <a:p>
                      <a:pPr algn="ctr"/>
                      <a:r>
                        <a:rPr lang="en-US" sz="2400" dirty="0">
                          <a:solidFill>
                            <a:srgbClr val="00B050"/>
                          </a:solidFill>
                          <a:latin typeface="Arial" panose="020B0604020202020204" pitchFamily="34" charset="0"/>
                          <a:cs typeface="Arial" panose="020B0604020202020204" pitchFamily="34" charset="0"/>
                        </a:rPr>
                        <a:t>T</a:t>
                      </a:r>
                      <a:endParaRPr lang="en-GB" sz="2400" dirty="0">
                        <a:solidFill>
                          <a:srgbClr val="00B05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93679212"/>
                  </a:ext>
                </a:extLst>
              </a:tr>
            </a:tbl>
          </a:graphicData>
        </a:graphic>
      </p:graphicFrame>
      <p:sp>
        <p:nvSpPr>
          <p:cNvPr id="3" name="Slide Number Placeholder 2">
            <a:extLst>
              <a:ext uri="{FF2B5EF4-FFF2-40B4-BE49-F238E27FC236}">
                <a16:creationId xmlns:a16="http://schemas.microsoft.com/office/drawing/2014/main" id="{09263F41-6723-438B-AB8C-49D0CC3B6EE1}"/>
              </a:ext>
            </a:extLst>
          </p:cNvPr>
          <p:cNvSpPr>
            <a:spLocks noGrp="1"/>
          </p:cNvSpPr>
          <p:nvPr>
            <p:ph type="sldNum" sz="quarter" idx="12"/>
          </p:nvPr>
        </p:nvSpPr>
        <p:spPr/>
        <p:txBody>
          <a:bodyPr/>
          <a:lstStyle/>
          <a:p>
            <a:fld id="{66B7A6BE-7A3D-1C4F-BEDA-C5431FB9FC0F}" type="slidenum">
              <a:rPr lang="en-US" smtClean="0"/>
              <a:pPr/>
              <a:t>65</a:t>
            </a:fld>
            <a:endParaRPr lang="en-US" dirty="0"/>
          </a:p>
        </p:txBody>
      </p:sp>
    </p:spTree>
    <p:extLst>
      <p:ext uri="{BB962C8B-B14F-4D97-AF65-F5344CB8AC3E}">
        <p14:creationId xmlns:p14="http://schemas.microsoft.com/office/powerpoint/2010/main" val="38376130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AD777FD-C40D-4429-A025-EDAFE4007558}"/>
              </a:ext>
            </a:extLst>
          </p:cNvPr>
          <p:cNvSpPr>
            <a:spLocks noGrp="1"/>
          </p:cNvSpPr>
          <p:nvPr>
            <p:ph idx="1"/>
          </p:nvPr>
        </p:nvSpPr>
        <p:spPr/>
        <p:txBody>
          <a:bodyPr>
            <a:normAutofit/>
          </a:bodyPr>
          <a:lstStyle/>
          <a:p>
            <a:pPr marL="355600" marR="81280">
              <a:lnSpc>
                <a:spcPct val="100000"/>
              </a:lnSpc>
              <a:spcBef>
                <a:spcPts val="1200"/>
              </a:spcBef>
              <a:spcAft>
                <a:spcPts val="1200"/>
              </a:spcAft>
              <a:buClr>
                <a:srgbClr val="3333B2"/>
              </a:buClr>
              <a:buSzPct val="90909"/>
              <a:tabLst>
                <a:tab pos="145415" algn="l"/>
              </a:tabLst>
            </a:pPr>
            <a:r>
              <a:rPr lang="en-GB" spc="-10" dirty="0">
                <a:latin typeface="Arial" panose="020B0604020202020204" pitchFamily="34" charset="0"/>
                <a:cs typeface="Arial" panose="020B0604020202020204" pitchFamily="34" charset="0"/>
              </a:rPr>
              <a:t>Generally </a:t>
            </a:r>
            <a:r>
              <a:rPr lang="en-GB" spc="5" dirty="0">
                <a:latin typeface="Arial" panose="020B0604020202020204" pitchFamily="34" charset="0"/>
                <a:cs typeface="Arial" panose="020B0604020202020204" pitchFamily="34" charset="0"/>
              </a:rPr>
              <a:t>O(</a:t>
            </a:r>
            <a:r>
              <a:rPr lang="en-GB" i="1" spc="5" dirty="0">
                <a:latin typeface="Arial" panose="020B0604020202020204" pitchFamily="34" charset="0"/>
                <a:cs typeface="Arial" panose="020B0604020202020204" pitchFamily="34" charset="0"/>
              </a:rPr>
              <a:t>n</a:t>
            </a:r>
            <a:r>
              <a:rPr lang="en-GB" spc="5" dirty="0">
                <a:latin typeface="Arial" panose="020B0604020202020204" pitchFamily="34" charset="0"/>
                <a:cs typeface="Arial" panose="020B0604020202020204" pitchFamily="34" charset="0"/>
              </a:rPr>
              <a:t>) </a:t>
            </a:r>
            <a:r>
              <a:rPr lang="en-GB" spc="-5" dirty="0">
                <a:latin typeface="Arial" panose="020B0604020202020204" pitchFamily="34" charset="0"/>
                <a:cs typeface="Arial" panose="020B0604020202020204" pitchFamily="34" charset="0"/>
              </a:rPr>
              <a:t>is </a:t>
            </a:r>
            <a:r>
              <a:rPr lang="en-GB" spc="-5" dirty="0">
                <a:solidFill>
                  <a:schemeClr val="tx2"/>
                </a:solidFill>
                <a:latin typeface="Arial" panose="020B0604020202020204" pitchFamily="34" charset="0"/>
                <a:cs typeface="Arial" panose="020B0604020202020204" pitchFamily="34" charset="0"/>
              </a:rPr>
              <a:t>most </a:t>
            </a:r>
            <a:r>
              <a:rPr lang="en-GB" spc="-10" dirty="0">
                <a:solidFill>
                  <a:schemeClr val="tx2"/>
                </a:solidFill>
                <a:latin typeface="Arial" panose="020B0604020202020204" pitchFamily="34" charset="0"/>
                <a:cs typeface="Arial" panose="020B0604020202020204" pitchFamily="34" charset="0"/>
              </a:rPr>
              <a:t>commonly </a:t>
            </a:r>
            <a:r>
              <a:rPr lang="en-GB" spc="-10" dirty="0">
                <a:latin typeface="Arial" panose="020B0604020202020204" pitchFamily="34" charset="0"/>
                <a:cs typeface="Arial" panose="020B0604020202020204" pitchFamily="34" charset="0"/>
              </a:rPr>
              <a:t>used</a:t>
            </a:r>
            <a:r>
              <a:rPr lang="en-GB" spc="-5" dirty="0">
                <a:latin typeface="Arial" panose="020B0604020202020204" pitchFamily="34" charset="0"/>
                <a:cs typeface="Arial" panose="020B0604020202020204" pitchFamily="34" charset="0"/>
              </a:rPr>
              <a:t>…</a:t>
            </a:r>
          </a:p>
          <a:p>
            <a:pPr marL="355600" marR="81280">
              <a:lnSpc>
                <a:spcPct val="100000"/>
              </a:lnSpc>
              <a:spcBef>
                <a:spcPts val="1200"/>
              </a:spcBef>
              <a:spcAft>
                <a:spcPts val="1200"/>
              </a:spcAft>
              <a:buClr>
                <a:srgbClr val="3333B2"/>
              </a:buClr>
              <a:buSzPct val="90909"/>
              <a:tabLst>
                <a:tab pos="145415" algn="l"/>
              </a:tabLst>
            </a:pPr>
            <a:r>
              <a:rPr lang="en-GB" spc="-15" dirty="0">
                <a:latin typeface="Arial" panose="020B0604020202020204" pitchFamily="34" charset="0"/>
                <a:cs typeface="Arial" panose="020B0604020202020204" pitchFamily="34" charset="0"/>
              </a:rPr>
              <a:t>But </a:t>
            </a:r>
            <a:r>
              <a:rPr lang="en-GB" spc="-15" dirty="0">
                <a:solidFill>
                  <a:schemeClr val="tx2"/>
                </a:solidFill>
                <a:latin typeface="Arial" panose="020B0604020202020204" pitchFamily="34" charset="0"/>
                <a:cs typeface="Arial" panose="020B0604020202020204" pitchFamily="34" charset="0"/>
              </a:rPr>
              <a:t>exact </a:t>
            </a:r>
            <a:r>
              <a:rPr lang="en-GB" spc="-5" dirty="0">
                <a:solidFill>
                  <a:schemeClr val="tx2"/>
                </a:solidFill>
                <a:latin typeface="Arial" panose="020B0604020202020204" pitchFamily="34" charset="0"/>
                <a:cs typeface="Arial" panose="020B0604020202020204" pitchFamily="34" charset="0"/>
              </a:rPr>
              <a:t>bounds </a:t>
            </a:r>
            <a:r>
              <a:rPr lang="en-GB" spc="-25" dirty="0">
                <a:latin typeface="Arial" panose="020B0604020202020204" pitchFamily="34" charset="0"/>
                <a:cs typeface="Arial" panose="020B0604020202020204" pitchFamily="34" charset="0"/>
              </a:rPr>
              <a:t>Θ(</a:t>
            </a:r>
            <a:r>
              <a:rPr lang="en-GB" i="1" spc="-25" dirty="0">
                <a:latin typeface="Arial" panose="020B0604020202020204" pitchFamily="34" charset="0"/>
                <a:cs typeface="Arial" panose="020B0604020202020204" pitchFamily="34" charset="0"/>
              </a:rPr>
              <a:t>n</a:t>
            </a:r>
            <a:r>
              <a:rPr lang="en-GB" spc="-25" dirty="0">
                <a:latin typeface="Arial" panose="020B0604020202020204" pitchFamily="34" charset="0"/>
                <a:cs typeface="Arial" panose="020B0604020202020204" pitchFamily="34" charset="0"/>
              </a:rPr>
              <a:t>) </a:t>
            </a:r>
            <a:r>
              <a:rPr lang="en-GB" spc="-5" dirty="0">
                <a:latin typeface="Arial" panose="020B0604020202020204" pitchFamily="34" charset="0"/>
                <a:cs typeface="Arial" panose="020B0604020202020204" pitchFamily="34" charset="0"/>
              </a:rPr>
              <a:t>tell us the </a:t>
            </a:r>
            <a:r>
              <a:rPr lang="en-GB" spc="-10" dirty="0">
                <a:latin typeface="Arial" panose="020B0604020202020204" pitchFamily="34" charset="0"/>
                <a:cs typeface="Arial" panose="020B0604020202020204" pitchFamily="34" charset="0"/>
              </a:rPr>
              <a:t>bounds </a:t>
            </a:r>
            <a:r>
              <a:rPr lang="en-GB" spc="-5" dirty="0">
                <a:latin typeface="Arial" panose="020B0604020202020204" pitchFamily="34" charset="0"/>
                <a:cs typeface="Arial" panose="020B0604020202020204" pitchFamily="34" charset="0"/>
              </a:rPr>
              <a:t>are tight </a:t>
            </a:r>
            <a:r>
              <a:rPr lang="en-GB" spc="-10" dirty="0">
                <a:latin typeface="Arial" panose="020B0604020202020204" pitchFamily="34" charset="0"/>
                <a:cs typeface="Arial" panose="020B0604020202020204" pitchFamily="34" charset="0"/>
              </a:rPr>
              <a:t>and </a:t>
            </a:r>
            <a:r>
              <a:rPr lang="en-GB" spc="-5" dirty="0">
                <a:latin typeface="Arial" panose="020B0604020202020204" pitchFamily="34" charset="0"/>
                <a:cs typeface="Arial" panose="020B0604020202020204" pitchFamily="34" charset="0"/>
              </a:rPr>
              <a:t>the algorithm doesn’t </a:t>
            </a:r>
            <a:r>
              <a:rPr lang="en-GB" spc="-20" dirty="0">
                <a:latin typeface="Arial" panose="020B0604020202020204" pitchFamily="34" charset="0"/>
                <a:cs typeface="Arial" panose="020B0604020202020204" pitchFamily="34" charset="0"/>
              </a:rPr>
              <a:t>have </a:t>
            </a:r>
            <a:r>
              <a:rPr lang="en-GB" spc="-10" dirty="0">
                <a:latin typeface="Arial" panose="020B0604020202020204" pitchFamily="34" charset="0"/>
                <a:cs typeface="Arial" panose="020B0604020202020204" pitchFamily="34" charset="0"/>
              </a:rPr>
              <a:t>anything </a:t>
            </a:r>
            <a:r>
              <a:rPr lang="en-GB" spc="-5" dirty="0">
                <a:latin typeface="Arial" panose="020B0604020202020204" pitchFamily="34" charset="0"/>
                <a:cs typeface="Arial" panose="020B0604020202020204" pitchFamily="34" charset="0"/>
              </a:rPr>
              <a:t>outside what </a:t>
            </a:r>
            <a:r>
              <a:rPr lang="en-GB" spc="-15" dirty="0">
                <a:latin typeface="Arial" panose="020B0604020202020204" pitchFamily="34" charset="0"/>
                <a:cs typeface="Arial" panose="020B0604020202020204" pitchFamily="34" charset="0"/>
              </a:rPr>
              <a:t>we</a:t>
            </a:r>
            <a:r>
              <a:rPr lang="en-GB" spc="-10" dirty="0">
                <a:latin typeface="Arial" panose="020B0604020202020204" pitchFamily="34" charset="0"/>
                <a:cs typeface="Arial" panose="020B0604020202020204" pitchFamily="34" charset="0"/>
              </a:rPr>
              <a:t> expect.</a:t>
            </a:r>
            <a:endParaRPr lang="en-GB" dirty="0">
              <a:latin typeface="Arial" panose="020B0604020202020204" pitchFamily="34" charset="0"/>
              <a:cs typeface="Arial" panose="020B0604020202020204" pitchFamily="34" charset="0"/>
            </a:endParaRPr>
          </a:p>
          <a:p>
            <a:pPr marL="355600" marR="5080">
              <a:lnSpc>
                <a:spcPct val="100000"/>
              </a:lnSpc>
              <a:spcBef>
                <a:spcPts val="1200"/>
              </a:spcBef>
              <a:spcAft>
                <a:spcPts val="1200"/>
              </a:spcAft>
              <a:buClr>
                <a:srgbClr val="3333B2"/>
              </a:buClr>
              <a:buSzPct val="90909"/>
              <a:tabLst>
                <a:tab pos="145415" algn="l"/>
              </a:tabLst>
            </a:pPr>
            <a:r>
              <a:rPr lang="en-GB" spc="-15" dirty="0">
                <a:solidFill>
                  <a:schemeClr val="tx2"/>
                </a:solidFill>
                <a:latin typeface="Arial" panose="020B0604020202020204" pitchFamily="34" charset="0"/>
                <a:cs typeface="Arial" panose="020B0604020202020204" pitchFamily="34" charset="0"/>
              </a:rPr>
              <a:t>Lower </a:t>
            </a:r>
            <a:r>
              <a:rPr lang="en-GB" spc="-5" dirty="0">
                <a:solidFill>
                  <a:schemeClr val="tx2"/>
                </a:solidFill>
                <a:latin typeface="Arial" panose="020B0604020202020204" pitchFamily="34" charset="0"/>
                <a:cs typeface="Arial" panose="020B0604020202020204" pitchFamily="34" charset="0"/>
              </a:rPr>
              <a:t>bounds </a:t>
            </a:r>
            <a:r>
              <a:rPr lang="el-GR" spc="-45" dirty="0">
                <a:latin typeface="Arial" panose="020B0604020202020204" pitchFamily="34" charset="0"/>
                <a:cs typeface="Arial" panose="020B0604020202020204" pitchFamily="34" charset="0"/>
              </a:rPr>
              <a:t>Ω(</a:t>
            </a:r>
            <a:r>
              <a:rPr lang="en-GB" i="1" spc="-45" dirty="0">
                <a:latin typeface="Arial" panose="020B0604020202020204" pitchFamily="34" charset="0"/>
                <a:cs typeface="Arial" panose="020B0604020202020204" pitchFamily="34" charset="0"/>
              </a:rPr>
              <a:t>n</a:t>
            </a:r>
            <a:r>
              <a:rPr lang="en-GB" spc="-45" dirty="0">
                <a:latin typeface="Arial" panose="020B0604020202020204" pitchFamily="34" charset="0"/>
                <a:cs typeface="Arial" panose="020B0604020202020204" pitchFamily="34" charset="0"/>
              </a:rPr>
              <a:t>) </a:t>
            </a:r>
            <a:r>
              <a:rPr lang="en-GB" spc="-5" dirty="0">
                <a:latin typeface="Arial" panose="020B0604020202020204" pitchFamily="34" charset="0"/>
                <a:cs typeface="Arial" panose="020B0604020202020204" pitchFamily="34" charset="0"/>
              </a:rPr>
              <a:t>are useful to describe </a:t>
            </a:r>
            <a:r>
              <a:rPr lang="en-GB" b="1" spc="-5" dirty="0">
                <a:latin typeface="Arial" panose="020B0604020202020204" pitchFamily="34" charset="0"/>
                <a:cs typeface="Arial" panose="020B0604020202020204" pitchFamily="34" charset="0"/>
              </a:rPr>
              <a:t>the (theoretical) limits of whole classes of algorithms</a:t>
            </a:r>
            <a:r>
              <a:rPr lang="en-GB" spc="-5" dirty="0">
                <a:latin typeface="Arial" panose="020B0604020202020204" pitchFamily="34" charset="0"/>
                <a:cs typeface="Arial" panose="020B0604020202020204" pitchFamily="34" charset="0"/>
              </a:rPr>
              <a:t>, </a:t>
            </a:r>
            <a:r>
              <a:rPr lang="en-GB" spc="-10" dirty="0">
                <a:latin typeface="Arial" panose="020B0604020202020204" pitchFamily="34" charset="0"/>
                <a:cs typeface="Arial" panose="020B0604020202020204" pitchFamily="34" charset="0"/>
              </a:rPr>
              <a:t>and </a:t>
            </a:r>
            <a:r>
              <a:rPr lang="en-GB" spc="-5" dirty="0">
                <a:latin typeface="Arial" panose="020B0604020202020204" pitchFamily="34" charset="0"/>
                <a:cs typeface="Arial" panose="020B0604020202020204" pitchFamily="34" charset="0"/>
              </a:rPr>
              <a:t>also sometimes useful to</a:t>
            </a:r>
            <a:r>
              <a:rPr lang="en-GB" spc="-60" dirty="0">
                <a:latin typeface="Arial" panose="020B0604020202020204" pitchFamily="34" charset="0"/>
                <a:cs typeface="Arial" panose="020B0604020202020204" pitchFamily="34" charset="0"/>
              </a:rPr>
              <a:t> </a:t>
            </a:r>
            <a:r>
              <a:rPr lang="en-GB" spc="-5" dirty="0">
                <a:latin typeface="Arial" panose="020B0604020202020204" pitchFamily="34" charset="0"/>
                <a:cs typeface="Arial" panose="020B0604020202020204" pitchFamily="34" charset="0"/>
              </a:rPr>
              <a:t>state </a:t>
            </a:r>
            <a:r>
              <a:rPr lang="en-GB" b="1" i="1" spc="-15" dirty="0">
                <a:latin typeface="Arial" panose="020B0604020202020204" pitchFamily="34" charset="0"/>
                <a:cs typeface="Arial" panose="020B0604020202020204" pitchFamily="34" charset="0"/>
              </a:rPr>
              <a:t>how fast </a:t>
            </a:r>
            <a:r>
              <a:rPr lang="en-GB" b="1" i="1" spc="-5" dirty="0">
                <a:latin typeface="Arial" panose="020B0604020202020204" pitchFamily="34" charset="0"/>
                <a:cs typeface="Arial" panose="020B0604020202020204" pitchFamily="34" charset="0"/>
              </a:rPr>
              <a:t>can the best case</a:t>
            </a:r>
            <a:r>
              <a:rPr lang="en-GB" b="1" i="1" spc="5" dirty="0">
                <a:latin typeface="Arial" panose="020B0604020202020204" pitchFamily="34" charset="0"/>
                <a:cs typeface="Arial" panose="020B0604020202020204" pitchFamily="34" charset="0"/>
              </a:rPr>
              <a:t> </a:t>
            </a:r>
            <a:r>
              <a:rPr lang="en-GB" b="1" i="1" spc="-5" dirty="0">
                <a:latin typeface="Arial" panose="020B0604020202020204" pitchFamily="34" charset="0"/>
                <a:cs typeface="Arial" panose="020B0604020202020204" pitchFamily="34" charset="0"/>
              </a:rPr>
              <a:t>reach</a:t>
            </a:r>
            <a:r>
              <a:rPr lang="en-GB" spc="-5"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765ED6B2-487D-4CA5-9EB7-6881D5E03DCE}"/>
              </a:ext>
            </a:extLst>
          </p:cNvPr>
          <p:cNvSpPr>
            <a:spLocks noGrp="1"/>
          </p:cNvSpPr>
          <p:nvPr>
            <p:ph type="title"/>
          </p:nvPr>
        </p:nvSpPr>
        <p:spPr/>
        <p:txBody>
          <a:bodyPr/>
          <a:lstStyle/>
          <a:p>
            <a:r>
              <a:rPr lang="en-US" dirty="0"/>
              <a:t>Some clarifications…</a:t>
            </a:r>
            <a:endParaRPr lang="en-GB" dirty="0"/>
          </a:p>
        </p:txBody>
      </p:sp>
      <p:sp>
        <p:nvSpPr>
          <p:cNvPr id="3" name="Slide Number Placeholder 2">
            <a:extLst>
              <a:ext uri="{FF2B5EF4-FFF2-40B4-BE49-F238E27FC236}">
                <a16:creationId xmlns:a16="http://schemas.microsoft.com/office/drawing/2014/main" id="{8370D5C5-27A0-45B9-95AB-3039AA7B0044}"/>
              </a:ext>
            </a:extLst>
          </p:cNvPr>
          <p:cNvSpPr>
            <a:spLocks noGrp="1"/>
          </p:cNvSpPr>
          <p:nvPr>
            <p:ph type="sldNum" sz="quarter" idx="12"/>
          </p:nvPr>
        </p:nvSpPr>
        <p:spPr/>
        <p:txBody>
          <a:bodyPr/>
          <a:lstStyle/>
          <a:p>
            <a:fld id="{66B7A6BE-7A3D-1C4F-BEDA-C5431FB9FC0F}" type="slidenum">
              <a:rPr lang="en-US" smtClean="0"/>
              <a:pPr/>
              <a:t>66</a:t>
            </a:fld>
            <a:endParaRPr lang="en-US" dirty="0"/>
          </a:p>
        </p:txBody>
      </p:sp>
    </p:spTree>
    <p:extLst>
      <p:ext uri="{BB962C8B-B14F-4D97-AF65-F5344CB8AC3E}">
        <p14:creationId xmlns:p14="http://schemas.microsoft.com/office/powerpoint/2010/main" val="31480915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AD777FD-C40D-4429-A025-EDAFE4007558}"/>
              </a:ext>
            </a:extLst>
          </p:cNvPr>
          <p:cNvSpPr>
            <a:spLocks noGrp="1"/>
          </p:cNvSpPr>
          <p:nvPr>
            <p:ph idx="1"/>
          </p:nvPr>
        </p:nvSpPr>
        <p:spPr/>
        <p:txBody>
          <a:bodyPr>
            <a:normAutofit/>
          </a:bodyPr>
          <a:lstStyle/>
          <a:p>
            <a:pPr marL="355600">
              <a:spcBef>
                <a:spcPts val="434"/>
              </a:spcBef>
              <a:buClr>
                <a:srgbClr val="3333B2"/>
              </a:buClr>
              <a:buSzPct val="90909"/>
              <a:tabLst>
                <a:tab pos="145415" algn="l"/>
              </a:tabLst>
            </a:pPr>
            <a:r>
              <a:rPr lang="en-GB" spc="5" dirty="0">
                <a:latin typeface="Arial" panose="020B0604020202020204" pitchFamily="34" charset="0"/>
                <a:cs typeface="Arial" panose="020B0604020202020204" pitchFamily="34" charset="0"/>
              </a:rPr>
              <a:t>O(</a:t>
            </a:r>
            <a:r>
              <a:rPr lang="en-GB" i="1" spc="5" dirty="0">
                <a:latin typeface="Arial" panose="020B0604020202020204" pitchFamily="34" charset="0"/>
                <a:cs typeface="Arial" panose="020B0604020202020204" pitchFamily="34" charset="0"/>
              </a:rPr>
              <a:t>n</a:t>
            </a:r>
            <a:r>
              <a:rPr lang="en-GB" spc="5" dirty="0">
                <a:latin typeface="Arial" panose="020B0604020202020204" pitchFamily="34" charset="0"/>
                <a:cs typeface="Arial" panose="020B0604020202020204" pitchFamily="34" charset="0"/>
              </a:rPr>
              <a:t>) </a:t>
            </a:r>
            <a:r>
              <a:rPr lang="en-GB" spc="-5" dirty="0">
                <a:latin typeface="Arial" panose="020B0604020202020204" pitchFamily="34" charset="0"/>
                <a:cs typeface="Arial" panose="020B0604020202020204" pitchFamily="34" charset="0"/>
              </a:rPr>
              <a:t>is not the </a:t>
            </a:r>
            <a:r>
              <a:rPr lang="en-GB" spc="-10" dirty="0">
                <a:latin typeface="Arial" panose="020B0604020202020204" pitchFamily="34" charset="0"/>
                <a:cs typeface="Arial" panose="020B0604020202020204" pitchFamily="34" charset="0"/>
              </a:rPr>
              <a:t>same </a:t>
            </a:r>
            <a:r>
              <a:rPr lang="en-GB" spc="-5" dirty="0">
                <a:latin typeface="Arial" panose="020B0604020202020204" pitchFamily="34" charset="0"/>
                <a:cs typeface="Arial" panose="020B0604020202020204" pitchFamily="34" charset="0"/>
              </a:rPr>
              <a:t>thing as </a:t>
            </a:r>
            <a:r>
              <a:rPr lang="en-GB" spc="-15" dirty="0">
                <a:latin typeface="Arial" panose="020B0604020202020204" pitchFamily="34" charset="0"/>
                <a:cs typeface="Arial" panose="020B0604020202020204" pitchFamily="34" charset="0"/>
              </a:rPr>
              <a:t>“Worst </a:t>
            </a:r>
            <a:r>
              <a:rPr lang="en-GB" spc="-10" dirty="0">
                <a:latin typeface="Arial" panose="020B0604020202020204" pitchFamily="34" charset="0"/>
                <a:cs typeface="Arial" panose="020B0604020202020204" pitchFamily="34" charset="0"/>
              </a:rPr>
              <a:t>Case</a:t>
            </a:r>
            <a:r>
              <a:rPr lang="en-GB" spc="-60" dirty="0">
                <a:latin typeface="Arial" panose="020B0604020202020204" pitchFamily="34" charset="0"/>
                <a:cs typeface="Arial" panose="020B0604020202020204" pitchFamily="34" charset="0"/>
              </a:rPr>
              <a:t> </a:t>
            </a:r>
            <a:r>
              <a:rPr lang="en-GB" spc="-5" dirty="0">
                <a:latin typeface="Arial" panose="020B0604020202020204" pitchFamily="34" charset="0"/>
                <a:cs typeface="Arial" panose="020B0604020202020204" pitchFamily="34" charset="0"/>
              </a:rPr>
              <a:t>Efficiency”.</a:t>
            </a:r>
            <a:endParaRPr lang="en-GB" dirty="0">
              <a:latin typeface="Arial" panose="020B0604020202020204" pitchFamily="34" charset="0"/>
              <a:cs typeface="Arial" panose="020B0604020202020204" pitchFamily="34" charset="0"/>
            </a:endParaRPr>
          </a:p>
          <a:p>
            <a:pPr marL="355600">
              <a:spcBef>
                <a:spcPts val="334"/>
              </a:spcBef>
              <a:buClr>
                <a:srgbClr val="3333B2"/>
              </a:buClr>
              <a:buSzPct val="90909"/>
              <a:tabLst>
                <a:tab pos="145415" algn="l"/>
              </a:tabLst>
            </a:pPr>
            <a:r>
              <a:rPr lang="en-GB" spc="-40" dirty="0">
                <a:latin typeface="Arial" panose="020B0604020202020204" pitchFamily="34" charset="0"/>
                <a:cs typeface="Arial" panose="020B0604020202020204" pitchFamily="34" charset="0"/>
              </a:rPr>
              <a:t>Ω(</a:t>
            </a:r>
            <a:r>
              <a:rPr lang="en-GB" i="1" spc="-40" dirty="0">
                <a:latin typeface="Arial" panose="020B0604020202020204" pitchFamily="34" charset="0"/>
                <a:cs typeface="Arial" panose="020B0604020202020204" pitchFamily="34" charset="0"/>
              </a:rPr>
              <a:t>n</a:t>
            </a:r>
            <a:r>
              <a:rPr lang="en-GB" spc="-40" dirty="0">
                <a:latin typeface="Arial" panose="020B0604020202020204" pitchFamily="34" charset="0"/>
                <a:cs typeface="Arial" panose="020B0604020202020204" pitchFamily="34" charset="0"/>
              </a:rPr>
              <a:t>) </a:t>
            </a:r>
            <a:r>
              <a:rPr lang="en-GB" spc="-5" dirty="0">
                <a:latin typeface="Arial" panose="020B0604020202020204" pitchFamily="34" charset="0"/>
                <a:cs typeface="Arial" panose="020B0604020202020204" pitchFamily="34" charset="0"/>
              </a:rPr>
              <a:t>is not the </a:t>
            </a:r>
            <a:r>
              <a:rPr lang="en-GB" spc="-10" dirty="0">
                <a:latin typeface="Arial" panose="020B0604020202020204" pitchFamily="34" charset="0"/>
                <a:cs typeface="Arial" panose="020B0604020202020204" pitchFamily="34" charset="0"/>
              </a:rPr>
              <a:t>same </a:t>
            </a:r>
            <a:r>
              <a:rPr lang="en-GB" spc="-5" dirty="0">
                <a:latin typeface="Arial" panose="020B0604020202020204" pitchFamily="34" charset="0"/>
                <a:cs typeface="Arial" panose="020B0604020202020204" pitchFamily="34" charset="0"/>
              </a:rPr>
              <a:t>thing as “Best </a:t>
            </a:r>
            <a:r>
              <a:rPr lang="en-GB" spc="-10" dirty="0">
                <a:latin typeface="Arial" panose="020B0604020202020204" pitchFamily="34" charset="0"/>
                <a:cs typeface="Arial" panose="020B0604020202020204" pitchFamily="34" charset="0"/>
              </a:rPr>
              <a:t>Case</a:t>
            </a:r>
            <a:r>
              <a:rPr lang="en-GB" spc="-40" dirty="0">
                <a:latin typeface="Arial" panose="020B0604020202020204" pitchFamily="34" charset="0"/>
                <a:cs typeface="Arial" panose="020B0604020202020204" pitchFamily="34" charset="0"/>
              </a:rPr>
              <a:t> </a:t>
            </a:r>
            <a:r>
              <a:rPr lang="en-GB" spc="-5" dirty="0">
                <a:latin typeface="Arial" panose="020B0604020202020204" pitchFamily="34" charset="0"/>
                <a:cs typeface="Arial" panose="020B0604020202020204" pitchFamily="34" charset="0"/>
              </a:rPr>
              <a:t>Efficiency”.</a:t>
            </a:r>
            <a:endParaRPr lang="en-GB" dirty="0">
              <a:latin typeface="Arial" panose="020B0604020202020204" pitchFamily="34" charset="0"/>
              <a:cs typeface="Arial" panose="020B0604020202020204" pitchFamily="34" charset="0"/>
            </a:endParaRPr>
          </a:p>
          <a:p>
            <a:pPr marL="355600">
              <a:spcBef>
                <a:spcPts val="330"/>
              </a:spcBef>
              <a:buClr>
                <a:srgbClr val="3333B2"/>
              </a:buClr>
              <a:buSzPct val="90909"/>
              <a:tabLst>
                <a:tab pos="145415" algn="l"/>
              </a:tabLst>
            </a:pPr>
            <a:r>
              <a:rPr lang="en-GB" spc="-20" dirty="0">
                <a:latin typeface="Arial" panose="020B0604020202020204" pitchFamily="34" charset="0"/>
                <a:cs typeface="Arial" panose="020B0604020202020204" pitchFamily="34" charset="0"/>
              </a:rPr>
              <a:t>Θ(</a:t>
            </a:r>
            <a:r>
              <a:rPr lang="en-GB" i="1" spc="-20" dirty="0">
                <a:latin typeface="Arial" panose="020B0604020202020204" pitchFamily="34" charset="0"/>
                <a:cs typeface="Arial" panose="020B0604020202020204" pitchFamily="34" charset="0"/>
              </a:rPr>
              <a:t>n</a:t>
            </a:r>
            <a:r>
              <a:rPr lang="en-GB" spc="-20" dirty="0">
                <a:latin typeface="Arial" panose="020B0604020202020204" pitchFamily="34" charset="0"/>
                <a:cs typeface="Arial" panose="020B0604020202020204" pitchFamily="34" charset="0"/>
              </a:rPr>
              <a:t>) </a:t>
            </a:r>
            <a:r>
              <a:rPr lang="en-GB" spc="-5" dirty="0">
                <a:latin typeface="Arial" panose="020B0604020202020204" pitchFamily="34" charset="0"/>
                <a:cs typeface="Arial" panose="020B0604020202020204" pitchFamily="34" charset="0"/>
              </a:rPr>
              <a:t>is not the </a:t>
            </a:r>
            <a:r>
              <a:rPr lang="en-GB" spc="-10" dirty="0">
                <a:latin typeface="Arial" panose="020B0604020202020204" pitchFamily="34" charset="0"/>
                <a:cs typeface="Arial" panose="020B0604020202020204" pitchFamily="34" charset="0"/>
              </a:rPr>
              <a:t>same </a:t>
            </a:r>
            <a:r>
              <a:rPr lang="en-GB" spc="-5" dirty="0">
                <a:latin typeface="Arial" panose="020B0604020202020204" pitchFamily="34" charset="0"/>
                <a:cs typeface="Arial" panose="020B0604020202020204" pitchFamily="34" charset="0"/>
              </a:rPr>
              <a:t>thing as </a:t>
            </a:r>
            <a:r>
              <a:rPr lang="en-GB" spc="-20" dirty="0">
                <a:latin typeface="Arial" panose="020B0604020202020204" pitchFamily="34" charset="0"/>
                <a:cs typeface="Arial" panose="020B0604020202020204" pitchFamily="34" charset="0"/>
              </a:rPr>
              <a:t>“Average </a:t>
            </a:r>
            <a:r>
              <a:rPr lang="en-GB" spc="-10" dirty="0">
                <a:latin typeface="Arial" panose="020B0604020202020204" pitchFamily="34" charset="0"/>
                <a:cs typeface="Arial" panose="020B0604020202020204" pitchFamily="34" charset="0"/>
              </a:rPr>
              <a:t>Case</a:t>
            </a:r>
            <a:r>
              <a:rPr lang="en-GB" spc="-25" dirty="0">
                <a:latin typeface="Arial" panose="020B0604020202020204" pitchFamily="34" charset="0"/>
                <a:cs typeface="Arial" panose="020B0604020202020204" pitchFamily="34" charset="0"/>
              </a:rPr>
              <a:t> </a:t>
            </a:r>
            <a:r>
              <a:rPr lang="en-GB" spc="-5" dirty="0">
                <a:latin typeface="Arial" panose="020B0604020202020204" pitchFamily="34" charset="0"/>
                <a:cs typeface="Arial" panose="020B0604020202020204" pitchFamily="34" charset="0"/>
              </a:rPr>
              <a:t>Efficiency”.</a:t>
            </a:r>
          </a:p>
          <a:p>
            <a:pPr marL="355600">
              <a:spcBef>
                <a:spcPts val="330"/>
              </a:spcBef>
              <a:buClr>
                <a:srgbClr val="3333B2"/>
              </a:buClr>
              <a:buSzPct val="90909"/>
              <a:tabLst>
                <a:tab pos="145415" algn="l"/>
              </a:tabLst>
            </a:pPr>
            <a:endParaRPr lang="en-GB" spc="-5" dirty="0">
              <a:latin typeface="Arial" panose="020B0604020202020204" pitchFamily="34" charset="0"/>
              <a:cs typeface="Arial" panose="020B0604020202020204" pitchFamily="34" charset="0"/>
            </a:endParaRPr>
          </a:p>
          <a:p>
            <a:pPr marL="12700" indent="0">
              <a:spcBef>
                <a:spcPts val="330"/>
              </a:spcBef>
              <a:buClr>
                <a:srgbClr val="3333B2"/>
              </a:buClr>
              <a:buSzPct val="90909"/>
              <a:buNone/>
              <a:tabLst>
                <a:tab pos="145415" algn="l"/>
              </a:tabLst>
            </a:pPr>
            <a:r>
              <a:rPr lang="en-GB" spc="-5" dirty="0">
                <a:latin typeface="Arial" panose="020B0604020202020204" pitchFamily="34" charset="0"/>
                <a:cs typeface="Arial" panose="020B0604020202020204" pitchFamily="34" charset="0"/>
              </a:rPr>
              <a:t>However, it is </a:t>
            </a:r>
            <a:r>
              <a:rPr lang="en-GB" spc="-10" dirty="0">
                <a:latin typeface="Arial" panose="020B0604020202020204" pitchFamily="34" charset="0"/>
                <a:cs typeface="Arial" panose="020B0604020202020204" pitchFamily="34" charset="0"/>
              </a:rPr>
              <a:t>perfectly reasonable </a:t>
            </a:r>
            <a:r>
              <a:rPr lang="en-GB" spc="-5" dirty="0">
                <a:latin typeface="Arial" panose="020B0604020202020204" pitchFamily="34" charset="0"/>
                <a:cs typeface="Arial" panose="020B0604020202020204" pitchFamily="34" charset="0"/>
              </a:rPr>
              <a:t>to </a:t>
            </a:r>
            <a:r>
              <a:rPr lang="en-GB" spc="-10" dirty="0">
                <a:latin typeface="Arial" panose="020B0604020202020204" pitchFamily="34" charset="0"/>
                <a:cs typeface="Arial" panose="020B0604020202020204" pitchFamily="34" charset="0"/>
              </a:rPr>
              <a:t>want </a:t>
            </a:r>
            <a:r>
              <a:rPr lang="en-GB" spc="-5" dirty="0">
                <a:latin typeface="Arial" panose="020B0604020202020204" pitchFamily="34" charset="0"/>
                <a:cs typeface="Arial" panose="020B0604020202020204" pitchFamily="34" charset="0"/>
              </a:rPr>
              <a:t>the </a:t>
            </a:r>
            <a:r>
              <a:rPr lang="en-GB" spc="-40" dirty="0">
                <a:latin typeface="Arial" panose="020B0604020202020204" pitchFamily="34" charset="0"/>
                <a:cs typeface="Arial" panose="020B0604020202020204" pitchFamily="34" charset="0"/>
              </a:rPr>
              <a:t>Ω(</a:t>
            </a:r>
            <a:r>
              <a:rPr lang="en-GB" i="1" spc="-40" dirty="0">
                <a:latin typeface="Arial" panose="020B0604020202020204" pitchFamily="34" charset="0"/>
                <a:cs typeface="Arial" panose="020B0604020202020204" pitchFamily="34" charset="0"/>
              </a:rPr>
              <a:t>n</a:t>
            </a:r>
            <a:r>
              <a:rPr lang="en-GB" spc="-40" dirty="0">
                <a:latin typeface="Arial" panose="020B0604020202020204" pitchFamily="34" charset="0"/>
                <a:cs typeface="Arial" panose="020B0604020202020204" pitchFamily="34" charset="0"/>
              </a:rPr>
              <a:t>) </a:t>
            </a:r>
            <a:r>
              <a:rPr lang="en-GB" i="1" spc="-10" dirty="0">
                <a:latin typeface="Arial" panose="020B0604020202020204" pitchFamily="34" charset="0"/>
                <a:cs typeface="Arial" panose="020B0604020202020204" pitchFamily="34" charset="0"/>
              </a:rPr>
              <a:t>and </a:t>
            </a:r>
            <a:r>
              <a:rPr lang="en-GB" spc="5" dirty="0">
                <a:latin typeface="Arial" panose="020B0604020202020204" pitchFamily="34" charset="0"/>
                <a:cs typeface="Arial" panose="020B0604020202020204" pitchFamily="34" charset="0"/>
              </a:rPr>
              <a:t>O(</a:t>
            </a:r>
            <a:r>
              <a:rPr lang="en-GB" i="1" spc="5" dirty="0">
                <a:latin typeface="Arial" panose="020B0604020202020204" pitchFamily="34" charset="0"/>
                <a:cs typeface="Arial" panose="020B0604020202020204" pitchFamily="34" charset="0"/>
              </a:rPr>
              <a:t>n</a:t>
            </a:r>
            <a:r>
              <a:rPr lang="en-GB" spc="5" dirty="0">
                <a:latin typeface="Arial" panose="020B0604020202020204" pitchFamily="34" charset="0"/>
                <a:cs typeface="Arial" panose="020B0604020202020204" pitchFamily="34" charset="0"/>
              </a:rPr>
              <a:t>) </a:t>
            </a:r>
            <a:r>
              <a:rPr lang="en-GB" spc="-10" dirty="0">
                <a:latin typeface="Arial" panose="020B0604020202020204" pitchFamily="34" charset="0"/>
                <a:cs typeface="Arial" panose="020B0604020202020204" pitchFamily="34" charset="0"/>
              </a:rPr>
              <a:t>worst</a:t>
            </a:r>
            <a:r>
              <a:rPr lang="en-GB" spc="-70" dirty="0">
                <a:latin typeface="Arial" panose="020B0604020202020204" pitchFamily="34" charset="0"/>
                <a:cs typeface="Arial" panose="020B0604020202020204" pitchFamily="34" charset="0"/>
              </a:rPr>
              <a:t> </a:t>
            </a:r>
            <a:r>
              <a:rPr lang="en-GB" spc="-5" dirty="0">
                <a:latin typeface="Arial" panose="020B0604020202020204" pitchFamily="34" charset="0"/>
                <a:cs typeface="Arial" panose="020B0604020202020204" pitchFamily="34" charset="0"/>
              </a:rPr>
              <a:t>case efficiency </a:t>
            </a:r>
            <a:r>
              <a:rPr lang="en-GB" spc="-10" dirty="0">
                <a:latin typeface="Arial" panose="020B0604020202020204" pitchFamily="34" charset="0"/>
                <a:cs typeface="Arial" panose="020B0604020202020204" pitchFamily="34" charset="0"/>
              </a:rPr>
              <a:t>bounds </a:t>
            </a:r>
            <a:r>
              <a:rPr lang="en-GB" spc="-20" dirty="0">
                <a:latin typeface="Arial" panose="020B0604020202020204" pitchFamily="34" charset="0"/>
                <a:cs typeface="Arial" panose="020B0604020202020204" pitchFamily="34" charset="0"/>
              </a:rPr>
              <a:t>for </a:t>
            </a:r>
            <a:r>
              <a:rPr lang="en-GB" spc="-10" dirty="0">
                <a:latin typeface="Arial" panose="020B0604020202020204" pitchFamily="34" charset="0"/>
                <a:cs typeface="Arial" panose="020B0604020202020204" pitchFamily="34" charset="0"/>
              </a:rPr>
              <a:t>a </a:t>
            </a:r>
            <a:r>
              <a:rPr lang="en-GB" spc="-5" dirty="0">
                <a:latin typeface="Arial" panose="020B0604020202020204" pitchFamily="34" charset="0"/>
                <a:cs typeface="Arial" panose="020B0604020202020204" pitchFamily="34" charset="0"/>
              </a:rPr>
              <a:t>class of</a:t>
            </a:r>
            <a:r>
              <a:rPr lang="en-GB" spc="15" dirty="0">
                <a:latin typeface="Arial" panose="020B0604020202020204" pitchFamily="34" charset="0"/>
                <a:cs typeface="Arial" panose="020B0604020202020204" pitchFamily="34" charset="0"/>
              </a:rPr>
              <a:t> </a:t>
            </a:r>
            <a:r>
              <a:rPr lang="en-GB" spc="-5" dirty="0">
                <a:latin typeface="Arial" panose="020B0604020202020204" pitchFamily="34" charset="0"/>
                <a:cs typeface="Arial" panose="020B0604020202020204" pitchFamily="34" charset="0"/>
              </a:rPr>
              <a:t>algorithms.</a:t>
            </a:r>
            <a:endParaRPr lang="en-GB"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765ED6B2-487D-4CA5-9EB7-6881D5E03DCE}"/>
              </a:ext>
            </a:extLst>
          </p:cNvPr>
          <p:cNvSpPr>
            <a:spLocks noGrp="1"/>
          </p:cNvSpPr>
          <p:nvPr>
            <p:ph type="title"/>
          </p:nvPr>
        </p:nvSpPr>
        <p:spPr/>
        <p:txBody>
          <a:bodyPr/>
          <a:lstStyle/>
          <a:p>
            <a:r>
              <a:rPr lang="en-US" dirty="0"/>
              <a:t>Some clarifications…</a:t>
            </a:r>
            <a:endParaRPr lang="en-GB" dirty="0"/>
          </a:p>
        </p:txBody>
      </p:sp>
      <p:sp>
        <p:nvSpPr>
          <p:cNvPr id="3" name="Slide Number Placeholder 2">
            <a:extLst>
              <a:ext uri="{FF2B5EF4-FFF2-40B4-BE49-F238E27FC236}">
                <a16:creationId xmlns:a16="http://schemas.microsoft.com/office/drawing/2014/main" id="{41AAAB1B-5175-4299-9445-DDB4179EEEBE}"/>
              </a:ext>
            </a:extLst>
          </p:cNvPr>
          <p:cNvSpPr>
            <a:spLocks noGrp="1"/>
          </p:cNvSpPr>
          <p:nvPr>
            <p:ph type="sldNum" sz="quarter" idx="12"/>
          </p:nvPr>
        </p:nvSpPr>
        <p:spPr/>
        <p:txBody>
          <a:bodyPr/>
          <a:lstStyle/>
          <a:p>
            <a:fld id="{66B7A6BE-7A3D-1C4F-BEDA-C5431FB9FC0F}" type="slidenum">
              <a:rPr lang="en-US" smtClean="0"/>
              <a:pPr/>
              <a:t>67</a:t>
            </a:fld>
            <a:endParaRPr lang="en-US" dirty="0"/>
          </a:p>
        </p:txBody>
      </p:sp>
    </p:spTree>
    <p:extLst>
      <p:ext uri="{BB962C8B-B14F-4D97-AF65-F5344CB8AC3E}">
        <p14:creationId xmlns:p14="http://schemas.microsoft.com/office/powerpoint/2010/main" val="36042260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Questions</a:t>
            </a:r>
          </a:p>
        </p:txBody>
      </p:sp>
      <p:pic>
        <p:nvPicPr>
          <p:cNvPr id="6" name="Picture 5"/>
          <p:cNvPicPr>
            <a:picLocks noChangeAspect="1"/>
          </p:cNvPicPr>
          <p:nvPr/>
        </p:nvPicPr>
        <p:blipFill>
          <a:blip r:embed="rId3"/>
          <a:stretch>
            <a:fillRect/>
          </a:stretch>
        </p:blipFill>
        <p:spPr>
          <a:xfrm>
            <a:off x="208304" y="1405848"/>
            <a:ext cx="8350183" cy="2579919"/>
          </a:xfrm>
          <a:prstGeom prst="rect">
            <a:avLst/>
          </a:prstGeom>
        </p:spPr>
      </p:pic>
      <p:sp>
        <p:nvSpPr>
          <p:cNvPr id="5" name="Slide Number Placeholder 4">
            <a:extLst>
              <a:ext uri="{FF2B5EF4-FFF2-40B4-BE49-F238E27FC236}">
                <a16:creationId xmlns:a16="http://schemas.microsoft.com/office/drawing/2014/main" id="{08A0A156-DB8A-487C-95EE-95F0DF4B6A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68</a:t>
            </a:fld>
            <a:endParaRPr lang="en-US"/>
          </a:p>
        </p:txBody>
      </p:sp>
    </p:spTree>
    <p:extLst>
      <p:ext uri="{BB962C8B-B14F-4D97-AF65-F5344CB8AC3E}">
        <p14:creationId xmlns:p14="http://schemas.microsoft.com/office/powerpoint/2010/main" val="65863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637147D-266F-F44E-BD55-6021E6146C99}"/>
              </a:ext>
            </a:extLst>
          </p:cNvPr>
          <p:cNvSpPr>
            <a:spLocks noGrp="1"/>
          </p:cNvSpPr>
          <p:nvPr>
            <p:ph type="body" idx="1"/>
          </p:nvPr>
        </p:nvSpPr>
        <p:spPr/>
        <p:txBody>
          <a:bodyPr/>
          <a:lstStyle/>
          <a:p>
            <a:pPr>
              <a:spcBef>
                <a:spcPts val="0"/>
              </a:spcBef>
            </a:pPr>
            <a:r>
              <a:rPr lang="en-US" sz="1600" dirty="0"/>
              <a:t>What is the complexity of an algorithm that merges two sorted arrays so that the resultant array is also sorted. For example, if A = [3, 6, 10, 15] and B = [7, 10, 12, 19, 25], the result would be [3, 6, 7, 10, 10, 12, 15, 19, 25]. </a:t>
            </a:r>
          </a:p>
          <a:p>
            <a:pPr>
              <a:spcBef>
                <a:spcPts val="0"/>
              </a:spcBef>
            </a:pPr>
            <a:r>
              <a:rPr lang="en-US" sz="1600" dirty="0"/>
              <a:t>Describe an algorithm that can calculate a</a:t>
            </a:r>
            <a:r>
              <a:rPr lang="en-US" sz="1600" baseline="30000" dirty="0"/>
              <a:t>n</a:t>
            </a:r>
            <a:r>
              <a:rPr lang="en-US" sz="1600" dirty="0"/>
              <a:t> in O(log n)</a:t>
            </a:r>
          </a:p>
          <a:p>
            <a:pPr>
              <a:spcBef>
                <a:spcPts val="0"/>
              </a:spcBef>
            </a:pPr>
            <a:r>
              <a:rPr lang="en-US" sz="1600" dirty="0"/>
              <a:t>Describe an algorithm to climb n stairs in O(n</a:t>
            </a:r>
            <a:r>
              <a:rPr lang="en-US" sz="1600" baseline="30000" dirty="0"/>
              <a:t>2</a:t>
            </a:r>
            <a:r>
              <a:rPr lang="en-US" sz="1600" dirty="0"/>
              <a:t>)</a:t>
            </a:r>
          </a:p>
          <a:p>
            <a:pPr>
              <a:spcBef>
                <a:spcPts val="0"/>
              </a:spcBef>
            </a:pPr>
            <a:r>
              <a:rPr lang="en-US" sz="1600" dirty="0"/>
              <a:t>Generate the approximation formula of an algorithm that runs as follows and verify that when N = 40 then T= 1100</a:t>
            </a:r>
            <a:endParaRPr lang="en-US" sz="1200" dirty="0"/>
          </a:p>
          <a:p>
            <a:pPr lvl="1">
              <a:spcBef>
                <a:spcPts val="0"/>
              </a:spcBef>
            </a:pPr>
            <a:r>
              <a:rPr lang="en-US" sz="1400" dirty="0"/>
              <a:t>N = 10, T = 201</a:t>
            </a:r>
          </a:p>
          <a:p>
            <a:pPr lvl="1">
              <a:spcBef>
                <a:spcPts val="0"/>
              </a:spcBef>
            </a:pPr>
            <a:r>
              <a:rPr lang="en-US" sz="1400" dirty="0"/>
              <a:t>N = 20, T = 499</a:t>
            </a:r>
          </a:p>
          <a:p>
            <a:pPr lvl="1">
              <a:spcBef>
                <a:spcPts val="0"/>
              </a:spcBef>
            </a:pPr>
            <a:r>
              <a:rPr lang="en-US" sz="1400" dirty="0"/>
              <a:t>N = 30, T = 799</a:t>
            </a:r>
            <a:endParaRPr lang="en-US" sz="1600" dirty="0"/>
          </a:p>
          <a:p>
            <a:endParaRPr lang="en-US" sz="1600" dirty="0"/>
          </a:p>
          <a:p>
            <a:endParaRPr lang="en-US" sz="1600" dirty="0"/>
          </a:p>
        </p:txBody>
      </p:sp>
      <p:sp>
        <p:nvSpPr>
          <p:cNvPr id="3" name="Title 2"/>
          <p:cNvSpPr>
            <a:spLocks noGrp="1"/>
          </p:cNvSpPr>
          <p:nvPr>
            <p:ph type="title"/>
          </p:nvPr>
        </p:nvSpPr>
        <p:spPr/>
        <p:txBody>
          <a:bodyPr/>
          <a:lstStyle/>
          <a:p>
            <a:r>
              <a:rPr lang="en-US"/>
              <a:t>More Questions</a:t>
            </a:r>
            <a:endParaRPr lang="en-US" dirty="0"/>
          </a:p>
        </p:txBody>
      </p:sp>
      <p:sp>
        <p:nvSpPr>
          <p:cNvPr id="2" name="Slide Number Placeholder 1">
            <a:extLst>
              <a:ext uri="{FF2B5EF4-FFF2-40B4-BE49-F238E27FC236}">
                <a16:creationId xmlns:a16="http://schemas.microsoft.com/office/drawing/2014/main" id="{7C864F51-6E22-4BC5-9BA8-99514AEFEA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69</a:t>
            </a:fld>
            <a:endParaRPr lang="en-US"/>
          </a:p>
        </p:txBody>
      </p:sp>
    </p:spTree>
    <p:extLst>
      <p:ext uri="{BB962C8B-B14F-4D97-AF65-F5344CB8AC3E}">
        <p14:creationId xmlns:p14="http://schemas.microsoft.com/office/powerpoint/2010/main" val="2932551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Rot="1" noChangeArrowheads="1"/>
          </p:cNvSpPr>
          <p:nvPr>
            <p:ph type="title"/>
          </p:nvPr>
        </p:nvSpPr>
        <p:spPr/>
        <p:txBody>
          <a:bodyPr/>
          <a:lstStyle/>
          <a:p>
            <a:pPr eaLnBrk="1" hangingPunct="1">
              <a:defRPr/>
            </a:pPr>
            <a:r>
              <a:rPr lang="en-US" dirty="0"/>
              <a:t>Binary Search</a:t>
            </a:r>
          </a:p>
        </p:txBody>
      </p:sp>
      <p:sp>
        <p:nvSpPr>
          <p:cNvPr id="308227" name="Rectangle 3"/>
          <p:cNvSpPr>
            <a:spLocks noGrp="1" noChangeArrowheads="1"/>
          </p:cNvSpPr>
          <p:nvPr>
            <p:ph type="body" idx="1"/>
          </p:nvPr>
        </p:nvSpPr>
        <p:spPr/>
        <p:txBody>
          <a:bodyPr/>
          <a:lstStyle/>
          <a:p>
            <a:pPr marL="0" indent="0">
              <a:lnSpc>
                <a:spcPct val="90000"/>
              </a:lnSpc>
              <a:spcBef>
                <a:spcPts val="600"/>
              </a:spcBef>
              <a:buNone/>
              <a:defRPr/>
            </a:pPr>
            <a:r>
              <a:rPr lang="en-US" b="1" dirty="0">
                <a:effectLst/>
              </a:rPr>
              <a:t>Items</a:t>
            </a:r>
            <a:r>
              <a:rPr lang="en-US" b="1" dirty="0"/>
              <a:t>			</a:t>
            </a:r>
            <a:r>
              <a:rPr lang="en-US" b="1" dirty="0">
                <a:effectLst/>
              </a:rPr>
              <a:t>Tries</a:t>
            </a:r>
          </a:p>
          <a:p>
            <a:pPr eaLnBrk="1" hangingPunct="1">
              <a:lnSpc>
                <a:spcPct val="90000"/>
              </a:lnSpc>
              <a:spcBef>
                <a:spcPts val="600"/>
              </a:spcBef>
              <a:defRPr/>
            </a:pPr>
            <a:r>
              <a:rPr lang="en-US" dirty="0"/>
              <a:t>10				4</a:t>
            </a:r>
          </a:p>
          <a:p>
            <a:pPr eaLnBrk="1" hangingPunct="1">
              <a:lnSpc>
                <a:spcPct val="90000"/>
              </a:lnSpc>
              <a:spcBef>
                <a:spcPts val="600"/>
              </a:spcBef>
              <a:defRPr/>
            </a:pPr>
            <a:r>
              <a:rPr lang="en-US" dirty="0"/>
              <a:t>100				7</a:t>
            </a:r>
          </a:p>
          <a:p>
            <a:pPr eaLnBrk="1" hangingPunct="1">
              <a:lnSpc>
                <a:spcPct val="90000"/>
              </a:lnSpc>
              <a:spcBef>
                <a:spcPts val="600"/>
              </a:spcBef>
              <a:defRPr/>
            </a:pPr>
            <a:r>
              <a:rPr lang="en-US" dirty="0"/>
              <a:t>1000			10</a:t>
            </a:r>
          </a:p>
          <a:p>
            <a:pPr eaLnBrk="1" hangingPunct="1">
              <a:lnSpc>
                <a:spcPct val="90000"/>
              </a:lnSpc>
              <a:spcBef>
                <a:spcPts val="600"/>
              </a:spcBef>
              <a:defRPr/>
            </a:pPr>
            <a:r>
              <a:rPr lang="en-US" dirty="0"/>
              <a:t>10,000			14</a:t>
            </a:r>
          </a:p>
          <a:p>
            <a:pPr eaLnBrk="1" hangingPunct="1">
              <a:lnSpc>
                <a:spcPct val="90000"/>
              </a:lnSpc>
              <a:spcBef>
                <a:spcPts val="600"/>
              </a:spcBef>
              <a:defRPr/>
            </a:pPr>
            <a:r>
              <a:rPr lang="en-US" dirty="0"/>
              <a:t>100,000		17</a:t>
            </a:r>
          </a:p>
          <a:p>
            <a:pPr eaLnBrk="1" hangingPunct="1">
              <a:lnSpc>
                <a:spcPct val="90000"/>
              </a:lnSpc>
              <a:spcBef>
                <a:spcPts val="600"/>
              </a:spcBef>
              <a:defRPr/>
            </a:pPr>
            <a:r>
              <a:rPr lang="en-US" dirty="0"/>
              <a:t>1,000,000		20</a:t>
            </a:r>
          </a:p>
          <a:p>
            <a:pPr eaLnBrk="1" hangingPunct="1">
              <a:lnSpc>
                <a:spcPct val="90000"/>
              </a:lnSpc>
              <a:spcBef>
                <a:spcPts val="600"/>
              </a:spcBef>
              <a:defRPr/>
            </a:pPr>
            <a:r>
              <a:rPr lang="en-US" dirty="0"/>
              <a:t>10,000,000	24</a:t>
            </a:r>
          </a:p>
        </p:txBody>
      </p:sp>
      <p:pic>
        <p:nvPicPr>
          <p:cNvPr id="1026" name="Picture 2" descr="C:\Users\janiee\Downloads\downloa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2967" y="1198032"/>
            <a:ext cx="3866322" cy="246288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450246" y="3753360"/>
            <a:ext cx="3988076" cy="1085850"/>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bodyPr>
          <a:lstStyle/>
          <a:p>
            <a:pPr eaLnBrk="0" hangingPunct="0">
              <a:spcBef>
                <a:spcPct val="20000"/>
              </a:spcBef>
              <a:buClr>
                <a:schemeClr val="hlink"/>
              </a:buClr>
              <a:buSzPct val="70000"/>
            </a:pPr>
            <a:r>
              <a:rPr lang="en-US" sz="1800" dirty="0">
                <a:latin typeface="+mn-lt"/>
              </a:rPr>
              <a:t>For a sorted array of size N, the number of tries to find a value is correlated to log</a:t>
            </a:r>
            <a:r>
              <a:rPr lang="en-US" sz="1800" baseline="-25000" dirty="0">
                <a:latin typeface="+mn-lt"/>
              </a:rPr>
              <a:t>2</a:t>
            </a:r>
            <a:r>
              <a:rPr lang="en-US" sz="1800" dirty="0">
                <a:latin typeface="+mn-lt"/>
              </a:rPr>
              <a:t>N</a:t>
            </a:r>
          </a:p>
        </p:txBody>
      </p:sp>
      <p:sp>
        <p:nvSpPr>
          <p:cNvPr id="4" name="Slide Number Placeholder 3">
            <a:extLst>
              <a:ext uri="{FF2B5EF4-FFF2-40B4-BE49-F238E27FC236}">
                <a16:creationId xmlns:a16="http://schemas.microsoft.com/office/drawing/2014/main" id="{73E11D48-F59D-4C55-883F-C6EEAA2762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Tree>
    <p:extLst>
      <p:ext uri="{BB962C8B-B14F-4D97-AF65-F5344CB8AC3E}">
        <p14:creationId xmlns:p14="http://schemas.microsoft.com/office/powerpoint/2010/main" val="2112095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141071" y="1999167"/>
            <a:ext cx="7820102" cy="1145165"/>
          </a:xfrm>
        </p:spPr>
        <p:txBody>
          <a:bodyPr/>
          <a:lstStyle/>
          <a:p>
            <a:pPr defTabSz="685800" fontAlgn="base">
              <a:lnSpc>
                <a:spcPct val="100000"/>
              </a:lnSpc>
              <a:spcAft>
                <a:spcPct val="0"/>
              </a:spcAft>
              <a:defRPr/>
            </a:pPr>
            <a:r>
              <a:rPr lang="en-GB" sz="3600" dirty="0"/>
              <a:t>4. Analysis of Non-recursive Algorithms</a:t>
            </a:r>
            <a:endParaRPr lang="en-AU" sz="3600" dirty="0">
              <a:effectLst/>
            </a:endParaRPr>
          </a:p>
        </p:txBody>
      </p:sp>
    </p:spTree>
    <p:extLst>
      <p:ext uri="{BB962C8B-B14F-4D97-AF65-F5344CB8AC3E}">
        <p14:creationId xmlns:p14="http://schemas.microsoft.com/office/powerpoint/2010/main" val="13498113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A1964C6-BFBC-4159-AC84-49BF60FCEA59}"/>
                  </a:ext>
                </a:extLst>
              </p:cNvPr>
              <p:cNvSpPr>
                <a:spLocks noGrp="1"/>
              </p:cNvSpPr>
              <p:nvPr>
                <p:ph idx="1"/>
              </p:nvPr>
            </p:nvSpPr>
            <p:spPr/>
            <p:txBody>
              <a:bodyPr>
                <a:noAutofit/>
              </a:bodyPr>
              <a:lstStyle/>
              <a:p>
                <a:pPr marL="0" indent="0">
                  <a:lnSpc>
                    <a:spcPct val="100000"/>
                  </a:lnSpc>
                  <a:buNone/>
                </a:pPr>
                <a:r>
                  <a:rPr lang="en-GB" sz="2800" spc="-30" dirty="0">
                    <a:latin typeface="Arial" panose="020B0604020202020204" pitchFamily="34" charset="0"/>
                    <a:cs typeface="Arial" panose="020B0604020202020204" pitchFamily="34" charset="0"/>
                  </a:rPr>
                  <a:t>Typically, </a:t>
                </a:r>
                <a:r>
                  <a:rPr lang="en-GB" sz="2800" spc="-15" dirty="0">
                    <a:latin typeface="Arial" panose="020B0604020202020204" pitchFamily="34" charset="0"/>
                    <a:cs typeface="Arial" panose="020B0604020202020204" pitchFamily="34" charset="0"/>
                  </a:rPr>
                  <a:t>we </a:t>
                </a:r>
                <a:r>
                  <a:rPr lang="en-GB" sz="2800" spc="-5" dirty="0">
                    <a:latin typeface="Arial" panose="020B0604020202020204" pitchFamily="34" charset="0"/>
                    <a:cs typeface="Arial" panose="020B0604020202020204" pitchFamily="34" charset="0"/>
                  </a:rPr>
                  <a:t>are </a:t>
                </a:r>
                <a:r>
                  <a:rPr lang="en-GB" sz="2800" spc="-15" dirty="0">
                    <a:latin typeface="Arial" panose="020B0604020202020204" pitchFamily="34" charset="0"/>
                    <a:cs typeface="Arial" panose="020B0604020202020204" pitchFamily="34" charset="0"/>
                  </a:rPr>
                  <a:t>given </a:t>
                </a:r>
                <a:r>
                  <a:rPr lang="en-GB" sz="2800" spc="-5" dirty="0">
                    <a:latin typeface="Arial" panose="020B0604020202020204" pitchFamily="34" charset="0"/>
                    <a:cs typeface="Arial" panose="020B0604020202020204" pitchFamily="34" charset="0"/>
                  </a:rPr>
                  <a:t>the </a:t>
                </a:r>
                <a:r>
                  <a:rPr lang="en-GB" sz="2800" spc="-10" dirty="0">
                    <a:latin typeface="Arial" panose="020B0604020202020204" pitchFamily="34" charset="0"/>
                    <a:cs typeface="Arial" panose="020B0604020202020204" pitchFamily="34" charset="0"/>
                  </a:rPr>
                  <a:t>pseudo code </a:t>
                </a:r>
                <a:r>
                  <a:rPr lang="en-GB" sz="2800" spc="-5" dirty="0">
                    <a:latin typeface="Arial" panose="020B0604020202020204" pitchFamily="34" charset="0"/>
                    <a:cs typeface="Arial" panose="020B0604020202020204" pitchFamily="34" charset="0"/>
                  </a:rPr>
                  <a:t>of </a:t>
                </a:r>
                <a:r>
                  <a:rPr lang="en-GB" sz="2800" spc="-10" dirty="0">
                    <a:latin typeface="Arial" panose="020B0604020202020204" pitchFamily="34" charset="0"/>
                    <a:cs typeface="Arial" panose="020B0604020202020204" pitchFamily="34" charset="0"/>
                  </a:rPr>
                  <a:t>an </a:t>
                </a:r>
                <a:r>
                  <a:rPr lang="en-GB" sz="2800" spc="-5" dirty="0">
                    <a:latin typeface="Arial" panose="020B0604020202020204" pitchFamily="34" charset="0"/>
                    <a:cs typeface="Arial" panose="020B0604020202020204" pitchFamily="34" charset="0"/>
                  </a:rPr>
                  <a:t>algorithm, not </a:t>
                </a:r>
                <a:r>
                  <a:rPr lang="en-GB" sz="2800" spc="-10" dirty="0">
                    <a:latin typeface="Arial" panose="020B0604020202020204" pitchFamily="34" charset="0"/>
                    <a:cs typeface="Arial" panose="020B0604020202020204" pitchFamily="34" charset="0"/>
                  </a:rPr>
                  <a:t>a </a:t>
                </a:r>
                <a:r>
                  <a:rPr lang="en-GB" sz="2800" spc="-5" dirty="0">
                    <a:latin typeface="Arial" panose="020B0604020202020204" pitchFamily="34" charset="0"/>
                    <a:cs typeface="Arial" panose="020B0604020202020204" pitchFamily="34" charset="0"/>
                  </a:rPr>
                  <a:t>nice </a:t>
                </a:r>
                <a14:m>
                  <m:oMath xmlns:m="http://schemas.openxmlformats.org/officeDocument/2006/math">
                    <m:r>
                      <a:rPr lang="en-GB" sz="2800" i="1" spc="-5" dirty="0" smtClean="0">
                        <a:latin typeface="Cambria Math" panose="02040503050406030204" pitchFamily="18" charset="0"/>
                        <a:cs typeface="Arial" panose="020B0604020202020204" pitchFamily="34" charset="0"/>
                      </a:rPr>
                      <m:t>𝑡</m:t>
                    </m:r>
                    <m:r>
                      <a:rPr lang="en-GB" sz="2800" i="1" dirty="0">
                        <a:latin typeface="Cambria Math" panose="02040503050406030204" pitchFamily="18" charset="0"/>
                        <a:cs typeface="Arial" panose="020B0604020202020204" pitchFamily="34" charset="0"/>
                      </a:rPr>
                      <m:t>(</m:t>
                    </m:r>
                    <m:r>
                      <a:rPr lang="en-GB" sz="2800" i="1" dirty="0">
                        <a:latin typeface="Cambria Math" panose="02040503050406030204" pitchFamily="18" charset="0"/>
                        <a:cs typeface="Arial" panose="020B0604020202020204" pitchFamily="34" charset="0"/>
                      </a:rPr>
                      <m:t>𝑛</m:t>
                    </m:r>
                    <m:r>
                      <a:rPr lang="en-GB" sz="2800" i="1" dirty="0">
                        <a:latin typeface="Cambria Math" panose="02040503050406030204" pitchFamily="18" charset="0"/>
                        <a:cs typeface="Arial" panose="020B0604020202020204" pitchFamily="34" charset="0"/>
                      </a:rPr>
                      <m:t>)</m:t>
                    </m:r>
                  </m:oMath>
                </a14:m>
                <a:r>
                  <a:rPr lang="en-GB" sz="2800" dirty="0">
                    <a:latin typeface="Arial" panose="020B0604020202020204" pitchFamily="34" charset="0"/>
                    <a:cs typeface="Arial" panose="020B0604020202020204" pitchFamily="34" charset="0"/>
                  </a:rPr>
                  <a:t> </a:t>
                </a:r>
                <a:r>
                  <a:rPr lang="en-GB" sz="2800" spc="-5" dirty="0">
                    <a:latin typeface="Arial" panose="020B0604020202020204" pitchFamily="34" charset="0"/>
                    <a:cs typeface="Arial" panose="020B0604020202020204" pitchFamily="34" charset="0"/>
                  </a:rPr>
                  <a:t>function.</a:t>
                </a:r>
              </a:p>
            </p:txBody>
          </p:sp>
        </mc:Choice>
        <mc:Fallback xmlns="">
          <p:sp>
            <p:nvSpPr>
              <p:cNvPr id="3" name="Text Placeholder 2">
                <a:extLst>
                  <a:ext uri="{FF2B5EF4-FFF2-40B4-BE49-F238E27FC236}">
                    <a16:creationId xmlns:a16="http://schemas.microsoft.com/office/drawing/2014/main" id="{CA1964C6-BFBC-4159-AC84-49BF60FCEA59}"/>
                  </a:ext>
                </a:extLst>
              </p:cNvPr>
              <p:cNvSpPr>
                <a:spLocks noGrp="1" noRot="1" noChangeAspect="1" noMove="1" noResize="1" noEditPoints="1" noAdjustHandles="1" noChangeArrowheads="1" noChangeShapeType="1" noTextEdit="1"/>
              </p:cNvSpPr>
              <p:nvPr>
                <p:ph idx="1"/>
              </p:nvPr>
            </p:nvSpPr>
            <p:spPr>
              <a:blipFill>
                <a:blip r:embed="rId2"/>
                <a:stretch>
                  <a:fillRect l="-348" t="-320"/>
                </a:stretch>
              </a:blipFill>
            </p:spPr>
            <p:txBody>
              <a:bodyPr/>
              <a:lstStyle/>
              <a:p>
                <a:r>
                  <a:rPr lang="en-AU">
                    <a:noFill/>
                  </a:rPr>
                  <a:t> </a:t>
                </a:r>
              </a:p>
            </p:txBody>
          </p:sp>
        </mc:Fallback>
      </mc:AlternateContent>
      <p:sp>
        <p:nvSpPr>
          <p:cNvPr id="2" name="Title 1">
            <a:extLst>
              <a:ext uri="{FF2B5EF4-FFF2-40B4-BE49-F238E27FC236}">
                <a16:creationId xmlns:a16="http://schemas.microsoft.com/office/drawing/2014/main" id="{030F9B4D-2420-4305-B4B2-56FA34E061CB}"/>
              </a:ext>
            </a:extLst>
          </p:cNvPr>
          <p:cNvSpPr>
            <a:spLocks noGrp="1"/>
          </p:cNvSpPr>
          <p:nvPr>
            <p:ph type="title"/>
          </p:nvPr>
        </p:nvSpPr>
        <p:spPr/>
        <p:txBody>
          <a:bodyPr/>
          <a:lstStyle/>
          <a:p>
            <a:r>
              <a:rPr lang="en-GB" spc="15" dirty="0"/>
              <a:t>Time </a:t>
            </a:r>
            <a:r>
              <a:rPr lang="en-GB" spc="10" dirty="0"/>
              <a:t>Efficiency of</a:t>
            </a:r>
            <a:r>
              <a:rPr lang="en-GB" spc="-5" dirty="0"/>
              <a:t> </a:t>
            </a:r>
            <a:r>
              <a:rPr lang="en-GB" spc="15" dirty="0"/>
              <a:t>Algorithms</a:t>
            </a:r>
            <a:endParaRPr lang="en-GB" dirty="0"/>
          </a:p>
        </p:txBody>
      </p:sp>
      <p:sp>
        <p:nvSpPr>
          <p:cNvPr id="14" name="Rectangle 13">
            <a:extLst>
              <a:ext uri="{FF2B5EF4-FFF2-40B4-BE49-F238E27FC236}">
                <a16:creationId xmlns:a16="http://schemas.microsoft.com/office/drawing/2014/main" id="{07B9D9AC-72B7-459A-9FD5-3293680DB9A7}"/>
              </a:ext>
            </a:extLst>
          </p:cNvPr>
          <p:cNvSpPr/>
          <p:nvPr/>
        </p:nvSpPr>
        <p:spPr>
          <a:xfrm>
            <a:off x="1078441" y="2364689"/>
            <a:ext cx="6963366" cy="1219886"/>
          </a:xfrm>
          <a:prstGeom prst="rect">
            <a:avLst/>
          </a:prstGeom>
        </p:spPr>
        <p:txBody>
          <a:bodyPr wrap="square">
            <a:spAutoFit/>
          </a:bodyPr>
          <a:lstStyle/>
          <a:p>
            <a:pPr algn="ctr">
              <a:lnSpc>
                <a:spcPct val="120000"/>
              </a:lnSpc>
            </a:pPr>
            <a:r>
              <a:rPr lang="en-GB" sz="3200" spc="-10" dirty="0">
                <a:solidFill>
                  <a:schemeClr val="tx2"/>
                </a:solidFill>
                <a:latin typeface="Arial" panose="020B0604020202020204" pitchFamily="34" charset="0"/>
                <a:cs typeface="Arial" panose="020B0604020202020204" pitchFamily="34" charset="0"/>
              </a:rPr>
              <a:t>So </a:t>
            </a:r>
            <a:r>
              <a:rPr lang="en-GB" sz="3200" spc="-15" dirty="0">
                <a:solidFill>
                  <a:schemeClr val="tx2"/>
                </a:solidFill>
                <a:latin typeface="Arial" panose="020B0604020202020204" pitchFamily="34" charset="0"/>
                <a:cs typeface="Arial" panose="020B0604020202020204" pitchFamily="34" charset="0"/>
              </a:rPr>
              <a:t>how </a:t>
            </a:r>
            <a:r>
              <a:rPr lang="en-GB" sz="3200" spc="-10" dirty="0">
                <a:solidFill>
                  <a:schemeClr val="tx2"/>
                </a:solidFill>
                <a:latin typeface="Arial" panose="020B0604020202020204" pitchFamily="34" charset="0"/>
                <a:cs typeface="Arial" panose="020B0604020202020204" pitchFamily="34" charset="0"/>
              </a:rPr>
              <a:t>do </a:t>
            </a:r>
            <a:r>
              <a:rPr lang="en-GB" sz="3200" spc="-15" dirty="0">
                <a:solidFill>
                  <a:schemeClr val="tx2"/>
                </a:solidFill>
                <a:latin typeface="Arial" panose="020B0604020202020204" pitchFamily="34" charset="0"/>
                <a:cs typeface="Arial" panose="020B0604020202020204" pitchFamily="34" charset="0"/>
              </a:rPr>
              <a:t>we </a:t>
            </a:r>
            <a:r>
              <a:rPr lang="en-GB" sz="3200" spc="-5" dirty="0">
                <a:solidFill>
                  <a:schemeClr val="tx2"/>
                </a:solidFill>
                <a:latin typeface="Arial" panose="020B0604020202020204" pitchFamily="34" charset="0"/>
                <a:cs typeface="Arial" panose="020B0604020202020204" pitchFamily="34" charset="0"/>
              </a:rPr>
              <a:t>determine </a:t>
            </a:r>
            <a:r>
              <a:rPr lang="en-GB" sz="3200" b="1" spc="-10" dirty="0">
                <a:solidFill>
                  <a:schemeClr val="tx2"/>
                </a:solidFill>
                <a:latin typeface="Arial" panose="020B0604020202020204" pitchFamily="34" charset="0"/>
                <a:cs typeface="Arial" panose="020B0604020202020204" pitchFamily="34" charset="0"/>
              </a:rPr>
              <a:t>bounds </a:t>
            </a:r>
            <a:r>
              <a:rPr lang="en-GB" sz="3200" spc="-10" dirty="0">
                <a:solidFill>
                  <a:schemeClr val="tx2"/>
                </a:solidFill>
                <a:latin typeface="Arial" panose="020B0604020202020204" pitchFamily="34" charset="0"/>
                <a:cs typeface="Arial" panose="020B0604020202020204" pitchFamily="34" charset="0"/>
              </a:rPr>
              <a:t>on </a:t>
            </a:r>
            <a:r>
              <a:rPr lang="en-GB" sz="3200" spc="-5" dirty="0">
                <a:solidFill>
                  <a:schemeClr val="tx2"/>
                </a:solidFill>
                <a:latin typeface="Arial" panose="020B0604020202020204" pitchFamily="34" charset="0"/>
                <a:cs typeface="Arial" panose="020B0604020202020204" pitchFamily="34" charset="0"/>
              </a:rPr>
              <a:t>the </a:t>
            </a:r>
            <a:r>
              <a:rPr lang="en-GB" sz="3200" b="1" spc="-10" dirty="0">
                <a:solidFill>
                  <a:schemeClr val="tx2"/>
                </a:solidFill>
                <a:latin typeface="Arial" panose="020B0604020202020204" pitchFamily="34" charset="0"/>
                <a:cs typeface="Arial" panose="020B0604020202020204" pitchFamily="34" charset="0"/>
              </a:rPr>
              <a:t>order </a:t>
            </a:r>
            <a:r>
              <a:rPr lang="en-GB" sz="3200" b="1" spc="-5" dirty="0">
                <a:solidFill>
                  <a:schemeClr val="tx2"/>
                </a:solidFill>
                <a:latin typeface="Arial" panose="020B0604020202020204" pitchFamily="34" charset="0"/>
                <a:cs typeface="Arial" panose="020B0604020202020204" pitchFamily="34" charset="0"/>
              </a:rPr>
              <a:t>of </a:t>
            </a:r>
            <a:r>
              <a:rPr lang="en-GB" sz="3200" b="1" spc="-15" dirty="0">
                <a:solidFill>
                  <a:schemeClr val="tx2"/>
                </a:solidFill>
                <a:latin typeface="Arial" panose="020B0604020202020204" pitchFamily="34" charset="0"/>
                <a:cs typeface="Arial" panose="020B0604020202020204" pitchFamily="34" charset="0"/>
              </a:rPr>
              <a:t>growth </a:t>
            </a:r>
            <a:r>
              <a:rPr lang="en-GB" sz="3200" spc="-5" dirty="0">
                <a:solidFill>
                  <a:schemeClr val="tx2"/>
                </a:solidFill>
                <a:latin typeface="Arial" panose="020B0604020202020204" pitchFamily="34" charset="0"/>
                <a:cs typeface="Arial" panose="020B0604020202020204" pitchFamily="34" charset="0"/>
              </a:rPr>
              <a:t>of </a:t>
            </a:r>
            <a:r>
              <a:rPr lang="en-GB" sz="3200" spc="-10" dirty="0">
                <a:solidFill>
                  <a:schemeClr val="tx2"/>
                </a:solidFill>
                <a:latin typeface="Arial" panose="020B0604020202020204" pitchFamily="34" charset="0"/>
                <a:cs typeface="Arial" panose="020B0604020202020204" pitchFamily="34" charset="0"/>
              </a:rPr>
              <a:t>an </a:t>
            </a:r>
            <a:r>
              <a:rPr lang="en-GB" sz="3200" spc="-5" dirty="0">
                <a:solidFill>
                  <a:schemeClr val="tx2"/>
                </a:solidFill>
                <a:latin typeface="Arial" panose="020B0604020202020204" pitchFamily="34" charset="0"/>
                <a:cs typeface="Arial" panose="020B0604020202020204" pitchFamily="34" charset="0"/>
              </a:rPr>
              <a:t>algorithm?</a:t>
            </a:r>
          </a:p>
        </p:txBody>
      </p:sp>
      <p:sp>
        <p:nvSpPr>
          <p:cNvPr id="4" name="Slide Number Placeholder 3">
            <a:extLst>
              <a:ext uri="{FF2B5EF4-FFF2-40B4-BE49-F238E27FC236}">
                <a16:creationId xmlns:a16="http://schemas.microsoft.com/office/drawing/2014/main" id="{7ECFFDA5-B2AD-4FBD-953C-BD131E92492A}"/>
              </a:ext>
            </a:extLst>
          </p:cNvPr>
          <p:cNvSpPr>
            <a:spLocks noGrp="1"/>
          </p:cNvSpPr>
          <p:nvPr>
            <p:ph type="sldNum" sz="quarter" idx="12"/>
          </p:nvPr>
        </p:nvSpPr>
        <p:spPr/>
        <p:txBody>
          <a:bodyPr/>
          <a:lstStyle/>
          <a:p>
            <a:fld id="{66B7A6BE-7A3D-1C4F-BEDA-C5431FB9FC0F}" type="slidenum">
              <a:rPr lang="en-US" smtClean="0"/>
              <a:pPr/>
              <a:t>71</a:t>
            </a:fld>
            <a:endParaRPr lang="en-US" dirty="0"/>
          </a:p>
        </p:txBody>
      </p:sp>
    </p:spTree>
    <p:extLst>
      <p:ext uri="{BB962C8B-B14F-4D97-AF65-F5344CB8AC3E}">
        <p14:creationId xmlns:p14="http://schemas.microsoft.com/office/powerpoint/2010/main" val="42465502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E343CE-EED7-4563-AAD7-1F4960C62374}"/>
              </a:ext>
            </a:extLst>
          </p:cNvPr>
          <p:cNvSpPr>
            <a:spLocks noGrp="1"/>
          </p:cNvSpPr>
          <p:nvPr>
            <p:ph type="title"/>
          </p:nvPr>
        </p:nvSpPr>
        <p:spPr/>
        <p:txBody>
          <a:bodyPr/>
          <a:lstStyle/>
          <a:p>
            <a:r>
              <a:rPr lang="en-US" dirty="0"/>
              <a:t>Summation Formulas</a:t>
            </a:r>
          </a:p>
        </p:txBody>
      </p:sp>
      <p:pic>
        <p:nvPicPr>
          <p:cNvPr id="4" name="Picture 3">
            <a:extLst>
              <a:ext uri="{FF2B5EF4-FFF2-40B4-BE49-F238E27FC236}">
                <a16:creationId xmlns:a16="http://schemas.microsoft.com/office/drawing/2014/main" id="{789D7BC3-22DD-4E53-BF24-42C5CA947FA4}"/>
              </a:ext>
            </a:extLst>
          </p:cNvPr>
          <p:cNvPicPr>
            <a:picLocks noChangeAspect="1"/>
          </p:cNvPicPr>
          <p:nvPr/>
        </p:nvPicPr>
        <p:blipFill>
          <a:blip r:embed="rId2"/>
          <a:stretch>
            <a:fillRect/>
          </a:stretch>
        </p:blipFill>
        <p:spPr>
          <a:xfrm>
            <a:off x="1" y="902524"/>
            <a:ext cx="9151763" cy="2396410"/>
          </a:xfrm>
          <a:prstGeom prst="rect">
            <a:avLst/>
          </a:prstGeom>
        </p:spPr>
      </p:pic>
      <p:sp>
        <p:nvSpPr>
          <p:cNvPr id="5" name="TextBox 4">
            <a:extLst>
              <a:ext uri="{FF2B5EF4-FFF2-40B4-BE49-F238E27FC236}">
                <a16:creationId xmlns:a16="http://schemas.microsoft.com/office/drawing/2014/main" id="{BE30A7D5-BD90-4677-A018-29B016A06EA2}"/>
              </a:ext>
            </a:extLst>
          </p:cNvPr>
          <p:cNvSpPr txBox="1"/>
          <p:nvPr/>
        </p:nvSpPr>
        <p:spPr>
          <a:xfrm>
            <a:off x="387413" y="3414532"/>
            <a:ext cx="8450459" cy="646331"/>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Source: </a:t>
            </a:r>
            <a:r>
              <a:rPr lang="en-AU" dirty="0" err="1">
                <a:latin typeface="Arial" panose="020B0604020202020204" pitchFamily="34" charset="0"/>
                <a:cs typeface="Arial" panose="020B0604020202020204" pitchFamily="34" charset="0"/>
              </a:rPr>
              <a:t>Anany</a:t>
            </a:r>
            <a:r>
              <a:rPr lang="en-AU" dirty="0">
                <a:latin typeface="Arial" panose="020B0604020202020204" pitchFamily="34" charset="0"/>
                <a:cs typeface="Arial" panose="020B0604020202020204" pitchFamily="34" charset="0"/>
              </a:rPr>
              <a:t> Levitin. Introduction to the Design and Analysis of Algorithms (course is following the 3rd Ed), Pearson, 2011.</a:t>
            </a:r>
            <a:r>
              <a:rPr lang="en-US" dirty="0">
                <a:latin typeface="Arial" panose="020B0604020202020204" pitchFamily="34" charset="0"/>
                <a:cs typeface="Arial" panose="020B0604020202020204" pitchFamily="34" charset="0"/>
              </a:rPr>
              <a:t> </a:t>
            </a:r>
            <a:endParaRPr lang="en-GB"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298B7D8-9E93-4C0B-A685-B41F2B3F845B}"/>
              </a:ext>
            </a:extLst>
          </p:cNvPr>
          <p:cNvSpPr>
            <a:spLocks noGrp="1"/>
          </p:cNvSpPr>
          <p:nvPr>
            <p:ph type="sldNum" idx="10"/>
          </p:nvPr>
        </p:nvSpPr>
        <p:spPr/>
        <p:txBody>
          <a:bodyPr/>
          <a:lstStyle/>
          <a:p>
            <a:fld id="{00000000-1234-1234-1234-123412341234}" type="slidenum">
              <a:rPr lang="en-US" smtClean="0"/>
              <a:pPr/>
              <a:t>72</a:t>
            </a:fld>
            <a:endParaRPr lang="en-US" dirty="0"/>
          </a:p>
        </p:txBody>
      </p:sp>
    </p:spTree>
    <p:extLst>
      <p:ext uri="{BB962C8B-B14F-4D97-AF65-F5344CB8AC3E}">
        <p14:creationId xmlns:p14="http://schemas.microsoft.com/office/powerpoint/2010/main" val="216107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5679D-BE78-49E9-88D7-154F1B378273}"/>
              </a:ext>
            </a:extLst>
          </p:cNvPr>
          <p:cNvSpPr>
            <a:spLocks noGrp="1"/>
          </p:cNvSpPr>
          <p:nvPr>
            <p:ph type="title"/>
          </p:nvPr>
        </p:nvSpPr>
        <p:spPr/>
        <p:txBody>
          <a:bodyPr/>
          <a:lstStyle/>
          <a:p>
            <a:r>
              <a:rPr lang="en-GB" spc="20" dirty="0"/>
              <a:t>Non-r</a:t>
            </a:r>
            <a:r>
              <a:rPr lang="en-GB" spc="10" dirty="0"/>
              <a:t>ecursive </a:t>
            </a:r>
            <a:r>
              <a:rPr lang="en-GB" spc="15" dirty="0"/>
              <a:t>Example:</a:t>
            </a:r>
            <a:r>
              <a:rPr lang="en-GB" spc="35" dirty="0"/>
              <a:t> </a:t>
            </a:r>
            <a:r>
              <a:rPr lang="en-GB" i="1" spc="5" dirty="0"/>
              <a:t>a</a:t>
            </a:r>
            <a:r>
              <a:rPr lang="en-GB" sz="3600" i="1" spc="7" baseline="27777" dirty="0"/>
              <a:t>n</a:t>
            </a:r>
            <a:endParaRPr lang="en-GB" dirty="0"/>
          </a:p>
        </p:txBody>
      </p:sp>
      <p:pic>
        <p:nvPicPr>
          <p:cNvPr id="4" name="Picture 3">
            <a:extLst>
              <a:ext uri="{FF2B5EF4-FFF2-40B4-BE49-F238E27FC236}">
                <a16:creationId xmlns:a16="http://schemas.microsoft.com/office/drawing/2014/main" id="{CEF1346D-1F87-4F7F-B864-8BA97ECFE729}"/>
              </a:ext>
            </a:extLst>
          </p:cNvPr>
          <p:cNvPicPr>
            <a:picLocks noChangeAspect="1"/>
          </p:cNvPicPr>
          <p:nvPr/>
        </p:nvPicPr>
        <p:blipFill rotWithShape="1">
          <a:blip r:embed="rId2"/>
          <a:srcRect r="67996"/>
          <a:stretch/>
        </p:blipFill>
        <p:spPr>
          <a:xfrm>
            <a:off x="0" y="930114"/>
            <a:ext cx="4027173" cy="3913256"/>
          </a:xfrm>
          <a:prstGeom prst="rect">
            <a:avLst/>
          </a:prstGeom>
        </p:spPr>
      </p:pic>
      <p:sp>
        <p:nvSpPr>
          <p:cNvPr id="5" name="Rectangle 4">
            <a:extLst>
              <a:ext uri="{FF2B5EF4-FFF2-40B4-BE49-F238E27FC236}">
                <a16:creationId xmlns:a16="http://schemas.microsoft.com/office/drawing/2014/main" id="{A746293B-A5F1-4688-8C79-4479D0D38034}"/>
              </a:ext>
            </a:extLst>
          </p:cNvPr>
          <p:cNvSpPr/>
          <p:nvPr/>
        </p:nvSpPr>
        <p:spPr>
          <a:xfrm>
            <a:off x="4204994" y="1363631"/>
            <a:ext cx="4572000" cy="1815882"/>
          </a:xfrm>
          <a:prstGeom prst="rect">
            <a:avLst/>
          </a:prstGeom>
        </p:spPr>
        <p:txBody>
          <a:bodyPr wrap="square">
            <a:spAutoFit/>
          </a:bodyPr>
          <a:lstStyle/>
          <a:p>
            <a:pPr marR="1113155">
              <a:spcBef>
                <a:spcPts val="1200"/>
              </a:spcBef>
              <a:spcAft>
                <a:spcPts val="1200"/>
              </a:spcAft>
            </a:pPr>
            <a:r>
              <a:rPr lang="en-GB" sz="2400" b="1" spc="-5" dirty="0">
                <a:solidFill>
                  <a:schemeClr val="tx2"/>
                </a:solidFill>
                <a:latin typeface="Arial" panose="020B0604020202020204" pitchFamily="34" charset="0"/>
                <a:cs typeface="Arial" panose="020B0604020202020204" pitchFamily="34" charset="0"/>
              </a:rPr>
              <a:t>Input size:</a:t>
            </a:r>
            <a:endParaRPr lang="en-GB" sz="2400" dirty="0">
              <a:solidFill>
                <a:schemeClr val="tx2"/>
              </a:solidFill>
              <a:latin typeface="Arial" panose="020B0604020202020204" pitchFamily="34" charset="0"/>
              <a:cs typeface="Arial" panose="020B0604020202020204" pitchFamily="34" charset="0"/>
            </a:endParaRPr>
          </a:p>
          <a:p>
            <a:pPr marL="12700">
              <a:spcBef>
                <a:spcPts val="1200"/>
              </a:spcBef>
              <a:spcAft>
                <a:spcPts val="1200"/>
              </a:spcAft>
            </a:pPr>
            <a:r>
              <a:rPr lang="en-GB" sz="2400" b="1" spc="-5" dirty="0">
                <a:solidFill>
                  <a:schemeClr val="tx2"/>
                </a:solidFill>
                <a:latin typeface="Arial" panose="020B0604020202020204" pitchFamily="34" charset="0"/>
                <a:cs typeface="Arial" panose="020B0604020202020204" pitchFamily="34" charset="0"/>
              </a:rPr>
              <a:t>Basic operation:</a:t>
            </a:r>
          </a:p>
          <a:p>
            <a:pPr marL="12700">
              <a:spcBef>
                <a:spcPts val="1200"/>
              </a:spcBef>
              <a:spcAft>
                <a:spcPts val="1200"/>
              </a:spcAft>
            </a:pPr>
            <a:r>
              <a:rPr lang="en-GB" sz="2400" b="1" i="1" spc="10" dirty="0">
                <a:solidFill>
                  <a:schemeClr val="tx2"/>
                </a:solidFill>
                <a:latin typeface="Arial" panose="020B0604020202020204" pitchFamily="34" charset="0"/>
                <a:cs typeface="Arial" panose="020B0604020202020204" pitchFamily="34" charset="0"/>
              </a:rPr>
              <a:t>C</a:t>
            </a:r>
            <a:r>
              <a:rPr lang="en-GB" sz="2400" b="1" spc="10" dirty="0">
                <a:solidFill>
                  <a:schemeClr val="tx2"/>
                </a:solidFill>
                <a:latin typeface="Arial" panose="020B0604020202020204" pitchFamily="34" charset="0"/>
                <a:cs typeface="Arial" panose="020B0604020202020204" pitchFamily="34" charset="0"/>
              </a:rPr>
              <a:t>(</a:t>
            </a:r>
            <a:r>
              <a:rPr lang="en-GB" sz="2400" b="1" i="1" spc="10" dirty="0">
                <a:solidFill>
                  <a:schemeClr val="tx2"/>
                </a:solidFill>
                <a:latin typeface="Arial" panose="020B0604020202020204" pitchFamily="34" charset="0"/>
                <a:cs typeface="Arial" panose="020B0604020202020204" pitchFamily="34" charset="0"/>
              </a:rPr>
              <a:t>n</a:t>
            </a:r>
            <a:r>
              <a:rPr lang="en-GB" sz="2400" b="1" spc="10" dirty="0">
                <a:solidFill>
                  <a:schemeClr val="tx2"/>
                </a:solidFill>
                <a:latin typeface="Arial" panose="020B0604020202020204" pitchFamily="34" charset="0"/>
                <a:cs typeface="Arial" panose="020B0604020202020204" pitchFamily="34" charset="0"/>
              </a:rPr>
              <a:t>):</a:t>
            </a:r>
            <a:endParaRPr lang="en-GB" sz="2400" b="1" dirty="0">
              <a:solidFill>
                <a:schemeClr val="tx2"/>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53DFB878-0C55-495A-85C0-1F6B270FC8DB}"/>
              </a:ext>
            </a:extLst>
          </p:cNvPr>
          <p:cNvSpPr txBox="1"/>
          <p:nvPr/>
        </p:nvSpPr>
        <p:spPr>
          <a:xfrm>
            <a:off x="5873774" y="1346605"/>
            <a:ext cx="356188" cy="461665"/>
          </a:xfrm>
          <a:prstGeom prst="rect">
            <a:avLst/>
          </a:prstGeom>
          <a:noFill/>
        </p:spPr>
        <p:txBody>
          <a:bodyPr wrap="none" rtlCol="0">
            <a:spAutoFit/>
          </a:bodyPr>
          <a:lstStyle/>
          <a:p>
            <a:r>
              <a:rPr lang="en-US" sz="2400" i="1" dirty="0">
                <a:latin typeface="Arial" panose="020B0604020202020204" pitchFamily="34" charset="0"/>
                <a:cs typeface="Arial" panose="020B0604020202020204" pitchFamily="34" charset="0"/>
              </a:rPr>
              <a:t>n</a:t>
            </a:r>
            <a:endParaRPr lang="en-GB" sz="2400" i="1"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86CD2867-7851-4691-8E42-6AA8DAEAAB59}"/>
              </a:ext>
            </a:extLst>
          </p:cNvPr>
          <p:cNvSpPr txBox="1"/>
          <p:nvPr/>
        </p:nvSpPr>
        <p:spPr>
          <a:xfrm>
            <a:off x="6750074" y="2040739"/>
            <a:ext cx="1967205" cy="461665"/>
          </a:xfrm>
          <a:prstGeom prst="rect">
            <a:avLst/>
          </a:prstGeom>
          <a:noFill/>
        </p:spPr>
        <p:txBody>
          <a:bodyPr wrap="none" rtlCol="0">
            <a:spAutoFit/>
          </a:bodyPr>
          <a:lstStyle/>
          <a:p>
            <a:r>
              <a:rPr lang="en-US" sz="2400" i="1" dirty="0">
                <a:latin typeface="Arial" panose="020B0604020202020204" pitchFamily="34" charset="0"/>
                <a:cs typeface="Arial" panose="020B0604020202020204" pitchFamily="34" charset="0"/>
              </a:rPr>
              <a:t>multiplication</a:t>
            </a:r>
            <a:endParaRPr lang="en-GB" sz="2400" i="1"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F2F3B59-60C5-440D-8CCC-21AD7A5CF80D}"/>
              </a:ext>
            </a:extLst>
          </p:cNvPr>
          <p:cNvPicPr>
            <a:picLocks noChangeAspect="1"/>
          </p:cNvPicPr>
          <p:nvPr/>
        </p:nvPicPr>
        <p:blipFill>
          <a:blip r:embed="rId3"/>
          <a:stretch>
            <a:fillRect/>
          </a:stretch>
        </p:blipFill>
        <p:spPr>
          <a:xfrm>
            <a:off x="5116827" y="2715502"/>
            <a:ext cx="2463165" cy="608225"/>
          </a:xfrm>
          <a:prstGeom prst="rect">
            <a:avLst/>
          </a:prstGeom>
        </p:spPr>
      </p:pic>
      <p:pic>
        <p:nvPicPr>
          <p:cNvPr id="9" name="Picture 8">
            <a:extLst>
              <a:ext uri="{FF2B5EF4-FFF2-40B4-BE49-F238E27FC236}">
                <a16:creationId xmlns:a16="http://schemas.microsoft.com/office/drawing/2014/main" id="{3980166D-0210-48D9-B9B6-B02A8E502DD7}"/>
              </a:ext>
            </a:extLst>
          </p:cNvPr>
          <p:cNvPicPr>
            <a:picLocks noChangeAspect="1"/>
          </p:cNvPicPr>
          <p:nvPr/>
        </p:nvPicPr>
        <p:blipFill>
          <a:blip r:embed="rId4"/>
          <a:stretch>
            <a:fillRect/>
          </a:stretch>
        </p:blipFill>
        <p:spPr>
          <a:xfrm>
            <a:off x="7579992" y="2715502"/>
            <a:ext cx="1564007" cy="608225"/>
          </a:xfrm>
          <a:prstGeom prst="rect">
            <a:avLst/>
          </a:prstGeom>
        </p:spPr>
      </p:pic>
      <p:sp>
        <p:nvSpPr>
          <p:cNvPr id="3" name="Slide Number Placeholder 2">
            <a:extLst>
              <a:ext uri="{FF2B5EF4-FFF2-40B4-BE49-F238E27FC236}">
                <a16:creationId xmlns:a16="http://schemas.microsoft.com/office/drawing/2014/main" id="{D82515AF-B099-4BBB-BDFE-EF98634E4581}"/>
              </a:ext>
            </a:extLst>
          </p:cNvPr>
          <p:cNvSpPr>
            <a:spLocks noGrp="1"/>
          </p:cNvSpPr>
          <p:nvPr>
            <p:ph type="sldNum" sz="quarter" idx="12"/>
          </p:nvPr>
        </p:nvSpPr>
        <p:spPr/>
        <p:txBody>
          <a:bodyPr/>
          <a:lstStyle/>
          <a:p>
            <a:fld id="{66B7A6BE-7A3D-1C4F-BEDA-C5431FB9FC0F}" type="slidenum">
              <a:rPr lang="en-US" smtClean="0"/>
              <a:pPr/>
              <a:t>73</a:t>
            </a:fld>
            <a:endParaRPr lang="en-US" dirty="0"/>
          </a:p>
        </p:txBody>
      </p:sp>
    </p:spTree>
    <p:extLst>
      <p:ext uri="{BB962C8B-B14F-4D97-AF65-F5344CB8AC3E}">
        <p14:creationId xmlns:p14="http://schemas.microsoft.com/office/powerpoint/2010/main" val="3870223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F78E1-EA4F-46A4-B2BC-E462506C8151}"/>
              </a:ext>
            </a:extLst>
          </p:cNvPr>
          <p:cNvSpPr>
            <a:spLocks noGrp="1"/>
          </p:cNvSpPr>
          <p:nvPr>
            <p:ph type="title"/>
          </p:nvPr>
        </p:nvSpPr>
        <p:spPr>
          <a:xfrm>
            <a:off x="0" y="-1"/>
            <a:ext cx="8259288" cy="902525"/>
          </a:xfrm>
        </p:spPr>
        <p:txBody>
          <a:bodyPr>
            <a:normAutofit/>
          </a:bodyPr>
          <a:lstStyle/>
          <a:p>
            <a:r>
              <a:rPr lang="en-GB" spc="20" dirty="0"/>
              <a:t>Non-r</a:t>
            </a:r>
            <a:r>
              <a:rPr lang="en-GB" spc="10" dirty="0"/>
              <a:t>ecursive </a:t>
            </a:r>
            <a:r>
              <a:rPr lang="en-GB" spc="15" dirty="0"/>
              <a:t>Example</a:t>
            </a:r>
            <a:r>
              <a:rPr lang="en-GB" spc="35" dirty="0"/>
              <a:t>: </a:t>
            </a:r>
            <a:r>
              <a:rPr lang="en-GB" i="1" spc="5" dirty="0"/>
              <a:t>a</a:t>
            </a:r>
            <a:r>
              <a:rPr lang="en-GB" sz="3600" i="1" spc="7" baseline="27777" dirty="0"/>
              <a:t>n</a:t>
            </a:r>
            <a:endParaRPr lang="en-GB" dirty="0"/>
          </a:p>
        </p:txBody>
      </p:sp>
      <p:sp>
        <p:nvSpPr>
          <p:cNvPr id="8" name="Rectangle 7">
            <a:extLst>
              <a:ext uri="{FF2B5EF4-FFF2-40B4-BE49-F238E27FC236}">
                <a16:creationId xmlns:a16="http://schemas.microsoft.com/office/drawing/2014/main" id="{131EB040-55FE-4A9D-A410-FED0CDF94961}"/>
              </a:ext>
            </a:extLst>
          </p:cNvPr>
          <p:cNvSpPr/>
          <p:nvPr/>
        </p:nvSpPr>
        <p:spPr>
          <a:xfrm>
            <a:off x="1968713" y="1461509"/>
            <a:ext cx="5123793" cy="2439714"/>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pic>
        <p:nvPicPr>
          <p:cNvPr id="4" name="Picture 3">
            <a:extLst>
              <a:ext uri="{FF2B5EF4-FFF2-40B4-BE49-F238E27FC236}">
                <a16:creationId xmlns:a16="http://schemas.microsoft.com/office/drawing/2014/main" id="{C48AEF61-AA64-43EB-A9DD-EDFF873D2A5D}"/>
              </a:ext>
            </a:extLst>
          </p:cNvPr>
          <p:cNvPicPr>
            <a:picLocks noChangeAspect="1"/>
          </p:cNvPicPr>
          <p:nvPr/>
        </p:nvPicPr>
        <p:blipFill>
          <a:blip r:embed="rId2"/>
          <a:stretch>
            <a:fillRect/>
          </a:stretch>
        </p:blipFill>
        <p:spPr>
          <a:xfrm>
            <a:off x="2459228" y="1630897"/>
            <a:ext cx="2071382" cy="1111886"/>
          </a:xfrm>
          <a:prstGeom prst="rect">
            <a:avLst/>
          </a:prstGeom>
        </p:spPr>
      </p:pic>
      <p:pic>
        <p:nvPicPr>
          <p:cNvPr id="5" name="Picture 4">
            <a:extLst>
              <a:ext uri="{FF2B5EF4-FFF2-40B4-BE49-F238E27FC236}">
                <a16:creationId xmlns:a16="http://schemas.microsoft.com/office/drawing/2014/main" id="{7E12C909-CF76-45B5-83F6-89EF3C2AEFA2}"/>
              </a:ext>
            </a:extLst>
          </p:cNvPr>
          <p:cNvPicPr>
            <a:picLocks noChangeAspect="1"/>
          </p:cNvPicPr>
          <p:nvPr/>
        </p:nvPicPr>
        <p:blipFill>
          <a:blip r:embed="rId3"/>
          <a:stretch>
            <a:fillRect/>
          </a:stretch>
        </p:blipFill>
        <p:spPr>
          <a:xfrm>
            <a:off x="3185356" y="2742782"/>
            <a:ext cx="3578543" cy="493593"/>
          </a:xfrm>
          <a:prstGeom prst="rect">
            <a:avLst/>
          </a:prstGeom>
        </p:spPr>
      </p:pic>
      <p:pic>
        <p:nvPicPr>
          <p:cNvPr id="6" name="Picture 5">
            <a:extLst>
              <a:ext uri="{FF2B5EF4-FFF2-40B4-BE49-F238E27FC236}">
                <a16:creationId xmlns:a16="http://schemas.microsoft.com/office/drawing/2014/main" id="{6A7258B4-61A1-4799-AFAF-10E86F7EB3E0}"/>
              </a:ext>
            </a:extLst>
          </p:cNvPr>
          <p:cNvPicPr>
            <a:picLocks noChangeAspect="1"/>
          </p:cNvPicPr>
          <p:nvPr/>
        </p:nvPicPr>
        <p:blipFill>
          <a:blip r:embed="rId4"/>
          <a:stretch>
            <a:fillRect/>
          </a:stretch>
        </p:blipFill>
        <p:spPr>
          <a:xfrm>
            <a:off x="3269176" y="3236375"/>
            <a:ext cx="789056" cy="391470"/>
          </a:xfrm>
          <a:prstGeom prst="rect">
            <a:avLst/>
          </a:prstGeom>
        </p:spPr>
      </p:pic>
      <p:sp>
        <p:nvSpPr>
          <p:cNvPr id="3" name="Slide Number Placeholder 2">
            <a:extLst>
              <a:ext uri="{FF2B5EF4-FFF2-40B4-BE49-F238E27FC236}">
                <a16:creationId xmlns:a16="http://schemas.microsoft.com/office/drawing/2014/main" id="{BE10F37F-881E-4426-B370-B41001EB46D8}"/>
              </a:ext>
            </a:extLst>
          </p:cNvPr>
          <p:cNvSpPr>
            <a:spLocks noGrp="1"/>
          </p:cNvSpPr>
          <p:nvPr>
            <p:ph type="sldNum" idx="10"/>
          </p:nvPr>
        </p:nvSpPr>
        <p:spPr/>
        <p:txBody>
          <a:bodyPr/>
          <a:lstStyle/>
          <a:p>
            <a:fld id="{00000000-1234-1234-1234-123412341234}" type="slidenum">
              <a:rPr lang="en-US" smtClean="0"/>
              <a:pPr/>
              <a:t>74</a:t>
            </a:fld>
            <a:endParaRPr lang="en-US" dirty="0"/>
          </a:p>
        </p:txBody>
      </p:sp>
    </p:spTree>
    <p:extLst>
      <p:ext uri="{BB962C8B-B14F-4D97-AF65-F5344CB8AC3E}">
        <p14:creationId xmlns:p14="http://schemas.microsoft.com/office/powerpoint/2010/main" val="2596769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4F2771D-0B84-4417-8BFF-3C1A4CAA0FD9}"/>
              </a:ext>
            </a:extLst>
          </p:cNvPr>
          <p:cNvSpPr>
            <a:spLocks noGrp="1"/>
          </p:cNvSpPr>
          <p:nvPr>
            <p:ph idx="1"/>
          </p:nvPr>
        </p:nvSpPr>
        <p:spPr>
          <a:xfrm>
            <a:off x="195943" y="902524"/>
            <a:ext cx="8728363" cy="3794167"/>
          </a:xfrm>
          <a:solidFill>
            <a:srgbClr val="FFFFFF"/>
          </a:solidFill>
        </p:spPr>
        <p:txBody>
          <a:bodyPr>
            <a:normAutofit/>
          </a:bodyPr>
          <a:lstStyle/>
          <a:p>
            <a:pPr marL="0" marR="5080" indent="0">
              <a:lnSpc>
                <a:spcPct val="120000"/>
              </a:lnSpc>
              <a:buNone/>
            </a:pPr>
            <a:r>
              <a:rPr lang="en-GB" spc="-15" dirty="0">
                <a:latin typeface="Arial" panose="020B0604020202020204" pitchFamily="34" charset="0"/>
                <a:cs typeface="Arial" panose="020B0604020202020204" pitchFamily="34" charset="0"/>
              </a:rPr>
              <a:t>Given </a:t>
            </a:r>
            <a:r>
              <a:rPr lang="en-GB" spc="-10" dirty="0">
                <a:latin typeface="Arial" panose="020B0604020202020204" pitchFamily="34" charset="0"/>
                <a:cs typeface="Arial" panose="020B0604020202020204" pitchFamily="34" charset="0"/>
              </a:rPr>
              <a:t>two </a:t>
            </a:r>
            <a:r>
              <a:rPr lang="en-GB" spc="-5" dirty="0">
                <a:latin typeface="Arial" panose="020B0604020202020204" pitchFamily="34" charset="0"/>
                <a:cs typeface="Arial" panose="020B0604020202020204" pitchFamily="34" charset="0"/>
              </a:rPr>
              <a:t>(square) matrices </a:t>
            </a:r>
            <a:r>
              <a:rPr lang="en-GB" i="1" spc="-10" dirty="0">
                <a:latin typeface="Arial" panose="020B0604020202020204" pitchFamily="34" charset="0"/>
                <a:cs typeface="Arial" panose="020B0604020202020204" pitchFamily="34" charset="0"/>
              </a:rPr>
              <a:t>A </a:t>
            </a:r>
            <a:r>
              <a:rPr lang="en-GB" spc="-10" dirty="0">
                <a:latin typeface="Arial" panose="020B0604020202020204" pitchFamily="34" charset="0"/>
                <a:cs typeface="Arial" panose="020B0604020202020204" pitchFamily="34" charset="0"/>
              </a:rPr>
              <a:t>and </a:t>
            </a:r>
            <a:r>
              <a:rPr lang="en-GB" i="1" spc="15" dirty="0">
                <a:latin typeface="Arial" panose="020B0604020202020204" pitchFamily="34" charset="0"/>
                <a:cs typeface="Arial" panose="020B0604020202020204" pitchFamily="34" charset="0"/>
              </a:rPr>
              <a:t>B</a:t>
            </a:r>
            <a:r>
              <a:rPr lang="en-GB" spc="15" dirty="0">
                <a:latin typeface="Arial" panose="020B0604020202020204" pitchFamily="34" charset="0"/>
                <a:cs typeface="Arial" panose="020B0604020202020204" pitchFamily="34" charset="0"/>
              </a:rPr>
              <a:t>, </a:t>
            </a:r>
            <a:r>
              <a:rPr lang="en-GB" spc="-5" dirty="0">
                <a:latin typeface="Arial" panose="020B0604020202020204" pitchFamily="34" charset="0"/>
                <a:cs typeface="Arial" panose="020B0604020202020204" pitchFamily="34" charset="0"/>
              </a:rPr>
              <a:t>both of dimensions </a:t>
            </a:r>
            <a:r>
              <a:rPr lang="en-GB" i="1" spc="-10" dirty="0">
                <a:latin typeface="Arial" panose="020B0604020202020204" pitchFamily="34" charset="0"/>
                <a:cs typeface="Arial" panose="020B0604020202020204" pitchFamily="34" charset="0"/>
              </a:rPr>
              <a:t>n </a:t>
            </a:r>
            <a:r>
              <a:rPr lang="en-GB" spc="-20" dirty="0">
                <a:latin typeface="Arial" panose="020B0604020202020204" pitchFamily="34" charset="0"/>
                <a:cs typeface="Arial" panose="020B0604020202020204" pitchFamily="34" charset="0"/>
              </a:rPr>
              <a:t>by </a:t>
            </a:r>
            <a:r>
              <a:rPr lang="en-GB" i="1" dirty="0">
                <a:latin typeface="Arial" panose="020B0604020202020204" pitchFamily="34" charset="0"/>
                <a:cs typeface="Arial" panose="020B0604020202020204" pitchFamily="34" charset="0"/>
              </a:rPr>
              <a:t>n</a:t>
            </a:r>
            <a:r>
              <a:rPr lang="en-GB" dirty="0">
                <a:latin typeface="Arial" panose="020B0604020202020204" pitchFamily="34" charset="0"/>
                <a:cs typeface="Arial" panose="020B0604020202020204" pitchFamily="34" charset="0"/>
              </a:rPr>
              <a:t>, </a:t>
            </a:r>
            <a:r>
              <a:rPr lang="en-GB" spc="-5" dirty="0">
                <a:latin typeface="Arial" panose="020B0604020202020204" pitchFamily="34" charset="0"/>
                <a:cs typeface="Arial" panose="020B0604020202020204" pitchFamily="34" charset="0"/>
              </a:rPr>
              <a:t>the </a:t>
            </a:r>
            <a:r>
              <a:rPr lang="en-GB" spc="-15" dirty="0">
                <a:latin typeface="Arial" panose="020B0604020202020204" pitchFamily="34" charset="0"/>
                <a:cs typeface="Arial" panose="020B0604020202020204" pitchFamily="34" charset="0"/>
              </a:rPr>
              <a:t>following </a:t>
            </a:r>
            <a:r>
              <a:rPr lang="en-GB" spc="-5" dirty="0">
                <a:latin typeface="Arial" panose="020B0604020202020204" pitchFamily="34" charset="0"/>
                <a:cs typeface="Arial" panose="020B0604020202020204" pitchFamily="34" charset="0"/>
              </a:rPr>
              <a:t>algorithm computes </a:t>
            </a:r>
            <a:r>
              <a:rPr lang="en-GB" i="1" spc="-10" dirty="0">
                <a:latin typeface="Arial" panose="020B0604020202020204" pitchFamily="34" charset="0"/>
                <a:cs typeface="Arial" panose="020B0604020202020204" pitchFamily="34" charset="0"/>
              </a:rPr>
              <a:t>C </a:t>
            </a:r>
            <a:r>
              <a:rPr lang="en-GB" spc="120" dirty="0">
                <a:latin typeface="Arial" panose="020B0604020202020204" pitchFamily="34" charset="0"/>
                <a:cs typeface="Arial" panose="020B0604020202020204" pitchFamily="34" charset="0"/>
              </a:rPr>
              <a:t>= </a:t>
            </a:r>
            <a:r>
              <a:rPr lang="en-GB" i="1" spc="-10" dirty="0">
                <a:latin typeface="Arial" panose="020B0604020202020204" pitchFamily="34" charset="0"/>
                <a:cs typeface="Arial" panose="020B0604020202020204" pitchFamily="34" charset="0"/>
              </a:rPr>
              <a:t>A </a:t>
            </a:r>
            <a:r>
              <a:rPr lang="en-GB" spc="120" dirty="0">
                <a:latin typeface="Arial" panose="020B0604020202020204" pitchFamily="34" charset="0"/>
                <a:cs typeface="Arial" panose="020B0604020202020204" pitchFamily="34" charset="0"/>
              </a:rPr>
              <a:t>+</a:t>
            </a:r>
            <a:r>
              <a:rPr lang="en-GB" spc="-290" dirty="0">
                <a:latin typeface="Arial" panose="020B0604020202020204" pitchFamily="34" charset="0"/>
                <a:cs typeface="Arial" panose="020B0604020202020204" pitchFamily="34" charset="0"/>
              </a:rPr>
              <a:t> </a:t>
            </a:r>
            <a:r>
              <a:rPr lang="en-GB" i="1" spc="15" dirty="0">
                <a:latin typeface="Arial" panose="020B0604020202020204" pitchFamily="34" charset="0"/>
                <a:cs typeface="Arial" panose="020B0604020202020204" pitchFamily="34" charset="0"/>
              </a:rPr>
              <a:t>B</a:t>
            </a:r>
            <a:r>
              <a:rPr lang="en-GB" spc="15"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2CA5679D-BE78-49E9-88D7-154F1B378273}"/>
              </a:ext>
            </a:extLst>
          </p:cNvPr>
          <p:cNvSpPr>
            <a:spLocks noGrp="1"/>
          </p:cNvSpPr>
          <p:nvPr>
            <p:ph type="title"/>
          </p:nvPr>
        </p:nvSpPr>
        <p:spPr/>
        <p:txBody>
          <a:bodyPr>
            <a:normAutofit/>
          </a:bodyPr>
          <a:lstStyle/>
          <a:p>
            <a:r>
              <a:rPr lang="en-GB" spc="15" dirty="0"/>
              <a:t>Example:</a:t>
            </a:r>
            <a:r>
              <a:rPr lang="en-GB" spc="35" dirty="0"/>
              <a:t> </a:t>
            </a:r>
            <a:r>
              <a:rPr lang="en-GB" spc="5" dirty="0"/>
              <a:t>Adding Matrices</a:t>
            </a:r>
            <a:endParaRPr lang="en-GB" dirty="0"/>
          </a:p>
        </p:txBody>
      </p:sp>
      <p:sp>
        <p:nvSpPr>
          <p:cNvPr id="11" name="Rectangle 10">
            <a:extLst>
              <a:ext uri="{FF2B5EF4-FFF2-40B4-BE49-F238E27FC236}">
                <a16:creationId xmlns:a16="http://schemas.microsoft.com/office/drawing/2014/main" id="{AFCC8F32-6FC4-4994-8ECD-8DC8AD63E69B}"/>
              </a:ext>
            </a:extLst>
          </p:cNvPr>
          <p:cNvSpPr/>
          <p:nvPr/>
        </p:nvSpPr>
        <p:spPr>
          <a:xfrm>
            <a:off x="261701" y="2240919"/>
            <a:ext cx="5033060" cy="2267544"/>
          </a:xfrm>
          <a:prstGeom prst="rect">
            <a:avLst/>
          </a:prstGeom>
        </p:spPr>
        <p:txBody>
          <a:bodyPr wrap="square">
            <a:spAutoFit/>
          </a:bodyPr>
          <a:lstStyle/>
          <a:p>
            <a:pPr>
              <a:lnSpc>
                <a:spcPct val="120000"/>
              </a:lnSpc>
              <a:tabLst>
                <a:tab pos="869950" algn="l"/>
              </a:tabLst>
            </a:pPr>
            <a:r>
              <a:rPr lang="en-GB" sz="2400" b="1" spc="-5" dirty="0">
                <a:latin typeface="Arial" panose="020B0604020202020204" pitchFamily="34" charset="0"/>
                <a:cs typeface="Arial" panose="020B0604020202020204" pitchFamily="34" charset="0"/>
              </a:rPr>
              <a:t>f</a:t>
            </a:r>
            <a:r>
              <a:rPr lang="en-GB" sz="2400" b="1" spc="-10" dirty="0">
                <a:latin typeface="Arial" panose="020B0604020202020204" pitchFamily="34" charset="0"/>
                <a:cs typeface="Arial" panose="020B0604020202020204" pitchFamily="34" charset="0"/>
              </a:rPr>
              <a:t>o</a:t>
            </a:r>
            <a:r>
              <a:rPr lang="en-GB" sz="2400" b="1" spc="-5" dirty="0">
                <a:latin typeface="Arial" panose="020B0604020202020204" pitchFamily="34" charset="0"/>
                <a:cs typeface="Arial" panose="020B0604020202020204" pitchFamily="34" charset="0"/>
              </a:rPr>
              <a:t>r</a:t>
            </a:r>
            <a:r>
              <a:rPr lang="en-GB" sz="2400" b="1" spc="140" dirty="0">
                <a:latin typeface="Arial" panose="020B0604020202020204" pitchFamily="34" charset="0"/>
                <a:cs typeface="Arial" panose="020B0604020202020204" pitchFamily="34" charset="0"/>
              </a:rPr>
              <a:t> </a:t>
            </a:r>
            <a:r>
              <a:rPr lang="en-GB" sz="2400" spc="-5" dirty="0">
                <a:latin typeface="Arial" panose="020B0604020202020204" pitchFamily="34" charset="0"/>
                <a:cs typeface="Arial" panose="020B0604020202020204" pitchFamily="34" charset="0"/>
              </a:rPr>
              <a:t>(</a:t>
            </a:r>
            <a:r>
              <a:rPr lang="en-GB" sz="2400" b="1" spc="-5" dirty="0">
                <a:latin typeface="Arial" panose="020B0604020202020204" pitchFamily="34" charset="0"/>
                <a:cs typeface="Arial" panose="020B0604020202020204" pitchFamily="34" charset="0"/>
              </a:rPr>
              <a:t>i</a:t>
            </a:r>
            <a:r>
              <a:rPr lang="en-GB" sz="2400" b="1" spc="-10" dirty="0">
                <a:latin typeface="Arial" panose="020B0604020202020204" pitchFamily="34" charset="0"/>
                <a:cs typeface="Arial" panose="020B0604020202020204" pitchFamily="34" charset="0"/>
              </a:rPr>
              <a:t>n</a:t>
            </a:r>
            <a:r>
              <a:rPr lang="en-GB" sz="2400" b="1" spc="-5" dirty="0">
                <a:latin typeface="Arial" panose="020B0604020202020204" pitchFamily="34" charset="0"/>
                <a:cs typeface="Arial" panose="020B0604020202020204" pitchFamily="34" charset="0"/>
              </a:rPr>
              <a:t>t </a:t>
            </a:r>
            <a:r>
              <a:rPr lang="en-GB" sz="2400" spc="-5" dirty="0" err="1">
                <a:latin typeface="Arial" panose="020B0604020202020204" pitchFamily="34" charset="0"/>
                <a:cs typeface="Arial" panose="020B0604020202020204" pitchFamily="34" charset="0"/>
              </a:rPr>
              <a:t>i</a:t>
            </a:r>
            <a:r>
              <a:rPr lang="en-GB" sz="2400" spc="-5" dirty="0">
                <a:latin typeface="Arial" panose="020B0604020202020204" pitchFamily="34" charset="0"/>
                <a:cs typeface="Arial" panose="020B0604020202020204" pitchFamily="34" charset="0"/>
              </a:rPr>
              <a:t> </a:t>
            </a:r>
            <a:r>
              <a:rPr lang="en-GB" sz="2400" spc="-10" dirty="0">
                <a:latin typeface="Arial" panose="020B0604020202020204" pitchFamily="34" charset="0"/>
                <a:cs typeface="Arial" panose="020B0604020202020204" pitchFamily="34" charset="0"/>
              </a:rPr>
              <a:t>= 0</a:t>
            </a:r>
            <a:r>
              <a:rPr lang="en-GB" sz="2400" spc="-5" dirty="0">
                <a:latin typeface="Arial" panose="020B0604020202020204" pitchFamily="34" charset="0"/>
                <a:cs typeface="Arial" panose="020B0604020202020204" pitchFamily="34" charset="0"/>
              </a:rPr>
              <a:t>; </a:t>
            </a:r>
            <a:r>
              <a:rPr lang="en-GB" sz="2400" spc="-5" dirty="0" err="1">
                <a:latin typeface="Arial" panose="020B0604020202020204" pitchFamily="34" charset="0"/>
                <a:cs typeface="Arial" panose="020B0604020202020204" pitchFamily="34" charset="0"/>
              </a:rPr>
              <a:t>i</a:t>
            </a:r>
            <a:r>
              <a:rPr lang="en-GB" sz="2400" spc="-5" dirty="0">
                <a:latin typeface="Arial" panose="020B0604020202020204" pitchFamily="34" charset="0"/>
                <a:cs typeface="Arial" panose="020B0604020202020204" pitchFamily="34" charset="0"/>
              </a:rPr>
              <a:t> &lt;= </a:t>
            </a:r>
            <a:r>
              <a:rPr lang="en-GB" sz="2400" spc="20" dirty="0">
                <a:latin typeface="Arial" panose="020B0604020202020204" pitchFamily="34" charset="0"/>
                <a:cs typeface="Arial" panose="020B0604020202020204" pitchFamily="34" charset="0"/>
              </a:rPr>
              <a:t>n−1; </a:t>
            </a:r>
            <a:r>
              <a:rPr lang="en-GB" sz="2400" spc="-5" dirty="0" err="1">
                <a:latin typeface="Arial" panose="020B0604020202020204" pitchFamily="34" charset="0"/>
                <a:cs typeface="Arial" panose="020B0604020202020204" pitchFamily="34" charset="0"/>
              </a:rPr>
              <a:t>i</a:t>
            </a:r>
            <a:r>
              <a:rPr lang="en-GB" sz="2400" spc="45" dirty="0">
                <a:latin typeface="Arial" panose="020B0604020202020204" pitchFamily="34" charset="0"/>
                <a:cs typeface="Arial" panose="020B0604020202020204" pitchFamily="34" charset="0"/>
              </a:rPr>
              <a:t>++)</a:t>
            </a:r>
            <a:r>
              <a:rPr lang="en-GB" sz="2400" spc="315" dirty="0">
                <a:latin typeface="Arial" panose="020B0604020202020204" pitchFamily="34" charset="0"/>
                <a:cs typeface="Arial" panose="020B0604020202020204" pitchFamily="34" charset="0"/>
              </a:rPr>
              <a:t> </a:t>
            </a:r>
            <a:r>
              <a:rPr lang="en-GB" sz="2400" spc="-5" dirty="0">
                <a:latin typeface="Arial" panose="020B0604020202020204" pitchFamily="34" charset="0"/>
                <a:cs typeface="Arial" panose="020B0604020202020204" pitchFamily="34" charset="0"/>
              </a:rPr>
              <a:t>{</a:t>
            </a:r>
          </a:p>
          <a:p>
            <a:pPr>
              <a:lnSpc>
                <a:spcPct val="120000"/>
              </a:lnSpc>
              <a:tabLst>
                <a:tab pos="869950" algn="l"/>
              </a:tabLst>
            </a:pPr>
            <a:r>
              <a:rPr lang="en-GB" sz="2400" b="1" spc="-5" dirty="0">
                <a:latin typeface="Arial" panose="020B0604020202020204" pitchFamily="34" charset="0"/>
                <a:cs typeface="Arial" panose="020B0604020202020204" pitchFamily="34" charset="0"/>
              </a:rPr>
              <a:t>	f</a:t>
            </a:r>
            <a:r>
              <a:rPr lang="en-GB" sz="2400" b="1" spc="-10" dirty="0">
                <a:latin typeface="Arial" panose="020B0604020202020204" pitchFamily="34" charset="0"/>
                <a:cs typeface="Arial" panose="020B0604020202020204" pitchFamily="34" charset="0"/>
              </a:rPr>
              <a:t>o</a:t>
            </a:r>
            <a:r>
              <a:rPr lang="en-GB" sz="2400" b="1" spc="-5" dirty="0">
                <a:latin typeface="Arial" panose="020B0604020202020204" pitchFamily="34" charset="0"/>
                <a:cs typeface="Arial" panose="020B0604020202020204" pitchFamily="34" charset="0"/>
              </a:rPr>
              <a:t>r</a:t>
            </a:r>
            <a:r>
              <a:rPr lang="en-GB" sz="2400" b="1" spc="140" dirty="0">
                <a:latin typeface="Arial" panose="020B0604020202020204" pitchFamily="34" charset="0"/>
                <a:cs typeface="Arial" panose="020B0604020202020204" pitchFamily="34" charset="0"/>
              </a:rPr>
              <a:t> </a:t>
            </a:r>
            <a:r>
              <a:rPr lang="en-GB" sz="2400" spc="-5" dirty="0">
                <a:latin typeface="Arial" panose="020B0604020202020204" pitchFamily="34" charset="0"/>
                <a:cs typeface="Arial" panose="020B0604020202020204" pitchFamily="34" charset="0"/>
              </a:rPr>
              <a:t>(</a:t>
            </a:r>
            <a:r>
              <a:rPr lang="en-GB" sz="2400" b="1" spc="-5" dirty="0">
                <a:latin typeface="Arial" panose="020B0604020202020204" pitchFamily="34" charset="0"/>
                <a:cs typeface="Arial" panose="020B0604020202020204" pitchFamily="34" charset="0"/>
              </a:rPr>
              <a:t>i</a:t>
            </a:r>
            <a:r>
              <a:rPr lang="en-GB" sz="2400" b="1" spc="-10" dirty="0">
                <a:latin typeface="Arial" panose="020B0604020202020204" pitchFamily="34" charset="0"/>
                <a:cs typeface="Arial" panose="020B0604020202020204" pitchFamily="34" charset="0"/>
              </a:rPr>
              <a:t>n</a:t>
            </a:r>
            <a:r>
              <a:rPr lang="en-GB" sz="2400" b="1" spc="-5" dirty="0">
                <a:latin typeface="Arial" panose="020B0604020202020204" pitchFamily="34" charset="0"/>
                <a:cs typeface="Arial" panose="020B0604020202020204" pitchFamily="34" charset="0"/>
              </a:rPr>
              <a:t>t </a:t>
            </a:r>
            <a:r>
              <a:rPr lang="en-GB" sz="2400" spc="-5" dirty="0">
                <a:latin typeface="Arial" panose="020B0604020202020204" pitchFamily="34" charset="0"/>
                <a:cs typeface="Arial" panose="020B0604020202020204" pitchFamily="34" charset="0"/>
              </a:rPr>
              <a:t>j </a:t>
            </a:r>
            <a:r>
              <a:rPr lang="en-GB" sz="2400" spc="-10" dirty="0">
                <a:latin typeface="Arial" panose="020B0604020202020204" pitchFamily="34" charset="0"/>
                <a:cs typeface="Arial" panose="020B0604020202020204" pitchFamily="34" charset="0"/>
              </a:rPr>
              <a:t>= 0</a:t>
            </a:r>
            <a:r>
              <a:rPr lang="en-GB" sz="2400" spc="-5" dirty="0">
                <a:latin typeface="Arial" panose="020B0604020202020204" pitchFamily="34" charset="0"/>
                <a:cs typeface="Arial" panose="020B0604020202020204" pitchFamily="34" charset="0"/>
              </a:rPr>
              <a:t>; j &lt;= </a:t>
            </a:r>
            <a:r>
              <a:rPr lang="en-GB" sz="2400" spc="20" dirty="0">
                <a:latin typeface="Arial" panose="020B0604020202020204" pitchFamily="34" charset="0"/>
                <a:cs typeface="Arial" panose="020B0604020202020204" pitchFamily="34" charset="0"/>
              </a:rPr>
              <a:t>n−1; </a:t>
            </a:r>
            <a:r>
              <a:rPr lang="en-GB" sz="2400" spc="-5" dirty="0" err="1">
                <a:latin typeface="Arial" panose="020B0604020202020204" pitchFamily="34" charset="0"/>
                <a:cs typeface="Arial" panose="020B0604020202020204" pitchFamily="34" charset="0"/>
              </a:rPr>
              <a:t>j</a:t>
            </a:r>
            <a:r>
              <a:rPr lang="en-GB" sz="2400" spc="45" dirty="0" err="1">
                <a:latin typeface="Arial" panose="020B0604020202020204" pitchFamily="34" charset="0"/>
                <a:cs typeface="Arial" panose="020B0604020202020204" pitchFamily="34" charset="0"/>
              </a:rPr>
              <a:t>++</a:t>
            </a:r>
            <a:r>
              <a:rPr lang="en-GB" sz="2400" spc="45" dirty="0">
                <a:latin typeface="Arial" panose="020B0604020202020204" pitchFamily="34" charset="0"/>
                <a:cs typeface="Arial" panose="020B0604020202020204" pitchFamily="34" charset="0"/>
              </a:rPr>
              <a:t>) </a:t>
            </a:r>
            <a:r>
              <a:rPr lang="en-GB" sz="2400" spc="-5" dirty="0">
                <a:latin typeface="Arial" panose="020B0604020202020204" pitchFamily="34" charset="0"/>
                <a:cs typeface="Arial" panose="020B0604020202020204" pitchFamily="34" charset="0"/>
              </a:rPr>
              <a:t>{</a:t>
            </a:r>
          </a:p>
          <a:p>
            <a:pPr>
              <a:lnSpc>
                <a:spcPct val="120000"/>
              </a:lnSpc>
              <a:tabLst>
                <a:tab pos="869950" algn="l"/>
              </a:tabLst>
            </a:pPr>
            <a:r>
              <a:rPr lang="en-GB" sz="2400" spc="-10" dirty="0">
                <a:latin typeface="Arial" panose="020B0604020202020204" pitchFamily="34" charset="0"/>
                <a:cs typeface="Arial" panose="020B0604020202020204" pitchFamily="34" charset="0"/>
              </a:rPr>
              <a:t>			C</a:t>
            </a:r>
            <a:r>
              <a:rPr lang="en-GB" sz="2400" spc="-5" dirty="0">
                <a:latin typeface="Arial" panose="020B0604020202020204" pitchFamily="34" charset="0"/>
                <a:cs typeface="Arial" panose="020B0604020202020204" pitchFamily="34" charset="0"/>
              </a:rPr>
              <a:t>[</a:t>
            </a:r>
            <a:r>
              <a:rPr lang="en-GB" sz="2400" spc="-5" dirty="0" err="1">
                <a:latin typeface="Arial" panose="020B0604020202020204" pitchFamily="34" charset="0"/>
                <a:cs typeface="Arial" panose="020B0604020202020204" pitchFamily="34" charset="0"/>
              </a:rPr>
              <a:t>i</a:t>
            </a:r>
            <a:r>
              <a:rPr lang="en-GB" sz="2400" spc="-5" dirty="0">
                <a:latin typeface="Arial" panose="020B0604020202020204" pitchFamily="34" charset="0"/>
                <a:cs typeface="Arial" panose="020B0604020202020204" pitchFamily="34" charset="0"/>
              </a:rPr>
              <a:t>, j] </a:t>
            </a:r>
            <a:r>
              <a:rPr lang="en-GB" sz="2400" spc="-10" dirty="0">
                <a:latin typeface="Arial" panose="020B0604020202020204" pitchFamily="34" charset="0"/>
                <a:cs typeface="Arial" panose="020B0604020202020204" pitchFamily="34" charset="0"/>
              </a:rPr>
              <a:t>= A</a:t>
            </a:r>
            <a:r>
              <a:rPr lang="en-GB" sz="2400" spc="-5" dirty="0">
                <a:latin typeface="Arial" panose="020B0604020202020204" pitchFamily="34" charset="0"/>
                <a:cs typeface="Arial" panose="020B0604020202020204" pitchFamily="34" charset="0"/>
              </a:rPr>
              <a:t>[</a:t>
            </a:r>
            <a:r>
              <a:rPr lang="en-GB" sz="2400" spc="-5" dirty="0" err="1">
                <a:latin typeface="Arial" panose="020B0604020202020204" pitchFamily="34" charset="0"/>
                <a:cs typeface="Arial" panose="020B0604020202020204" pitchFamily="34" charset="0"/>
              </a:rPr>
              <a:t>i</a:t>
            </a:r>
            <a:r>
              <a:rPr lang="en-GB" sz="2400" spc="-5" dirty="0">
                <a:latin typeface="Arial" panose="020B0604020202020204" pitchFamily="34" charset="0"/>
                <a:cs typeface="Arial" panose="020B0604020202020204" pitchFamily="34" charset="0"/>
              </a:rPr>
              <a:t>, j] </a:t>
            </a:r>
            <a:r>
              <a:rPr lang="en-GB" sz="2400" spc="-10" dirty="0">
                <a:latin typeface="Arial" panose="020B0604020202020204" pitchFamily="34" charset="0"/>
                <a:cs typeface="Arial" panose="020B0604020202020204" pitchFamily="34" charset="0"/>
              </a:rPr>
              <a:t>+ B</a:t>
            </a:r>
            <a:r>
              <a:rPr lang="en-GB" sz="2400" spc="-5" dirty="0">
                <a:latin typeface="Arial" panose="020B0604020202020204" pitchFamily="34" charset="0"/>
                <a:cs typeface="Arial" panose="020B0604020202020204" pitchFamily="34" charset="0"/>
              </a:rPr>
              <a:t>[</a:t>
            </a:r>
            <a:r>
              <a:rPr lang="en-GB" sz="2400" spc="-5" dirty="0" err="1">
                <a:latin typeface="Arial" panose="020B0604020202020204" pitchFamily="34" charset="0"/>
                <a:cs typeface="Arial" panose="020B0604020202020204" pitchFamily="34" charset="0"/>
              </a:rPr>
              <a:t>i</a:t>
            </a:r>
            <a:r>
              <a:rPr lang="en-GB" sz="2400" spc="-5" dirty="0">
                <a:latin typeface="Arial" panose="020B0604020202020204" pitchFamily="34" charset="0"/>
                <a:cs typeface="Arial" panose="020B0604020202020204" pitchFamily="34" charset="0"/>
              </a:rPr>
              <a:t>, j];</a:t>
            </a:r>
          </a:p>
          <a:p>
            <a:pPr>
              <a:lnSpc>
                <a:spcPct val="120000"/>
              </a:lnSpc>
              <a:tabLst>
                <a:tab pos="869950" algn="l"/>
              </a:tabLst>
            </a:pPr>
            <a:r>
              <a:rPr lang="en-GB" sz="2400" spc="-5" dirty="0">
                <a:latin typeface="Arial" panose="020B0604020202020204" pitchFamily="34" charset="0"/>
                <a:cs typeface="Arial" panose="020B0604020202020204" pitchFamily="34" charset="0"/>
              </a:rPr>
              <a:t>	}</a:t>
            </a:r>
            <a:endParaRPr lang="en-GB" sz="2400" dirty="0">
              <a:latin typeface="Arial" panose="020B0604020202020204" pitchFamily="34" charset="0"/>
              <a:cs typeface="Arial" panose="020B0604020202020204" pitchFamily="34" charset="0"/>
            </a:endParaRPr>
          </a:p>
          <a:p>
            <a:pPr>
              <a:lnSpc>
                <a:spcPct val="120000"/>
              </a:lnSpc>
            </a:pPr>
            <a:r>
              <a:rPr lang="en-GB" sz="2400" spc="-5" dirty="0">
                <a:latin typeface="Arial" panose="020B0604020202020204" pitchFamily="34" charset="0"/>
                <a:cs typeface="Arial" panose="020B0604020202020204" pitchFamily="34" charset="0"/>
              </a:rPr>
              <a:t>}</a:t>
            </a:r>
            <a:endParaRPr lang="en-GB" sz="24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46AAA9BC-4E0F-4092-B77A-C86407654BCD}"/>
              </a:ext>
            </a:extLst>
          </p:cNvPr>
          <p:cNvSpPr/>
          <p:nvPr/>
        </p:nvSpPr>
        <p:spPr>
          <a:xfrm>
            <a:off x="5744877" y="2247698"/>
            <a:ext cx="3835103" cy="1815882"/>
          </a:xfrm>
          <a:prstGeom prst="rect">
            <a:avLst/>
          </a:prstGeom>
        </p:spPr>
        <p:txBody>
          <a:bodyPr wrap="square">
            <a:spAutoFit/>
          </a:bodyPr>
          <a:lstStyle/>
          <a:p>
            <a:pPr marR="1113155">
              <a:spcBef>
                <a:spcPts val="1200"/>
              </a:spcBef>
              <a:spcAft>
                <a:spcPts val="1200"/>
              </a:spcAft>
            </a:pPr>
            <a:r>
              <a:rPr lang="en-GB" sz="2400" b="1" spc="-5" dirty="0">
                <a:solidFill>
                  <a:schemeClr val="tx2"/>
                </a:solidFill>
                <a:latin typeface="Arial" panose="020B0604020202020204" pitchFamily="34" charset="0"/>
                <a:cs typeface="Arial" panose="020B0604020202020204" pitchFamily="34" charset="0"/>
              </a:rPr>
              <a:t>Input size:</a:t>
            </a:r>
            <a:endParaRPr lang="en-GB" sz="2400" dirty="0">
              <a:solidFill>
                <a:schemeClr val="tx2"/>
              </a:solidFill>
              <a:latin typeface="Arial" panose="020B0604020202020204" pitchFamily="34" charset="0"/>
              <a:cs typeface="Arial" panose="020B0604020202020204" pitchFamily="34" charset="0"/>
            </a:endParaRPr>
          </a:p>
          <a:p>
            <a:pPr marR="1113155">
              <a:spcBef>
                <a:spcPts val="1200"/>
              </a:spcBef>
              <a:spcAft>
                <a:spcPts val="1200"/>
              </a:spcAft>
            </a:pPr>
            <a:r>
              <a:rPr lang="en-GB" sz="2400" b="1" spc="-5" dirty="0">
                <a:solidFill>
                  <a:schemeClr val="tx2"/>
                </a:solidFill>
                <a:latin typeface="Arial" panose="020B0604020202020204" pitchFamily="34" charset="0"/>
                <a:cs typeface="Arial" panose="020B0604020202020204" pitchFamily="34" charset="0"/>
              </a:rPr>
              <a:t>Basic op.:</a:t>
            </a:r>
          </a:p>
          <a:p>
            <a:pPr marL="12700">
              <a:spcBef>
                <a:spcPts val="1200"/>
              </a:spcBef>
              <a:spcAft>
                <a:spcPts val="1200"/>
              </a:spcAft>
            </a:pPr>
            <a:r>
              <a:rPr lang="en-GB" sz="2400" b="1" i="1" spc="10" dirty="0">
                <a:solidFill>
                  <a:schemeClr val="tx2"/>
                </a:solidFill>
                <a:latin typeface="Arial" panose="020B0604020202020204" pitchFamily="34" charset="0"/>
                <a:cs typeface="Arial" panose="020B0604020202020204" pitchFamily="34" charset="0"/>
              </a:rPr>
              <a:t>C</a:t>
            </a:r>
            <a:r>
              <a:rPr lang="en-GB" sz="2400" b="1" spc="10" dirty="0">
                <a:solidFill>
                  <a:schemeClr val="tx2"/>
                </a:solidFill>
                <a:latin typeface="Arial" panose="020B0604020202020204" pitchFamily="34" charset="0"/>
                <a:cs typeface="Arial" panose="020B0604020202020204" pitchFamily="34" charset="0"/>
              </a:rPr>
              <a:t>(</a:t>
            </a:r>
            <a:r>
              <a:rPr lang="en-GB" sz="2400" b="1" i="1" spc="10" dirty="0">
                <a:solidFill>
                  <a:schemeClr val="tx2"/>
                </a:solidFill>
                <a:latin typeface="Arial" panose="020B0604020202020204" pitchFamily="34" charset="0"/>
                <a:cs typeface="Arial" panose="020B0604020202020204" pitchFamily="34" charset="0"/>
              </a:rPr>
              <a:t>n</a:t>
            </a:r>
            <a:r>
              <a:rPr lang="en-GB" sz="2400" b="1" spc="10" dirty="0">
                <a:solidFill>
                  <a:schemeClr val="tx2"/>
                </a:solidFill>
                <a:latin typeface="Arial" panose="020B0604020202020204" pitchFamily="34" charset="0"/>
                <a:cs typeface="Arial" panose="020B0604020202020204" pitchFamily="34" charset="0"/>
              </a:rPr>
              <a:t>):</a:t>
            </a:r>
            <a:endParaRPr lang="en-GB" sz="2400" b="1" dirty="0">
              <a:solidFill>
                <a:schemeClr val="tx2"/>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4AFA3DFE-3E17-40E9-AAA4-8B32011C7A78}"/>
              </a:ext>
            </a:extLst>
          </p:cNvPr>
          <p:cNvSpPr txBox="1"/>
          <p:nvPr/>
        </p:nvSpPr>
        <p:spPr>
          <a:xfrm>
            <a:off x="7425292" y="2240919"/>
            <a:ext cx="356188" cy="461665"/>
          </a:xfrm>
          <a:prstGeom prst="rect">
            <a:avLst/>
          </a:prstGeom>
          <a:noFill/>
        </p:spPr>
        <p:txBody>
          <a:bodyPr wrap="none" rtlCol="0">
            <a:spAutoFit/>
          </a:bodyPr>
          <a:lstStyle/>
          <a:p>
            <a:r>
              <a:rPr lang="en-US" sz="2400" i="1" dirty="0">
                <a:latin typeface="Arial" panose="020B0604020202020204" pitchFamily="34" charset="0"/>
                <a:cs typeface="Arial" panose="020B0604020202020204" pitchFamily="34" charset="0"/>
              </a:rPr>
              <a:t>n</a:t>
            </a:r>
            <a:endParaRPr lang="en-GB" sz="2400" i="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108FFD41-BB9E-4AD1-810E-5A4B299164FF}"/>
              </a:ext>
            </a:extLst>
          </p:cNvPr>
          <p:cNvSpPr txBox="1"/>
          <p:nvPr/>
        </p:nvSpPr>
        <p:spPr>
          <a:xfrm>
            <a:off x="7288714" y="2925275"/>
            <a:ext cx="1265090" cy="461665"/>
          </a:xfrm>
          <a:prstGeom prst="rect">
            <a:avLst/>
          </a:prstGeom>
          <a:noFill/>
        </p:spPr>
        <p:txBody>
          <a:bodyPr wrap="none" rtlCol="0">
            <a:spAutoFit/>
          </a:bodyPr>
          <a:lstStyle/>
          <a:p>
            <a:r>
              <a:rPr lang="en-US" sz="2400" i="1" dirty="0">
                <a:latin typeface="Arial" panose="020B0604020202020204" pitchFamily="34" charset="0"/>
                <a:cs typeface="Arial" panose="020B0604020202020204" pitchFamily="34" charset="0"/>
              </a:rPr>
              <a:t>addition</a:t>
            </a:r>
            <a:endParaRPr lang="en-GB" sz="2400" i="1" dirty="0">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0BCD8D95-0743-45AF-AF4C-D1A88AFCAB5D}"/>
              </a:ext>
            </a:extLst>
          </p:cNvPr>
          <p:cNvPicPr>
            <a:picLocks noChangeAspect="1"/>
          </p:cNvPicPr>
          <p:nvPr/>
        </p:nvPicPr>
        <p:blipFill>
          <a:blip r:embed="rId2"/>
          <a:stretch>
            <a:fillRect/>
          </a:stretch>
        </p:blipFill>
        <p:spPr>
          <a:xfrm>
            <a:off x="6624289" y="3386940"/>
            <a:ext cx="1062021" cy="904561"/>
          </a:xfrm>
          <a:prstGeom prst="rect">
            <a:avLst/>
          </a:prstGeom>
        </p:spPr>
      </p:pic>
      <p:sp>
        <p:nvSpPr>
          <p:cNvPr id="3" name="Slide Number Placeholder 2">
            <a:extLst>
              <a:ext uri="{FF2B5EF4-FFF2-40B4-BE49-F238E27FC236}">
                <a16:creationId xmlns:a16="http://schemas.microsoft.com/office/drawing/2014/main" id="{C0BC49A3-739D-415A-A3EF-803CE7F64CBF}"/>
              </a:ext>
            </a:extLst>
          </p:cNvPr>
          <p:cNvSpPr>
            <a:spLocks noGrp="1"/>
          </p:cNvSpPr>
          <p:nvPr>
            <p:ph type="sldNum" sz="quarter" idx="12"/>
          </p:nvPr>
        </p:nvSpPr>
        <p:spPr/>
        <p:txBody>
          <a:bodyPr/>
          <a:lstStyle/>
          <a:p>
            <a:fld id="{66B7A6BE-7A3D-1C4F-BEDA-C5431FB9FC0F}" type="slidenum">
              <a:rPr lang="en-US" smtClean="0"/>
              <a:pPr/>
              <a:t>75</a:t>
            </a:fld>
            <a:endParaRPr lang="en-US" dirty="0"/>
          </a:p>
        </p:txBody>
      </p:sp>
    </p:spTree>
    <p:extLst>
      <p:ext uri="{BB962C8B-B14F-4D97-AF65-F5344CB8AC3E}">
        <p14:creationId xmlns:p14="http://schemas.microsoft.com/office/powerpoint/2010/main" val="9027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4F2771D-0B84-4417-8BFF-3C1A4CAA0FD9}"/>
              </a:ext>
            </a:extLst>
          </p:cNvPr>
          <p:cNvSpPr>
            <a:spLocks noGrp="1"/>
          </p:cNvSpPr>
          <p:nvPr>
            <p:ph idx="1"/>
          </p:nvPr>
        </p:nvSpPr>
        <p:spPr>
          <a:xfrm>
            <a:off x="195943" y="902524"/>
            <a:ext cx="8728363" cy="3794167"/>
          </a:xfrm>
          <a:solidFill>
            <a:srgbClr val="FFFFFF"/>
          </a:solidFill>
        </p:spPr>
        <p:txBody>
          <a:bodyPr>
            <a:normAutofit/>
          </a:bodyPr>
          <a:lstStyle/>
          <a:p>
            <a:pPr marL="0" marR="5080" indent="0">
              <a:lnSpc>
                <a:spcPct val="120000"/>
              </a:lnSpc>
              <a:buNone/>
            </a:pPr>
            <a:r>
              <a:rPr lang="en-GB" spc="-15" dirty="0">
                <a:latin typeface="Arial" panose="020B0604020202020204" pitchFamily="34" charset="0"/>
                <a:cs typeface="Arial" panose="020B0604020202020204" pitchFamily="34" charset="0"/>
              </a:rPr>
              <a:t>Given </a:t>
            </a:r>
            <a:r>
              <a:rPr lang="en-GB" spc="-10" dirty="0">
                <a:latin typeface="Arial" panose="020B0604020202020204" pitchFamily="34" charset="0"/>
                <a:cs typeface="Arial" panose="020B0604020202020204" pitchFamily="34" charset="0"/>
              </a:rPr>
              <a:t>two </a:t>
            </a:r>
            <a:r>
              <a:rPr lang="en-GB" spc="-5" dirty="0">
                <a:latin typeface="Arial" panose="020B0604020202020204" pitchFamily="34" charset="0"/>
                <a:cs typeface="Arial" panose="020B0604020202020204" pitchFamily="34" charset="0"/>
              </a:rPr>
              <a:t>(square) matrices </a:t>
            </a:r>
            <a:r>
              <a:rPr lang="en-GB" i="1" spc="-10" dirty="0">
                <a:latin typeface="Arial" panose="020B0604020202020204" pitchFamily="34" charset="0"/>
                <a:cs typeface="Arial" panose="020B0604020202020204" pitchFamily="34" charset="0"/>
              </a:rPr>
              <a:t>A </a:t>
            </a:r>
            <a:r>
              <a:rPr lang="en-GB" spc="-10" dirty="0">
                <a:latin typeface="Arial" panose="020B0604020202020204" pitchFamily="34" charset="0"/>
                <a:cs typeface="Arial" panose="020B0604020202020204" pitchFamily="34" charset="0"/>
              </a:rPr>
              <a:t>and </a:t>
            </a:r>
            <a:r>
              <a:rPr lang="en-GB" i="1" spc="15" dirty="0">
                <a:latin typeface="Arial" panose="020B0604020202020204" pitchFamily="34" charset="0"/>
                <a:cs typeface="Arial" panose="020B0604020202020204" pitchFamily="34" charset="0"/>
              </a:rPr>
              <a:t>B</a:t>
            </a:r>
            <a:r>
              <a:rPr lang="en-GB" spc="15" dirty="0">
                <a:latin typeface="Arial" panose="020B0604020202020204" pitchFamily="34" charset="0"/>
                <a:cs typeface="Arial" panose="020B0604020202020204" pitchFamily="34" charset="0"/>
              </a:rPr>
              <a:t>, </a:t>
            </a:r>
            <a:r>
              <a:rPr lang="en-GB" spc="-5" dirty="0">
                <a:latin typeface="Arial" panose="020B0604020202020204" pitchFamily="34" charset="0"/>
                <a:cs typeface="Arial" panose="020B0604020202020204" pitchFamily="34" charset="0"/>
              </a:rPr>
              <a:t>both of dimensions </a:t>
            </a:r>
            <a:r>
              <a:rPr lang="en-GB" i="1" spc="-10" dirty="0">
                <a:latin typeface="Arial" panose="020B0604020202020204" pitchFamily="34" charset="0"/>
                <a:cs typeface="Arial" panose="020B0604020202020204" pitchFamily="34" charset="0"/>
              </a:rPr>
              <a:t>n </a:t>
            </a:r>
            <a:r>
              <a:rPr lang="en-GB" spc="-20" dirty="0">
                <a:latin typeface="Arial" panose="020B0604020202020204" pitchFamily="34" charset="0"/>
                <a:cs typeface="Arial" panose="020B0604020202020204" pitchFamily="34" charset="0"/>
              </a:rPr>
              <a:t>by </a:t>
            </a:r>
            <a:r>
              <a:rPr lang="en-GB" i="1" dirty="0">
                <a:latin typeface="Arial" panose="020B0604020202020204" pitchFamily="34" charset="0"/>
                <a:cs typeface="Arial" panose="020B0604020202020204" pitchFamily="34" charset="0"/>
              </a:rPr>
              <a:t>n</a:t>
            </a:r>
            <a:r>
              <a:rPr lang="en-GB" dirty="0">
                <a:latin typeface="Arial" panose="020B0604020202020204" pitchFamily="34" charset="0"/>
                <a:cs typeface="Arial" panose="020B0604020202020204" pitchFamily="34" charset="0"/>
              </a:rPr>
              <a:t>, </a:t>
            </a:r>
            <a:r>
              <a:rPr lang="en-GB" spc="-5" dirty="0">
                <a:latin typeface="Arial" panose="020B0604020202020204" pitchFamily="34" charset="0"/>
                <a:cs typeface="Arial" panose="020B0604020202020204" pitchFamily="34" charset="0"/>
              </a:rPr>
              <a:t>the </a:t>
            </a:r>
            <a:r>
              <a:rPr lang="en-GB" spc="-15" dirty="0">
                <a:latin typeface="Arial" panose="020B0604020202020204" pitchFamily="34" charset="0"/>
                <a:cs typeface="Arial" panose="020B0604020202020204" pitchFamily="34" charset="0"/>
              </a:rPr>
              <a:t>following </a:t>
            </a:r>
            <a:r>
              <a:rPr lang="en-GB" spc="-5" dirty="0">
                <a:latin typeface="Arial" panose="020B0604020202020204" pitchFamily="34" charset="0"/>
                <a:cs typeface="Arial" panose="020B0604020202020204" pitchFamily="34" charset="0"/>
              </a:rPr>
              <a:t>algorithm computes </a:t>
            </a:r>
            <a:r>
              <a:rPr lang="en-GB" i="1" spc="-10" dirty="0">
                <a:latin typeface="Arial" panose="020B0604020202020204" pitchFamily="34" charset="0"/>
                <a:cs typeface="Arial" panose="020B0604020202020204" pitchFamily="34" charset="0"/>
              </a:rPr>
              <a:t>C </a:t>
            </a:r>
            <a:r>
              <a:rPr lang="en-GB" spc="120" dirty="0">
                <a:latin typeface="Arial" panose="020B0604020202020204" pitchFamily="34" charset="0"/>
                <a:cs typeface="Arial" panose="020B0604020202020204" pitchFamily="34" charset="0"/>
              </a:rPr>
              <a:t>= </a:t>
            </a:r>
            <a:r>
              <a:rPr lang="en-GB" i="1" spc="-10" dirty="0">
                <a:latin typeface="Arial" panose="020B0604020202020204" pitchFamily="34" charset="0"/>
                <a:cs typeface="Arial" panose="020B0604020202020204" pitchFamily="34" charset="0"/>
              </a:rPr>
              <a:t>A </a:t>
            </a:r>
            <a:r>
              <a:rPr lang="en-GB" spc="120" dirty="0">
                <a:latin typeface="Arial" panose="020B0604020202020204" pitchFamily="34" charset="0"/>
                <a:cs typeface="Arial" panose="020B0604020202020204" pitchFamily="34" charset="0"/>
              </a:rPr>
              <a:t>+</a:t>
            </a:r>
            <a:r>
              <a:rPr lang="en-GB" spc="-290" dirty="0">
                <a:latin typeface="Arial" panose="020B0604020202020204" pitchFamily="34" charset="0"/>
                <a:cs typeface="Arial" panose="020B0604020202020204" pitchFamily="34" charset="0"/>
              </a:rPr>
              <a:t> </a:t>
            </a:r>
            <a:r>
              <a:rPr lang="en-GB" i="1" spc="15" dirty="0">
                <a:latin typeface="Arial" panose="020B0604020202020204" pitchFamily="34" charset="0"/>
                <a:cs typeface="Arial" panose="020B0604020202020204" pitchFamily="34" charset="0"/>
              </a:rPr>
              <a:t>B</a:t>
            </a:r>
            <a:r>
              <a:rPr lang="en-GB" spc="15"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2CA5679D-BE78-49E9-88D7-154F1B378273}"/>
              </a:ext>
            </a:extLst>
          </p:cNvPr>
          <p:cNvSpPr>
            <a:spLocks noGrp="1"/>
          </p:cNvSpPr>
          <p:nvPr>
            <p:ph type="title"/>
          </p:nvPr>
        </p:nvSpPr>
        <p:spPr>
          <a:xfrm>
            <a:off x="1" y="-1"/>
            <a:ext cx="8259288" cy="902525"/>
          </a:xfrm>
        </p:spPr>
        <p:txBody>
          <a:bodyPr>
            <a:normAutofit/>
          </a:bodyPr>
          <a:lstStyle/>
          <a:p>
            <a:r>
              <a:rPr lang="en-GB" spc="20" dirty="0"/>
              <a:t>Adding Matrices</a:t>
            </a:r>
            <a:endParaRPr lang="en-GB" dirty="0"/>
          </a:p>
        </p:txBody>
      </p:sp>
      <p:sp>
        <p:nvSpPr>
          <p:cNvPr id="11" name="Rectangle 10">
            <a:extLst>
              <a:ext uri="{FF2B5EF4-FFF2-40B4-BE49-F238E27FC236}">
                <a16:creationId xmlns:a16="http://schemas.microsoft.com/office/drawing/2014/main" id="{AFCC8F32-6FC4-4994-8ECD-8DC8AD63E69B}"/>
              </a:ext>
            </a:extLst>
          </p:cNvPr>
          <p:cNvSpPr/>
          <p:nvPr/>
        </p:nvSpPr>
        <p:spPr>
          <a:xfrm>
            <a:off x="457198" y="2241388"/>
            <a:ext cx="5395734" cy="2267544"/>
          </a:xfrm>
          <a:prstGeom prst="rect">
            <a:avLst/>
          </a:prstGeom>
        </p:spPr>
        <p:txBody>
          <a:bodyPr wrap="square">
            <a:spAutoFit/>
          </a:bodyPr>
          <a:lstStyle/>
          <a:p>
            <a:pPr>
              <a:lnSpc>
                <a:spcPct val="120000"/>
              </a:lnSpc>
              <a:tabLst>
                <a:tab pos="869950" algn="l"/>
              </a:tabLst>
            </a:pPr>
            <a:r>
              <a:rPr lang="en-GB" sz="2400" b="1" spc="-5" dirty="0">
                <a:latin typeface="Arial" panose="020B0604020202020204" pitchFamily="34" charset="0"/>
                <a:cs typeface="Arial" panose="020B0604020202020204" pitchFamily="34" charset="0"/>
              </a:rPr>
              <a:t>f</a:t>
            </a:r>
            <a:r>
              <a:rPr lang="en-GB" sz="2400" b="1" spc="-10" dirty="0">
                <a:latin typeface="Arial" panose="020B0604020202020204" pitchFamily="34" charset="0"/>
                <a:cs typeface="Arial" panose="020B0604020202020204" pitchFamily="34" charset="0"/>
              </a:rPr>
              <a:t>o</a:t>
            </a:r>
            <a:r>
              <a:rPr lang="en-GB" sz="2400" b="1" spc="-5" dirty="0">
                <a:latin typeface="Arial" panose="020B0604020202020204" pitchFamily="34" charset="0"/>
                <a:cs typeface="Arial" panose="020B0604020202020204" pitchFamily="34" charset="0"/>
              </a:rPr>
              <a:t>r</a:t>
            </a:r>
            <a:r>
              <a:rPr lang="en-GB" sz="2400" b="1" spc="140" dirty="0">
                <a:latin typeface="Arial" panose="020B0604020202020204" pitchFamily="34" charset="0"/>
                <a:cs typeface="Arial" panose="020B0604020202020204" pitchFamily="34" charset="0"/>
              </a:rPr>
              <a:t> </a:t>
            </a:r>
            <a:r>
              <a:rPr lang="en-GB" sz="2400" spc="-5" dirty="0">
                <a:latin typeface="Arial" panose="020B0604020202020204" pitchFamily="34" charset="0"/>
                <a:cs typeface="Arial" panose="020B0604020202020204" pitchFamily="34" charset="0"/>
              </a:rPr>
              <a:t>(</a:t>
            </a:r>
            <a:r>
              <a:rPr lang="en-GB" sz="2400" b="1" spc="-5" dirty="0">
                <a:latin typeface="Arial" panose="020B0604020202020204" pitchFamily="34" charset="0"/>
                <a:cs typeface="Arial" panose="020B0604020202020204" pitchFamily="34" charset="0"/>
              </a:rPr>
              <a:t>i</a:t>
            </a:r>
            <a:r>
              <a:rPr lang="en-GB" sz="2400" b="1" spc="-10" dirty="0">
                <a:latin typeface="Arial" panose="020B0604020202020204" pitchFamily="34" charset="0"/>
                <a:cs typeface="Arial" panose="020B0604020202020204" pitchFamily="34" charset="0"/>
              </a:rPr>
              <a:t>n</a:t>
            </a:r>
            <a:r>
              <a:rPr lang="en-GB" sz="2400" b="1" spc="-5" dirty="0">
                <a:latin typeface="Arial" panose="020B0604020202020204" pitchFamily="34" charset="0"/>
                <a:cs typeface="Arial" panose="020B0604020202020204" pitchFamily="34" charset="0"/>
              </a:rPr>
              <a:t>t </a:t>
            </a:r>
            <a:r>
              <a:rPr lang="en-GB" sz="2400" spc="-5" dirty="0" err="1">
                <a:latin typeface="Arial" panose="020B0604020202020204" pitchFamily="34" charset="0"/>
                <a:cs typeface="Arial" panose="020B0604020202020204" pitchFamily="34" charset="0"/>
              </a:rPr>
              <a:t>i</a:t>
            </a:r>
            <a:r>
              <a:rPr lang="en-GB" sz="2400" spc="-5" dirty="0">
                <a:latin typeface="Arial" panose="020B0604020202020204" pitchFamily="34" charset="0"/>
                <a:cs typeface="Arial" panose="020B0604020202020204" pitchFamily="34" charset="0"/>
              </a:rPr>
              <a:t> </a:t>
            </a:r>
            <a:r>
              <a:rPr lang="en-GB" sz="2400" spc="-10" dirty="0">
                <a:latin typeface="Arial" panose="020B0604020202020204" pitchFamily="34" charset="0"/>
                <a:cs typeface="Arial" panose="020B0604020202020204" pitchFamily="34" charset="0"/>
              </a:rPr>
              <a:t>= 0</a:t>
            </a:r>
            <a:r>
              <a:rPr lang="en-GB" sz="2400" spc="-5" dirty="0">
                <a:latin typeface="Arial" panose="020B0604020202020204" pitchFamily="34" charset="0"/>
                <a:cs typeface="Arial" panose="020B0604020202020204" pitchFamily="34" charset="0"/>
              </a:rPr>
              <a:t>; </a:t>
            </a:r>
            <a:r>
              <a:rPr lang="en-GB" sz="2400" spc="-5" dirty="0" err="1">
                <a:latin typeface="Arial" panose="020B0604020202020204" pitchFamily="34" charset="0"/>
                <a:cs typeface="Arial" panose="020B0604020202020204" pitchFamily="34" charset="0"/>
              </a:rPr>
              <a:t>i</a:t>
            </a:r>
            <a:r>
              <a:rPr lang="en-GB" sz="2400" spc="-5" dirty="0">
                <a:latin typeface="Arial" panose="020B0604020202020204" pitchFamily="34" charset="0"/>
                <a:cs typeface="Arial" panose="020B0604020202020204" pitchFamily="34" charset="0"/>
              </a:rPr>
              <a:t> &lt;= </a:t>
            </a:r>
            <a:r>
              <a:rPr lang="en-GB" sz="2400" spc="20" dirty="0">
                <a:latin typeface="Arial" panose="020B0604020202020204" pitchFamily="34" charset="0"/>
                <a:cs typeface="Arial" panose="020B0604020202020204" pitchFamily="34" charset="0"/>
              </a:rPr>
              <a:t>n−1; </a:t>
            </a:r>
            <a:r>
              <a:rPr lang="en-GB" sz="2400" spc="-5" dirty="0" err="1">
                <a:latin typeface="Arial" panose="020B0604020202020204" pitchFamily="34" charset="0"/>
                <a:cs typeface="Arial" panose="020B0604020202020204" pitchFamily="34" charset="0"/>
              </a:rPr>
              <a:t>i</a:t>
            </a:r>
            <a:r>
              <a:rPr lang="en-GB" sz="2400" spc="45" dirty="0">
                <a:latin typeface="Arial" panose="020B0604020202020204" pitchFamily="34" charset="0"/>
                <a:cs typeface="Arial" panose="020B0604020202020204" pitchFamily="34" charset="0"/>
              </a:rPr>
              <a:t>++)</a:t>
            </a:r>
            <a:r>
              <a:rPr lang="en-GB" sz="2400" spc="315" dirty="0">
                <a:latin typeface="Arial" panose="020B0604020202020204" pitchFamily="34" charset="0"/>
                <a:cs typeface="Arial" panose="020B0604020202020204" pitchFamily="34" charset="0"/>
              </a:rPr>
              <a:t> </a:t>
            </a:r>
            <a:r>
              <a:rPr lang="en-GB" sz="2400" spc="-5" dirty="0">
                <a:latin typeface="Arial" panose="020B0604020202020204" pitchFamily="34" charset="0"/>
                <a:cs typeface="Arial" panose="020B0604020202020204" pitchFamily="34" charset="0"/>
              </a:rPr>
              <a:t>{</a:t>
            </a:r>
          </a:p>
          <a:p>
            <a:pPr>
              <a:lnSpc>
                <a:spcPct val="120000"/>
              </a:lnSpc>
              <a:tabLst>
                <a:tab pos="869950" algn="l"/>
              </a:tabLst>
            </a:pPr>
            <a:r>
              <a:rPr lang="en-GB" sz="2400" b="1" spc="-5" dirty="0">
                <a:latin typeface="Arial" panose="020B0604020202020204" pitchFamily="34" charset="0"/>
                <a:cs typeface="Arial" panose="020B0604020202020204" pitchFamily="34" charset="0"/>
              </a:rPr>
              <a:t>	f</a:t>
            </a:r>
            <a:r>
              <a:rPr lang="en-GB" sz="2400" b="1" spc="-10" dirty="0">
                <a:latin typeface="Arial" panose="020B0604020202020204" pitchFamily="34" charset="0"/>
                <a:cs typeface="Arial" panose="020B0604020202020204" pitchFamily="34" charset="0"/>
              </a:rPr>
              <a:t>o</a:t>
            </a:r>
            <a:r>
              <a:rPr lang="en-GB" sz="2400" b="1" spc="-5" dirty="0">
                <a:latin typeface="Arial" panose="020B0604020202020204" pitchFamily="34" charset="0"/>
                <a:cs typeface="Arial" panose="020B0604020202020204" pitchFamily="34" charset="0"/>
              </a:rPr>
              <a:t>r</a:t>
            </a:r>
            <a:r>
              <a:rPr lang="en-GB" sz="2400" b="1" spc="140" dirty="0">
                <a:latin typeface="Arial" panose="020B0604020202020204" pitchFamily="34" charset="0"/>
                <a:cs typeface="Arial" panose="020B0604020202020204" pitchFamily="34" charset="0"/>
              </a:rPr>
              <a:t> </a:t>
            </a:r>
            <a:r>
              <a:rPr lang="en-GB" sz="2400" spc="-5" dirty="0">
                <a:latin typeface="Arial" panose="020B0604020202020204" pitchFamily="34" charset="0"/>
                <a:cs typeface="Arial" panose="020B0604020202020204" pitchFamily="34" charset="0"/>
              </a:rPr>
              <a:t>(</a:t>
            </a:r>
            <a:r>
              <a:rPr lang="en-GB" sz="2400" b="1" spc="-5" dirty="0">
                <a:latin typeface="Arial" panose="020B0604020202020204" pitchFamily="34" charset="0"/>
                <a:cs typeface="Arial" panose="020B0604020202020204" pitchFamily="34" charset="0"/>
              </a:rPr>
              <a:t>i</a:t>
            </a:r>
            <a:r>
              <a:rPr lang="en-GB" sz="2400" b="1" spc="-10" dirty="0">
                <a:latin typeface="Arial" panose="020B0604020202020204" pitchFamily="34" charset="0"/>
                <a:cs typeface="Arial" panose="020B0604020202020204" pitchFamily="34" charset="0"/>
              </a:rPr>
              <a:t>n</a:t>
            </a:r>
            <a:r>
              <a:rPr lang="en-GB" sz="2400" b="1" spc="-5" dirty="0">
                <a:latin typeface="Arial" panose="020B0604020202020204" pitchFamily="34" charset="0"/>
                <a:cs typeface="Arial" panose="020B0604020202020204" pitchFamily="34" charset="0"/>
              </a:rPr>
              <a:t>t </a:t>
            </a:r>
            <a:r>
              <a:rPr lang="en-GB" sz="2400" spc="-5" dirty="0">
                <a:latin typeface="Arial" panose="020B0604020202020204" pitchFamily="34" charset="0"/>
                <a:cs typeface="Arial" panose="020B0604020202020204" pitchFamily="34" charset="0"/>
              </a:rPr>
              <a:t>j </a:t>
            </a:r>
            <a:r>
              <a:rPr lang="en-GB" sz="2400" spc="-10" dirty="0">
                <a:latin typeface="Arial" panose="020B0604020202020204" pitchFamily="34" charset="0"/>
                <a:cs typeface="Arial" panose="020B0604020202020204" pitchFamily="34" charset="0"/>
              </a:rPr>
              <a:t>= 0</a:t>
            </a:r>
            <a:r>
              <a:rPr lang="en-GB" sz="2400" spc="-5" dirty="0">
                <a:latin typeface="Arial" panose="020B0604020202020204" pitchFamily="34" charset="0"/>
                <a:cs typeface="Arial" panose="020B0604020202020204" pitchFamily="34" charset="0"/>
              </a:rPr>
              <a:t>; j &lt;= </a:t>
            </a:r>
            <a:r>
              <a:rPr lang="en-GB" sz="2400" spc="20" dirty="0">
                <a:latin typeface="Arial" panose="020B0604020202020204" pitchFamily="34" charset="0"/>
                <a:cs typeface="Arial" panose="020B0604020202020204" pitchFamily="34" charset="0"/>
              </a:rPr>
              <a:t>n−1; </a:t>
            </a:r>
            <a:r>
              <a:rPr lang="en-GB" sz="2400" spc="-5" dirty="0" err="1">
                <a:latin typeface="Arial" panose="020B0604020202020204" pitchFamily="34" charset="0"/>
                <a:cs typeface="Arial" panose="020B0604020202020204" pitchFamily="34" charset="0"/>
              </a:rPr>
              <a:t>j</a:t>
            </a:r>
            <a:r>
              <a:rPr lang="en-GB" sz="2400" spc="45" dirty="0" err="1">
                <a:latin typeface="Arial" panose="020B0604020202020204" pitchFamily="34" charset="0"/>
                <a:cs typeface="Arial" panose="020B0604020202020204" pitchFamily="34" charset="0"/>
              </a:rPr>
              <a:t>++</a:t>
            </a:r>
            <a:r>
              <a:rPr lang="en-GB" sz="2400" spc="45" dirty="0">
                <a:latin typeface="Arial" panose="020B0604020202020204" pitchFamily="34" charset="0"/>
                <a:cs typeface="Arial" panose="020B0604020202020204" pitchFamily="34" charset="0"/>
              </a:rPr>
              <a:t>) </a:t>
            </a:r>
            <a:r>
              <a:rPr lang="en-GB" sz="2400" spc="-5" dirty="0">
                <a:latin typeface="Arial" panose="020B0604020202020204" pitchFamily="34" charset="0"/>
                <a:cs typeface="Arial" panose="020B0604020202020204" pitchFamily="34" charset="0"/>
              </a:rPr>
              <a:t>{</a:t>
            </a:r>
          </a:p>
          <a:p>
            <a:pPr>
              <a:lnSpc>
                <a:spcPct val="120000"/>
              </a:lnSpc>
              <a:tabLst>
                <a:tab pos="869950" algn="l"/>
              </a:tabLst>
            </a:pPr>
            <a:r>
              <a:rPr lang="en-GB" sz="2400" spc="-10" dirty="0">
                <a:latin typeface="Arial" panose="020B0604020202020204" pitchFamily="34" charset="0"/>
                <a:cs typeface="Arial" panose="020B0604020202020204" pitchFamily="34" charset="0"/>
              </a:rPr>
              <a:t>			C</a:t>
            </a:r>
            <a:r>
              <a:rPr lang="en-GB" sz="2400" spc="-5" dirty="0">
                <a:latin typeface="Arial" panose="020B0604020202020204" pitchFamily="34" charset="0"/>
                <a:cs typeface="Arial" panose="020B0604020202020204" pitchFamily="34" charset="0"/>
              </a:rPr>
              <a:t>[</a:t>
            </a:r>
            <a:r>
              <a:rPr lang="en-GB" sz="2400" spc="-5" dirty="0" err="1">
                <a:latin typeface="Arial" panose="020B0604020202020204" pitchFamily="34" charset="0"/>
                <a:cs typeface="Arial" panose="020B0604020202020204" pitchFamily="34" charset="0"/>
              </a:rPr>
              <a:t>i</a:t>
            </a:r>
            <a:r>
              <a:rPr lang="en-GB" sz="2400" spc="-5" dirty="0">
                <a:latin typeface="Arial" panose="020B0604020202020204" pitchFamily="34" charset="0"/>
                <a:cs typeface="Arial" panose="020B0604020202020204" pitchFamily="34" charset="0"/>
              </a:rPr>
              <a:t>, j] </a:t>
            </a:r>
            <a:r>
              <a:rPr lang="en-GB" sz="2400" spc="-10" dirty="0">
                <a:latin typeface="Arial" panose="020B0604020202020204" pitchFamily="34" charset="0"/>
                <a:cs typeface="Arial" panose="020B0604020202020204" pitchFamily="34" charset="0"/>
              </a:rPr>
              <a:t>= A</a:t>
            </a:r>
            <a:r>
              <a:rPr lang="en-GB" sz="2400" spc="-5" dirty="0">
                <a:latin typeface="Arial" panose="020B0604020202020204" pitchFamily="34" charset="0"/>
                <a:cs typeface="Arial" panose="020B0604020202020204" pitchFamily="34" charset="0"/>
              </a:rPr>
              <a:t>[</a:t>
            </a:r>
            <a:r>
              <a:rPr lang="en-GB" sz="2400" spc="-5" dirty="0" err="1">
                <a:latin typeface="Arial" panose="020B0604020202020204" pitchFamily="34" charset="0"/>
                <a:cs typeface="Arial" panose="020B0604020202020204" pitchFamily="34" charset="0"/>
              </a:rPr>
              <a:t>i</a:t>
            </a:r>
            <a:r>
              <a:rPr lang="en-GB" sz="2400" spc="-5" dirty="0">
                <a:latin typeface="Arial" panose="020B0604020202020204" pitchFamily="34" charset="0"/>
                <a:cs typeface="Arial" panose="020B0604020202020204" pitchFamily="34" charset="0"/>
              </a:rPr>
              <a:t>, j] </a:t>
            </a:r>
            <a:r>
              <a:rPr lang="en-GB" sz="2400" spc="-10" dirty="0">
                <a:latin typeface="Arial" panose="020B0604020202020204" pitchFamily="34" charset="0"/>
                <a:cs typeface="Arial" panose="020B0604020202020204" pitchFamily="34" charset="0"/>
              </a:rPr>
              <a:t>+ B</a:t>
            </a:r>
            <a:r>
              <a:rPr lang="en-GB" sz="2400" spc="-5" dirty="0">
                <a:latin typeface="Arial" panose="020B0604020202020204" pitchFamily="34" charset="0"/>
                <a:cs typeface="Arial" panose="020B0604020202020204" pitchFamily="34" charset="0"/>
              </a:rPr>
              <a:t>[</a:t>
            </a:r>
            <a:r>
              <a:rPr lang="en-GB" sz="2400" spc="-5" dirty="0" err="1">
                <a:latin typeface="Arial" panose="020B0604020202020204" pitchFamily="34" charset="0"/>
                <a:cs typeface="Arial" panose="020B0604020202020204" pitchFamily="34" charset="0"/>
              </a:rPr>
              <a:t>i</a:t>
            </a:r>
            <a:r>
              <a:rPr lang="en-GB" sz="2400" spc="-5" dirty="0">
                <a:latin typeface="Arial" panose="020B0604020202020204" pitchFamily="34" charset="0"/>
                <a:cs typeface="Arial" panose="020B0604020202020204" pitchFamily="34" charset="0"/>
              </a:rPr>
              <a:t>, j];</a:t>
            </a:r>
          </a:p>
          <a:p>
            <a:pPr>
              <a:lnSpc>
                <a:spcPct val="120000"/>
              </a:lnSpc>
              <a:tabLst>
                <a:tab pos="869950" algn="l"/>
              </a:tabLst>
            </a:pPr>
            <a:r>
              <a:rPr lang="en-GB" sz="2400" spc="-5" dirty="0">
                <a:latin typeface="Arial" panose="020B0604020202020204" pitchFamily="34" charset="0"/>
                <a:cs typeface="Arial" panose="020B0604020202020204" pitchFamily="34" charset="0"/>
              </a:rPr>
              <a:t>	}</a:t>
            </a:r>
            <a:endParaRPr lang="en-GB" sz="2400" dirty="0">
              <a:latin typeface="Arial" panose="020B0604020202020204" pitchFamily="34" charset="0"/>
              <a:cs typeface="Arial" panose="020B0604020202020204" pitchFamily="34" charset="0"/>
            </a:endParaRPr>
          </a:p>
          <a:p>
            <a:pPr>
              <a:lnSpc>
                <a:spcPct val="120000"/>
              </a:lnSpc>
            </a:pPr>
            <a:r>
              <a:rPr lang="en-GB" sz="2400" spc="-5" dirty="0">
                <a:latin typeface="Arial" panose="020B0604020202020204" pitchFamily="34" charset="0"/>
                <a:cs typeface="Arial" panose="020B0604020202020204" pitchFamily="34" charset="0"/>
              </a:rPr>
              <a:t>}</a:t>
            </a:r>
            <a:endParaRPr lang="en-GB" sz="24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46AAA9BC-4E0F-4092-B77A-C86407654BCD}"/>
              </a:ext>
            </a:extLst>
          </p:cNvPr>
          <p:cNvSpPr/>
          <p:nvPr/>
        </p:nvSpPr>
        <p:spPr>
          <a:xfrm>
            <a:off x="5798820" y="2722578"/>
            <a:ext cx="3345180" cy="523220"/>
          </a:xfrm>
          <a:prstGeom prst="rect">
            <a:avLst/>
          </a:prstGeom>
        </p:spPr>
        <p:txBody>
          <a:bodyPr wrap="square">
            <a:spAutoFit/>
          </a:bodyPr>
          <a:lstStyle/>
          <a:p>
            <a:pPr marL="12700">
              <a:spcBef>
                <a:spcPts val="1200"/>
              </a:spcBef>
              <a:spcAft>
                <a:spcPts val="1200"/>
              </a:spcAft>
            </a:pPr>
            <a:r>
              <a:rPr lang="en-GB" sz="2800" b="1" i="1" spc="10" dirty="0">
                <a:latin typeface="Arial" panose="020B0604020202020204" pitchFamily="34" charset="0"/>
                <a:cs typeface="Arial" panose="020B0604020202020204" pitchFamily="34" charset="0"/>
              </a:rPr>
              <a:t>C</a:t>
            </a:r>
            <a:r>
              <a:rPr lang="en-GB" sz="2800" b="1" spc="10" dirty="0">
                <a:latin typeface="Arial" panose="020B0604020202020204" pitchFamily="34" charset="0"/>
                <a:cs typeface="Arial" panose="020B0604020202020204" pitchFamily="34" charset="0"/>
              </a:rPr>
              <a:t>(</a:t>
            </a:r>
            <a:r>
              <a:rPr lang="en-GB" sz="2800" b="1" i="1" spc="10" dirty="0">
                <a:latin typeface="Arial" panose="020B0604020202020204" pitchFamily="34" charset="0"/>
                <a:cs typeface="Arial" panose="020B0604020202020204" pitchFamily="34" charset="0"/>
              </a:rPr>
              <a:t>n</a:t>
            </a:r>
            <a:r>
              <a:rPr lang="en-GB" sz="2800" b="1" spc="10" dirty="0">
                <a:latin typeface="Arial" panose="020B0604020202020204" pitchFamily="34" charset="0"/>
                <a:cs typeface="Arial" panose="020B0604020202020204" pitchFamily="34" charset="0"/>
              </a:rPr>
              <a:t>):</a:t>
            </a:r>
            <a:endParaRPr lang="en-GB" sz="2800" b="1" dirty="0">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0BCD8D95-0743-45AF-AF4C-D1A88AFCAB5D}"/>
              </a:ext>
            </a:extLst>
          </p:cNvPr>
          <p:cNvPicPr>
            <a:picLocks noChangeAspect="1"/>
          </p:cNvPicPr>
          <p:nvPr/>
        </p:nvPicPr>
        <p:blipFill>
          <a:blip r:embed="rId2"/>
          <a:stretch>
            <a:fillRect/>
          </a:stretch>
        </p:blipFill>
        <p:spPr>
          <a:xfrm>
            <a:off x="6971048" y="2351218"/>
            <a:ext cx="1492727" cy="1271408"/>
          </a:xfrm>
          <a:prstGeom prst="rect">
            <a:avLst/>
          </a:prstGeom>
        </p:spPr>
      </p:pic>
      <p:sp>
        <p:nvSpPr>
          <p:cNvPr id="3" name="Slide Number Placeholder 2">
            <a:extLst>
              <a:ext uri="{FF2B5EF4-FFF2-40B4-BE49-F238E27FC236}">
                <a16:creationId xmlns:a16="http://schemas.microsoft.com/office/drawing/2014/main" id="{3B2E98E5-A485-4F1A-81A6-911B92DB9C0A}"/>
              </a:ext>
            </a:extLst>
          </p:cNvPr>
          <p:cNvSpPr>
            <a:spLocks noGrp="1"/>
          </p:cNvSpPr>
          <p:nvPr>
            <p:ph type="sldNum" sz="quarter" idx="12"/>
          </p:nvPr>
        </p:nvSpPr>
        <p:spPr/>
        <p:txBody>
          <a:bodyPr/>
          <a:lstStyle/>
          <a:p>
            <a:fld id="{66B7A6BE-7A3D-1C4F-BEDA-C5431FB9FC0F}" type="slidenum">
              <a:rPr lang="en-US" smtClean="0"/>
              <a:pPr/>
              <a:t>76</a:t>
            </a:fld>
            <a:endParaRPr lang="en-US" dirty="0"/>
          </a:p>
        </p:txBody>
      </p:sp>
    </p:spTree>
    <p:extLst>
      <p:ext uri="{BB962C8B-B14F-4D97-AF65-F5344CB8AC3E}">
        <p14:creationId xmlns:p14="http://schemas.microsoft.com/office/powerpoint/2010/main" val="2792873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F78E1-EA4F-46A4-B2BC-E462506C8151}"/>
              </a:ext>
            </a:extLst>
          </p:cNvPr>
          <p:cNvSpPr>
            <a:spLocks noGrp="1"/>
          </p:cNvSpPr>
          <p:nvPr>
            <p:ph type="title"/>
          </p:nvPr>
        </p:nvSpPr>
        <p:spPr/>
        <p:txBody>
          <a:bodyPr>
            <a:normAutofit/>
          </a:bodyPr>
          <a:lstStyle/>
          <a:p>
            <a:r>
              <a:rPr lang="en-GB" spc="5" dirty="0"/>
              <a:t>Adding Matrices</a:t>
            </a:r>
            <a:endParaRPr lang="en-GB" dirty="0"/>
          </a:p>
        </p:txBody>
      </p:sp>
      <p:pic>
        <p:nvPicPr>
          <p:cNvPr id="3" name="Picture 2">
            <a:extLst>
              <a:ext uri="{FF2B5EF4-FFF2-40B4-BE49-F238E27FC236}">
                <a16:creationId xmlns:a16="http://schemas.microsoft.com/office/drawing/2014/main" id="{A12BB5CC-E8CC-4D24-A3F8-E1D007701FB0}"/>
              </a:ext>
            </a:extLst>
          </p:cNvPr>
          <p:cNvPicPr>
            <a:picLocks noChangeAspect="1"/>
          </p:cNvPicPr>
          <p:nvPr/>
        </p:nvPicPr>
        <p:blipFill>
          <a:blip r:embed="rId2"/>
          <a:stretch>
            <a:fillRect/>
          </a:stretch>
        </p:blipFill>
        <p:spPr>
          <a:xfrm>
            <a:off x="457200" y="1223452"/>
            <a:ext cx="1497330" cy="686819"/>
          </a:xfrm>
          <a:prstGeom prst="rect">
            <a:avLst/>
          </a:prstGeom>
        </p:spPr>
      </p:pic>
      <p:pic>
        <p:nvPicPr>
          <p:cNvPr id="7" name="Picture 6">
            <a:extLst>
              <a:ext uri="{FF2B5EF4-FFF2-40B4-BE49-F238E27FC236}">
                <a16:creationId xmlns:a16="http://schemas.microsoft.com/office/drawing/2014/main" id="{EC16E1AD-BADA-4C85-B6A4-CA4694585F79}"/>
              </a:ext>
            </a:extLst>
          </p:cNvPr>
          <p:cNvPicPr>
            <a:picLocks noChangeAspect="1"/>
          </p:cNvPicPr>
          <p:nvPr/>
        </p:nvPicPr>
        <p:blipFill>
          <a:blip r:embed="rId3"/>
          <a:stretch>
            <a:fillRect/>
          </a:stretch>
        </p:blipFill>
        <p:spPr>
          <a:xfrm>
            <a:off x="2029488" y="1219417"/>
            <a:ext cx="4063943" cy="686819"/>
          </a:xfrm>
          <a:prstGeom prst="rect">
            <a:avLst/>
          </a:prstGeom>
        </p:spPr>
      </p:pic>
      <p:pic>
        <p:nvPicPr>
          <p:cNvPr id="8" name="Picture 7">
            <a:extLst>
              <a:ext uri="{FF2B5EF4-FFF2-40B4-BE49-F238E27FC236}">
                <a16:creationId xmlns:a16="http://schemas.microsoft.com/office/drawing/2014/main" id="{FD5B5395-011C-486E-B862-EB9A0517156F}"/>
              </a:ext>
            </a:extLst>
          </p:cNvPr>
          <p:cNvPicPr>
            <a:picLocks noChangeAspect="1"/>
          </p:cNvPicPr>
          <p:nvPr/>
        </p:nvPicPr>
        <p:blipFill>
          <a:blip r:embed="rId4"/>
          <a:stretch>
            <a:fillRect/>
          </a:stretch>
        </p:blipFill>
        <p:spPr>
          <a:xfrm>
            <a:off x="2029488" y="1910271"/>
            <a:ext cx="1762125" cy="688226"/>
          </a:xfrm>
          <a:prstGeom prst="rect">
            <a:avLst/>
          </a:prstGeom>
        </p:spPr>
      </p:pic>
      <p:pic>
        <p:nvPicPr>
          <p:cNvPr id="9" name="Picture 8">
            <a:extLst>
              <a:ext uri="{FF2B5EF4-FFF2-40B4-BE49-F238E27FC236}">
                <a16:creationId xmlns:a16="http://schemas.microsoft.com/office/drawing/2014/main" id="{9D403056-2AE2-4801-A276-99ADBBFC9258}"/>
              </a:ext>
            </a:extLst>
          </p:cNvPr>
          <p:cNvPicPr>
            <a:picLocks noChangeAspect="1"/>
          </p:cNvPicPr>
          <p:nvPr/>
        </p:nvPicPr>
        <p:blipFill>
          <a:blip r:embed="rId5"/>
          <a:stretch>
            <a:fillRect/>
          </a:stretch>
        </p:blipFill>
        <p:spPr>
          <a:xfrm>
            <a:off x="2014248" y="2659457"/>
            <a:ext cx="4416708" cy="688226"/>
          </a:xfrm>
          <a:prstGeom prst="rect">
            <a:avLst/>
          </a:prstGeom>
        </p:spPr>
      </p:pic>
      <p:pic>
        <p:nvPicPr>
          <p:cNvPr id="10" name="Picture 9">
            <a:extLst>
              <a:ext uri="{FF2B5EF4-FFF2-40B4-BE49-F238E27FC236}">
                <a16:creationId xmlns:a16="http://schemas.microsoft.com/office/drawing/2014/main" id="{1EA5B6E7-753D-4C52-ABF7-F67CE2BC564A}"/>
              </a:ext>
            </a:extLst>
          </p:cNvPr>
          <p:cNvPicPr>
            <a:picLocks noChangeAspect="1"/>
          </p:cNvPicPr>
          <p:nvPr/>
        </p:nvPicPr>
        <p:blipFill>
          <a:blip r:embed="rId6"/>
          <a:stretch>
            <a:fillRect/>
          </a:stretch>
        </p:blipFill>
        <p:spPr>
          <a:xfrm>
            <a:off x="2037108" y="3500083"/>
            <a:ext cx="4815840" cy="271751"/>
          </a:xfrm>
          <a:prstGeom prst="rect">
            <a:avLst/>
          </a:prstGeom>
        </p:spPr>
      </p:pic>
      <p:pic>
        <p:nvPicPr>
          <p:cNvPr id="11" name="Picture 10">
            <a:extLst>
              <a:ext uri="{FF2B5EF4-FFF2-40B4-BE49-F238E27FC236}">
                <a16:creationId xmlns:a16="http://schemas.microsoft.com/office/drawing/2014/main" id="{5D71CE53-46BC-4C51-8B61-676045CEDA62}"/>
              </a:ext>
            </a:extLst>
          </p:cNvPr>
          <p:cNvPicPr>
            <a:picLocks noChangeAspect="1"/>
          </p:cNvPicPr>
          <p:nvPr/>
        </p:nvPicPr>
        <p:blipFill>
          <a:blip r:embed="rId7"/>
          <a:stretch>
            <a:fillRect/>
          </a:stretch>
        </p:blipFill>
        <p:spPr>
          <a:xfrm>
            <a:off x="2037108" y="3989788"/>
            <a:ext cx="1681452" cy="288554"/>
          </a:xfrm>
          <a:prstGeom prst="rect">
            <a:avLst/>
          </a:prstGeom>
        </p:spPr>
      </p:pic>
      <p:sp>
        <p:nvSpPr>
          <p:cNvPr id="4" name="Slide Number Placeholder 3">
            <a:extLst>
              <a:ext uri="{FF2B5EF4-FFF2-40B4-BE49-F238E27FC236}">
                <a16:creationId xmlns:a16="http://schemas.microsoft.com/office/drawing/2014/main" id="{61D636C6-A023-4E07-919F-527BDF9863D4}"/>
              </a:ext>
            </a:extLst>
          </p:cNvPr>
          <p:cNvSpPr>
            <a:spLocks noGrp="1"/>
          </p:cNvSpPr>
          <p:nvPr>
            <p:ph type="sldNum" sz="quarter" idx="12"/>
          </p:nvPr>
        </p:nvSpPr>
        <p:spPr/>
        <p:txBody>
          <a:bodyPr/>
          <a:lstStyle/>
          <a:p>
            <a:fld id="{66B7A6BE-7A3D-1C4F-BEDA-C5431FB9FC0F}" type="slidenum">
              <a:rPr lang="en-US" smtClean="0"/>
              <a:pPr/>
              <a:t>77</a:t>
            </a:fld>
            <a:endParaRPr lang="en-US" dirty="0"/>
          </a:p>
        </p:txBody>
      </p:sp>
    </p:spTree>
    <p:extLst>
      <p:ext uri="{BB962C8B-B14F-4D97-AF65-F5344CB8AC3E}">
        <p14:creationId xmlns:p14="http://schemas.microsoft.com/office/powerpoint/2010/main" val="1133297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614DAE-0F14-4D98-B7D4-8C6C67363E10}"/>
              </a:ext>
            </a:extLst>
          </p:cNvPr>
          <p:cNvSpPr>
            <a:spLocks noGrp="1"/>
          </p:cNvSpPr>
          <p:nvPr>
            <p:ph idx="1"/>
          </p:nvPr>
        </p:nvSpPr>
        <p:spPr/>
        <p:txBody>
          <a:bodyPr/>
          <a:lstStyle/>
          <a:p>
            <a:r>
              <a:rPr lang="en-AU" dirty="0"/>
              <a:t>Sometimes, you have to calculate everything step-by-step</a:t>
            </a:r>
          </a:p>
          <a:p>
            <a:r>
              <a:rPr lang="en-AU" dirty="0"/>
              <a:t>In practice, understanding what the algorithms do may indicate the bounds of the algorithms</a:t>
            </a:r>
          </a:p>
          <a:p>
            <a:pPr lvl="1"/>
            <a:r>
              <a:rPr lang="en-AU" sz="2400" dirty="0"/>
              <a:t>For example: traversing each column per row requires a nested loop </a:t>
            </a:r>
            <a:r>
              <a:rPr lang="en-AU" sz="2400" dirty="0">
                <a:sym typeface="Wingdings" panose="05000000000000000000" pitchFamily="2" charset="2"/>
              </a:rPr>
              <a:t> O(</a:t>
            </a:r>
            <a:r>
              <a:rPr lang="en-GB" sz="2400" i="1" dirty="0">
                <a:latin typeface="Arial" panose="020B0604020202020204" pitchFamily="34" charset="0"/>
                <a:cs typeface="Arial" panose="020B0604020202020204" pitchFamily="34" charset="0"/>
              </a:rPr>
              <a:t>n</a:t>
            </a:r>
            <a:r>
              <a:rPr lang="en-GB" sz="2400" baseline="27777" dirty="0">
                <a:latin typeface="Arial" panose="020B0604020202020204" pitchFamily="34" charset="0"/>
                <a:cs typeface="Arial" panose="020B0604020202020204" pitchFamily="34" charset="0"/>
              </a:rPr>
              <a:t>2</a:t>
            </a:r>
            <a:r>
              <a:rPr lang="en-AU" sz="2400" dirty="0">
                <a:sym typeface="Wingdings" panose="05000000000000000000" pitchFamily="2" charset="2"/>
              </a:rPr>
              <a:t>)</a:t>
            </a:r>
            <a:endParaRPr lang="en-AU" sz="2400" dirty="0"/>
          </a:p>
        </p:txBody>
      </p:sp>
      <p:sp>
        <p:nvSpPr>
          <p:cNvPr id="3" name="Title 2">
            <a:extLst>
              <a:ext uri="{FF2B5EF4-FFF2-40B4-BE49-F238E27FC236}">
                <a16:creationId xmlns:a16="http://schemas.microsoft.com/office/drawing/2014/main" id="{3B5C568F-8789-44E7-AC41-195ACAB85723}"/>
              </a:ext>
            </a:extLst>
          </p:cNvPr>
          <p:cNvSpPr>
            <a:spLocks noGrp="1"/>
          </p:cNvSpPr>
          <p:nvPr>
            <p:ph type="title"/>
          </p:nvPr>
        </p:nvSpPr>
        <p:spPr/>
        <p:txBody>
          <a:bodyPr/>
          <a:lstStyle/>
          <a:p>
            <a:r>
              <a:rPr lang="en-AU" dirty="0"/>
              <a:t>Estimate Time Efficiency</a:t>
            </a:r>
          </a:p>
        </p:txBody>
      </p:sp>
      <p:sp>
        <p:nvSpPr>
          <p:cNvPr id="4" name="Slide Number Placeholder 3">
            <a:extLst>
              <a:ext uri="{FF2B5EF4-FFF2-40B4-BE49-F238E27FC236}">
                <a16:creationId xmlns:a16="http://schemas.microsoft.com/office/drawing/2014/main" id="{CC7F94C9-2D1F-42F4-A7AE-2BA6281950D3}"/>
              </a:ext>
            </a:extLst>
          </p:cNvPr>
          <p:cNvSpPr>
            <a:spLocks noGrp="1"/>
          </p:cNvSpPr>
          <p:nvPr>
            <p:ph type="sldNum" sz="quarter" idx="12"/>
          </p:nvPr>
        </p:nvSpPr>
        <p:spPr/>
        <p:txBody>
          <a:bodyPr/>
          <a:lstStyle/>
          <a:p>
            <a:fld id="{66B7A6BE-7A3D-1C4F-BEDA-C5431FB9FC0F}" type="slidenum">
              <a:rPr lang="en-US" smtClean="0"/>
              <a:pPr/>
              <a:t>78</a:t>
            </a:fld>
            <a:endParaRPr lang="en-US" dirty="0"/>
          </a:p>
        </p:txBody>
      </p:sp>
    </p:spTree>
    <p:extLst>
      <p:ext uri="{BB962C8B-B14F-4D97-AF65-F5344CB8AC3E}">
        <p14:creationId xmlns:p14="http://schemas.microsoft.com/office/powerpoint/2010/main" val="4238593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110205" y="1999167"/>
            <a:ext cx="6797040" cy="1145165"/>
          </a:xfrm>
        </p:spPr>
        <p:txBody>
          <a:bodyPr/>
          <a:lstStyle/>
          <a:p>
            <a:pPr defTabSz="685800" fontAlgn="base">
              <a:lnSpc>
                <a:spcPct val="100000"/>
              </a:lnSpc>
              <a:spcAft>
                <a:spcPct val="0"/>
              </a:spcAft>
              <a:defRPr/>
            </a:pPr>
            <a:r>
              <a:rPr lang="en-GB" dirty="0"/>
              <a:t>5. Analysis of Recursive Algorithms</a:t>
            </a:r>
            <a:endParaRPr lang="en-AU" dirty="0">
              <a:effectLst/>
            </a:endParaRPr>
          </a:p>
        </p:txBody>
      </p:sp>
    </p:spTree>
    <p:extLst>
      <p:ext uri="{BB962C8B-B14F-4D97-AF65-F5344CB8AC3E}">
        <p14:creationId xmlns:p14="http://schemas.microsoft.com/office/powerpoint/2010/main" val="3840502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3"/>
          <p:cNvSpPr>
            <a:spLocks noGrp="1" noChangeArrowheads="1"/>
          </p:cNvSpPr>
          <p:nvPr>
            <p:ph type="body" idx="1"/>
          </p:nvPr>
        </p:nvSpPr>
        <p:spPr/>
        <p:txBody>
          <a:bodyPr/>
          <a:lstStyle/>
          <a:p>
            <a:pPr>
              <a:spcBef>
                <a:spcPts val="0"/>
              </a:spcBef>
            </a:pPr>
            <a:r>
              <a:rPr lang="en-US" altLang="ko-KR" sz="1800" dirty="0"/>
              <a:t>Different algorithms that solve the same problem can have very different performance</a:t>
            </a:r>
          </a:p>
          <a:p>
            <a:pPr lvl="1">
              <a:spcBef>
                <a:spcPts val="0"/>
              </a:spcBef>
            </a:pPr>
            <a:r>
              <a:rPr lang="en-US" altLang="ko-KR" sz="1600" dirty="0"/>
              <a:t>How do we compare the time efficiency of two programs that solve the same problem?</a:t>
            </a:r>
          </a:p>
          <a:p>
            <a:pPr lvl="1">
              <a:spcBef>
                <a:spcPts val="0"/>
              </a:spcBef>
            </a:pPr>
            <a:r>
              <a:rPr lang="en-US" altLang="ko-KR" sz="1600" dirty="0"/>
              <a:t>Run them and compare their time requirements</a:t>
            </a:r>
          </a:p>
          <a:p>
            <a:pPr lvl="1">
              <a:spcBef>
                <a:spcPts val="0"/>
              </a:spcBef>
            </a:pPr>
            <a:r>
              <a:rPr lang="en-US" altLang="ko-KR" sz="1600" dirty="0"/>
              <a:t>Need address issues such as - what computer to use, what data to use and how much space is needed?</a:t>
            </a:r>
          </a:p>
          <a:p>
            <a:pPr>
              <a:spcBef>
                <a:spcPts val="0"/>
              </a:spcBef>
            </a:pPr>
            <a:r>
              <a:rPr lang="en-US" altLang="ko-KR" sz="1800" dirty="0"/>
              <a:t>An inefficient algorithm on a small data set e.g. one that grows quadratically, would be unfeasible to run on a large data set</a:t>
            </a:r>
          </a:p>
          <a:p>
            <a:endParaRPr lang="en-US" altLang="ko-KR" sz="2000" dirty="0"/>
          </a:p>
        </p:txBody>
      </p:sp>
      <p:sp>
        <p:nvSpPr>
          <p:cNvPr id="2" name="Title 1"/>
          <p:cNvSpPr>
            <a:spLocks noGrp="1"/>
          </p:cNvSpPr>
          <p:nvPr>
            <p:ph type="title"/>
          </p:nvPr>
        </p:nvSpPr>
        <p:spPr/>
        <p:txBody>
          <a:bodyPr/>
          <a:lstStyle/>
          <a:p>
            <a:r>
              <a:rPr lang="en-US" dirty="0"/>
              <a:t>Comparing Performance</a:t>
            </a:r>
          </a:p>
        </p:txBody>
      </p:sp>
      <p:sp>
        <p:nvSpPr>
          <p:cNvPr id="4" name="Slide Number Placeholder 3">
            <a:extLst>
              <a:ext uri="{FF2B5EF4-FFF2-40B4-BE49-F238E27FC236}">
                <a16:creationId xmlns:a16="http://schemas.microsoft.com/office/drawing/2014/main" id="{DD241682-372F-4712-9395-E51A848BBBF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Tree>
    <p:extLst>
      <p:ext uri="{BB962C8B-B14F-4D97-AF65-F5344CB8AC3E}">
        <p14:creationId xmlns:p14="http://schemas.microsoft.com/office/powerpoint/2010/main" val="4089415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C002452-FCDC-48C0-90E7-A7977B00E52E}"/>
              </a:ext>
            </a:extLst>
          </p:cNvPr>
          <p:cNvSpPr>
            <a:spLocks noGrp="1"/>
          </p:cNvSpPr>
          <p:nvPr>
            <p:ph idx="1"/>
          </p:nvPr>
        </p:nvSpPr>
        <p:spPr/>
        <p:txBody>
          <a:bodyPr>
            <a:noAutofit/>
          </a:bodyPr>
          <a:lstStyle/>
          <a:p>
            <a:pPr marL="355600">
              <a:lnSpc>
                <a:spcPct val="100000"/>
              </a:lnSpc>
              <a:spcBef>
                <a:spcPts val="1200"/>
              </a:spcBef>
              <a:buClr>
                <a:srgbClr val="3333B2"/>
              </a:buClr>
              <a:buSzPct val="90909"/>
              <a:tabLst>
                <a:tab pos="145415" algn="l"/>
              </a:tabLst>
            </a:pPr>
            <a:r>
              <a:rPr lang="en-GB" sz="2800" spc="-5" dirty="0"/>
              <a:t>Recursion is fundamental tool in computer</a:t>
            </a:r>
            <a:r>
              <a:rPr lang="en-GB" sz="2800" spc="-35" dirty="0"/>
              <a:t> </a:t>
            </a:r>
            <a:r>
              <a:rPr lang="en-GB" sz="2800" spc="-10" dirty="0"/>
              <a:t>science.</a:t>
            </a:r>
            <a:endParaRPr lang="en-GB" sz="2800" dirty="0"/>
          </a:p>
          <a:p>
            <a:pPr marL="755650" lvl="1">
              <a:lnSpc>
                <a:spcPct val="100000"/>
              </a:lnSpc>
              <a:spcBef>
                <a:spcPts val="1200"/>
              </a:spcBef>
              <a:buClr>
                <a:srgbClr val="3333B2"/>
              </a:buClr>
              <a:buSzPct val="90909"/>
              <a:tabLst>
                <a:tab pos="145415" algn="l"/>
              </a:tabLst>
            </a:pPr>
            <a:r>
              <a:rPr lang="en-GB" sz="2800" spc="-10" dirty="0"/>
              <a:t>A recursive program </a:t>
            </a:r>
            <a:r>
              <a:rPr lang="en-GB" sz="2800" spc="-5" dirty="0"/>
              <a:t>(or function) is </a:t>
            </a:r>
            <a:r>
              <a:rPr lang="en-GB" sz="2800" spc="-10" dirty="0"/>
              <a:t>one </a:t>
            </a:r>
            <a:r>
              <a:rPr lang="en-GB" sz="2800" spc="-5" dirty="0"/>
              <a:t>that calls</a:t>
            </a:r>
            <a:r>
              <a:rPr lang="en-GB" sz="2800" dirty="0"/>
              <a:t> </a:t>
            </a:r>
            <a:r>
              <a:rPr lang="en-GB" sz="2800" spc="-10" dirty="0"/>
              <a:t>itself.</a:t>
            </a:r>
            <a:endParaRPr lang="en-GB" sz="2800" dirty="0"/>
          </a:p>
          <a:p>
            <a:pPr marL="755650" lvl="1">
              <a:lnSpc>
                <a:spcPct val="100000"/>
              </a:lnSpc>
              <a:spcBef>
                <a:spcPts val="1200"/>
              </a:spcBef>
              <a:buClr>
                <a:srgbClr val="3333B2"/>
              </a:buClr>
              <a:buSzPct val="90909"/>
              <a:tabLst>
                <a:tab pos="145415" algn="l"/>
              </a:tabLst>
            </a:pPr>
            <a:r>
              <a:rPr lang="en-GB" sz="2800" spc="-5" dirty="0"/>
              <a:t>It </a:t>
            </a:r>
            <a:r>
              <a:rPr lang="en-GB" sz="2800" spc="-10" dirty="0"/>
              <a:t>must </a:t>
            </a:r>
            <a:r>
              <a:rPr lang="en-GB" sz="2800" spc="-20" dirty="0"/>
              <a:t>have </a:t>
            </a:r>
            <a:r>
              <a:rPr lang="en-GB" sz="2800" spc="-5" dirty="0"/>
              <a:t>a </a:t>
            </a:r>
            <a:r>
              <a:rPr lang="en-GB" sz="2800" spc="-5" dirty="0">
                <a:solidFill>
                  <a:schemeClr val="tx2"/>
                </a:solidFill>
              </a:rPr>
              <a:t>termination</a:t>
            </a:r>
            <a:r>
              <a:rPr lang="en-GB" sz="2800" spc="5" dirty="0">
                <a:solidFill>
                  <a:schemeClr val="tx2"/>
                </a:solidFill>
              </a:rPr>
              <a:t> </a:t>
            </a:r>
            <a:r>
              <a:rPr lang="en-GB" sz="2800" spc="-5" dirty="0">
                <a:solidFill>
                  <a:schemeClr val="tx2"/>
                </a:solidFill>
              </a:rPr>
              <a:t>condition </a:t>
            </a:r>
            <a:r>
              <a:rPr lang="en-GB" sz="2800" spc="-5" dirty="0"/>
              <a:t>defined.</a:t>
            </a:r>
          </a:p>
          <a:p>
            <a:pPr marL="355600">
              <a:lnSpc>
                <a:spcPct val="100000"/>
              </a:lnSpc>
              <a:spcBef>
                <a:spcPts val="1200"/>
              </a:spcBef>
              <a:buClr>
                <a:srgbClr val="3333B2"/>
              </a:buClr>
              <a:buSzPct val="90909"/>
              <a:tabLst>
                <a:tab pos="145415" algn="l"/>
              </a:tabLst>
            </a:pPr>
            <a:r>
              <a:rPr lang="en-GB" sz="2800" spc="-15" dirty="0"/>
              <a:t>Many </a:t>
            </a:r>
            <a:r>
              <a:rPr lang="en-GB" sz="2800" spc="-5" dirty="0"/>
              <a:t>interesting algorithms are simply </a:t>
            </a:r>
            <a:r>
              <a:rPr lang="en-GB" sz="2800" spc="-10" dirty="0"/>
              <a:t>expressed </a:t>
            </a:r>
            <a:r>
              <a:rPr lang="en-GB" sz="2800" spc="-5" dirty="0"/>
              <a:t>with </a:t>
            </a:r>
            <a:r>
              <a:rPr lang="en-GB" sz="2800" spc="-10" dirty="0"/>
              <a:t>a recursive </a:t>
            </a:r>
            <a:r>
              <a:rPr lang="en-GB" sz="2800" spc="-5" dirty="0"/>
              <a:t>approach.</a:t>
            </a:r>
            <a:endParaRPr lang="en-GB" sz="2800" dirty="0"/>
          </a:p>
        </p:txBody>
      </p:sp>
      <p:sp>
        <p:nvSpPr>
          <p:cNvPr id="2" name="Title 1">
            <a:extLst>
              <a:ext uri="{FF2B5EF4-FFF2-40B4-BE49-F238E27FC236}">
                <a16:creationId xmlns:a16="http://schemas.microsoft.com/office/drawing/2014/main" id="{A3EE71BA-4A82-48AE-BB81-B2D2E0957B05}"/>
              </a:ext>
            </a:extLst>
          </p:cNvPr>
          <p:cNvSpPr>
            <a:spLocks noGrp="1"/>
          </p:cNvSpPr>
          <p:nvPr>
            <p:ph type="title"/>
          </p:nvPr>
        </p:nvSpPr>
        <p:spPr/>
        <p:txBody>
          <a:bodyPr/>
          <a:lstStyle/>
          <a:p>
            <a:r>
              <a:rPr lang="en-US" dirty="0"/>
              <a:t>Recursion</a:t>
            </a:r>
            <a:endParaRPr lang="en-GB" dirty="0"/>
          </a:p>
        </p:txBody>
      </p:sp>
      <p:sp>
        <p:nvSpPr>
          <p:cNvPr id="4" name="Slide Number Placeholder 3">
            <a:extLst>
              <a:ext uri="{FF2B5EF4-FFF2-40B4-BE49-F238E27FC236}">
                <a16:creationId xmlns:a16="http://schemas.microsoft.com/office/drawing/2014/main" id="{0391D559-C72B-48DA-A881-D550C373CA1E}"/>
              </a:ext>
            </a:extLst>
          </p:cNvPr>
          <p:cNvSpPr>
            <a:spLocks noGrp="1"/>
          </p:cNvSpPr>
          <p:nvPr>
            <p:ph type="sldNum" sz="quarter" idx="12"/>
          </p:nvPr>
        </p:nvSpPr>
        <p:spPr/>
        <p:txBody>
          <a:bodyPr/>
          <a:lstStyle/>
          <a:p>
            <a:fld id="{66B7A6BE-7A3D-1C4F-BEDA-C5431FB9FC0F}" type="slidenum">
              <a:rPr lang="en-US" smtClean="0"/>
              <a:pPr/>
              <a:t>80</a:t>
            </a:fld>
            <a:endParaRPr lang="en-US" dirty="0"/>
          </a:p>
        </p:txBody>
      </p:sp>
    </p:spTree>
    <p:extLst>
      <p:ext uri="{BB962C8B-B14F-4D97-AF65-F5344CB8AC3E}">
        <p14:creationId xmlns:p14="http://schemas.microsoft.com/office/powerpoint/2010/main" val="27530548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4E0EB37B-A5DF-4628-A74E-F309D437B3C8}"/>
                  </a:ext>
                </a:extLst>
              </p:cNvPr>
              <p:cNvSpPr>
                <a:spLocks noGrp="1"/>
              </p:cNvSpPr>
              <p:nvPr>
                <p:ph idx="1"/>
              </p:nvPr>
            </p:nvSpPr>
            <p:spPr/>
            <p:txBody>
              <a:bodyPr>
                <a:noAutofit/>
              </a:bodyPr>
              <a:lstStyle/>
              <a:p>
                <a:pPr marR="207010">
                  <a:lnSpc>
                    <a:spcPct val="120000"/>
                  </a:lnSpc>
                  <a:spcBef>
                    <a:spcPts val="600"/>
                  </a:spcBef>
                </a:pPr>
                <a:r>
                  <a:rPr lang="en-GB" sz="2200" spc="-10" dirty="0">
                    <a:latin typeface="Arial" panose="020B0604020202020204" pitchFamily="34" charset="0"/>
                    <a:cs typeface="Arial" panose="020B0604020202020204" pitchFamily="34" charset="0"/>
                  </a:rPr>
                  <a:t>A </a:t>
                </a:r>
                <a:r>
                  <a:rPr lang="en-GB" sz="2200" b="1" spc="-5" dirty="0">
                    <a:latin typeface="Arial" panose="020B0604020202020204" pitchFamily="34" charset="0"/>
                    <a:cs typeface="Arial" panose="020B0604020202020204" pitchFamily="34" charset="0"/>
                  </a:rPr>
                  <a:t>recurrence relation </a:t>
                </a:r>
                <a:r>
                  <a:rPr lang="en-GB" sz="2200" spc="-5" dirty="0">
                    <a:latin typeface="Arial" panose="020B0604020202020204" pitchFamily="34" charset="0"/>
                    <a:cs typeface="Arial" panose="020B0604020202020204" pitchFamily="34" charset="0"/>
                  </a:rPr>
                  <a:t>represents </a:t>
                </a:r>
                <a:r>
                  <a:rPr lang="en-GB" sz="2200" spc="-10" dirty="0">
                    <a:latin typeface="Arial" panose="020B0604020202020204" pitchFamily="34" charset="0"/>
                    <a:cs typeface="Arial" panose="020B0604020202020204" pitchFamily="34" charset="0"/>
                  </a:rPr>
                  <a:t>a sequence </a:t>
                </a:r>
                <a:r>
                  <a:rPr lang="en-GB" sz="2200" spc="-5" dirty="0">
                    <a:latin typeface="Arial" panose="020B0604020202020204" pitchFamily="34" charset="0"/>
                    <a:cs typeface="Arial" panose="020B0604020202020204" pitchFamily="34" charset="0"/>
                  </a:rPr>
                  <a:t>of terms, that results from </a:t>
                </a:r>
                <a:r>
                  <a:rPr lang="en-GB" sz="2200" spc="-10" dirty="0">
                    <a:latin typeface="Arial" panose="020B0604020202020204" pitchFamily="34" charset="0"/>
                    <a:cs typeface="Arial" panose="020B0604020202020204" pitchFamily="34" charset="0"/>
                  </a:rPr>
                  <a:t>a </a:t>
                </a:r>
                <a:r>
                  <a:rPr lang="en-GB" sz="2200" spc="-5" dirty="0">
                    <a:latin typeface="Arial" panose="020B0604020202020204" pitchFamily="34" charset="0"/>
                    <a:cs typeface="Arial" panose="020B0604020202020204" pitchFamily="34" charset="0"/>
                  </a:rPr>
                  <a:t>recursion </a:t>
                </a:r>
                <a:r>
                  <a:rPr lang="en-GB" sz="2200" spc="-10" dirty="0">
                    <a:latin typeface="Arial" panose="020B0604020202020204" pitchFamily="34" charset="0"/>
                    <a:cs typeface="Arial" panose="020B0604020202020204" pitchFamily="34" charset="0"/>
                  </a:rPr>
                  <a:t>on one </a:t>
                </a:r>
                <a:r>
                  <a:rPr lang="en-GB" sz="2200" spc="-5" dirty="0">
                    <a:latin typeface="Arial" panose="020B0604020202020204" pitchFamily="34" charset="0"/>
                    <a:cs typeface="Arial" panose="020B0604020202020204" pitchFamily="34" charset="0"/>
                  </a:rPr>
                  <a:t>or </a:t>
                </a:r>
                <a:r>
                  <a:rPr lang="en-GB" sz="2200" spc="-10" dirty="0">
                    <a:latin typeface="Arial" panose="020B0604020202020204" pitchFamily="34" charset="0"/>
                    <a:cs typeface="Arial" panose="020B0604020202020204" pitchFamily="34" charset="0"/>
                  </a:rPr>
                  <a:t>more </a:t>
                </a:r>
                <a:r>
                  <a:rPr lang="en-GB" sz="2200" spc="-5" dirty="0">
                    <a:latin typeface="Arial" panose="020B0604020202020204" pitchFamily="34" charset="0"/>
                    <a:cs typeface="Arial" panose="020B0604020202020204" pitchFamily="34" charset="0"/>
                  </a:rPr>
                  <a:t>of the </a:t>
                </a:r>
                <a:r>
                  <a:rPr lang="en-GB" sz="2200" spc="-10" dirty="0">
                    <a:latin typeface="Arial" panose="020B0604020202020204" pitchFamily="34" charset="0"/>
                    <a:cs typeface="Arial" panose="020B0604020202020204" pitchFamily="34" charset="0"/>
                  </a:rPr>
                  <a:t>previous</a:t>
                </a:r>
                <a:r>
                  <a:rPr lang="en-GB" sz="2200" spc="5" dirty="0">
                    <a:latin typeface="Arial" panose="020B0604020202020204" pitchFamily="34" charset="0"/>
                    <a:cs typeface="Arial" panose="020B0604020202020204" pitchFamily="34" charset="0"/>
                  </a:rPr>
                  <a:t> </a:t>
                </a:r>
                <a:r>
                  <a:rPr lang="en-GB" sz="2200" spc="-5" dirty="0">
                    <a:latin typeface="Arial" panose="020B0604020202020204" pitchFamily="34" charset="0"/>
                    <a:cs typeface="Arial" panose="020B0604020202020204" pitchFamily="34" charset="0"/>
                  </a:rPr>
                  <a:t>terms.</a:t>
                </a:r>
                <a:endParaRPr lang="en-GB" sz="2200" dirty="0">
                  <a:latin typeface="Arial" panose="020B0604020202020204" pitchFamily="34" charset="0"/>
                  <a:cs typeface="Arial" panose="020B0604020202020204" pitchFamily="34" charset="0"/>
                </a:endParaRPr>
              </a:p>
              <a:p>
                <a:pPr marR="836294">
                  <a:lnSpc>
                    <a:spcPct val="120000"/>
                  </a:lnSpc>
                  <a:spcBef>
                    <a:spcPts val="600"/>
                  </a:spcBef>
                </a:pPr>
                <a:r>
                  <a:rPr lang="en-GB" sz="2200" spc="-10" dirty="0">
                    <a:latin typeface="Arial" panose="020B0604020202020204" pitchFamily="34" charset="0"/>
                    <a:cs typeface="Arial" panose="020B0604020202020204" pitchFamily="34" charset="0"/>
                  </a:rPr>
                  <a:t>The </a:t>
                </a:r>
                <a:r>
                  <a:rPr lang="en-GB" sz="2200" spc="-5" dirty="0">
                    <a:latin typeface="Arial" panose="020B0604020202020204" pitchFamily="34" charset="0"/>
                    <a:cs typeface="Arial" panose="020B0604020202020204" pitchFamily="34" charset="0"/>
                  </a:rPr>
                  <a:t>recurrence relation include the termination condition. </a:t>
                </a:r>
              </a:p>
              <a:p>
                <a:pPr marR="836294">
                  <a:lnSpc>
                    <a:spcPct val="120000"/>
                  </a:lnSpc>
                  <a:spcBef>
                    <a:spcPts val="600"/>
                  </a:spcBef>
                </a:pPr>
                <a:r>
                  <a:rPr lang="en-GB" sz="2200" spc="-20" dirty="0">
                    <a:latin typeface="Arial" panose="020B0604020202020204" pitchFamily="34" charset="0"/>
                    <a:cs typeface="Arial" panose="020B0604020202020204" pitchFamily="34" charset="0"/>
                  </a:rPr>
                  <a:t>For </a:t>
                </a:r>
                <a:r>
                  <a:rPr lang="en-GB" sz="2200" spc="-15" dirty="0">
                    <a:latin typeface="Arial" panose="020B0604020202020204" pitchFamily="34" charset="0"/>
                    <a:cs typeface="Arial" panose="020B0604020202020204" pitchFamily="34" charset="0"/>
                  </a:rPr>
                  <a:t>example, </a:t>
                </a:r>
                <a:r>
                  <a:rPr lang="en-GB" sz="2200" spc="-5" dirty="0">
                    <a:latin typeface="Arial" panose="020B0604020202020204" pitchFamily="34" charset="0"/>
                    <a:cs typeface="Arial" panose="020B0604020202020204" pitchFamily="34" charset="0"/>
                  </a:rPr>
                  <a:t>the </a:t>
                </a:r>
                <a:r>
                  <a:rPr lang="en-GB" sz="2200" spc="-10" dirty="0">
                    <a:latin typeface="Arial" panose="020B0604020202020204" pitchFamily="34" charset="0"/>
                    <a:cs typeface="Arial" panose="020B0604020202020204" pitchFamily="34" charset="0"/>
                  </a:rPr>
                  <a:t>sequence </a:t>
                </a:r>
                <a:r>
                  <a:rPr lang="en-GB" sz="2200" spc="-20" dirty="0">
                    <a:latin typeface="Arial" panose="020B0604020202020204" pitchFamily="34" charset="0"/>
                    <a:cs typeface="Arial" panose="020B0604020202020204" pitchFamily="34" charset="0"/>
                  </a:rPr>
                  <a:t>for </a:t>
                </a:r>
                <a:r>
                  <a:rPr lang="en-GB" sz="2200" spc="-10" dirty="0">
                    <a:latin typeface="Arial" panose="020B0604020202020204" pitchFamily="34" charset="0"/>
                    <a:cs typeface="Arial" panose="020B0604020202020204" pitchFamily="34" charset="0"/>
                  </a:rPr>
                  <a:t>a factorial </a:t>
                </a:r>
                <a:r>
                  <a:rPr lang="en-GB" sz="2200" spc="-5" dirty="0">
                    <a:latin typeface="Arial" panose="020B0604020202020204" pitchFamily="34" charset="0"/>
                    <a:cs typeface="Arial" panose="020B0604020202020204" pitchFamily="34" charset="0"/>
                  </a:rPr>
                  <a:t>of</a:t>
                </a:r>
                <a:r>
                  <a:rPr lang="en-GB" sz="2200" spc="60" dirty="0">
                    <a:latin typeface="Arial" panose="020B0604020202020204" pitchFamily="34" charset="0"/>
                    <a:cs typeface="Arial" panose="020B0604020202020204" pitchFamily="34" charset="0"/>
                  </a:rPr>
                  <a:t> </a:t>
                </a:r>
                <a:r>
                  <a:rPr lang="en-GB" sz="2200" i="1" dirty="0">
                    <a:latin typeface="Arial" panose="020B0604020202020204" pitchFamily="34" charset="0"/>
                    <a:cs typeface="Arial" panose="020B0604020202020204" pitchFamily="34" charset="0"/>
                  </a:rPr>
                  <a:t>n</a:t>
                </a:r>
                <a:r>
                  <a:rPr lang="en-GB" sz="2200" dirty="0">
                    <a:latin typeface="Arial" panose="020B0604020202020204" pitchFamily="34" charset="0"/>
                    <a:cs typeface="Arial" panose="020B0604020202020204" pitchFamily="34" charset="0"/>
                  </a:rPr>
                  <a:t>:</a:t>
                </a:r>
              </a:p>
              <a:p>
                <a:pPr marL="0" marR="5080" indent="0" algn="ctr">
                  <a:lnSpc>
                    <a:spcPct val="120000"/>
                  </a:lnSpc>
                  <a:spcBef>
                    <a:spcPts val="600"/>
                  </a:spcBef>
                  <a:buNone/>
                </a:pPr>
                <a14:m>
                  <m:oMathPara xmlns:m="http://schemas.openxmlformats.org/officeDocument/2006/math">
                    <m:oMathParaPr>
                      <m:jc m:val="centerGroup"/>
                    </m:oMathParaPr>
                    <m:oMath xmlns:m="http://schemas.openxmlformats.org/officeDocument/2006/math">
                      <m:r>
                        <a:rPr lang="en-GB" sz="2200" i="1" spc="-10" dirty="0" smtClean="0">
                          <a:latin typeface="Cambria Math" panose="02040503050406030204" pitchFamily="18" charset="0"/>
                          <a:cs typeface="Arial" panose="020B0604020202020204" pitchFamily="34" charset="0"/>
                        </a:rPr>
                        <m:t>𝐹</m:t>
                      </m:r>
                      <m:r>
                        <a:rPr lang="en-GB" sz="2200" i="1" spc="-175" dirty="0">
                          <a:latin typeface="Cambria Math" panose="02040503050406030204" pitchFamily="18" charset="0"/>
                          <a:cs typeface="Arial" panose="020B0604020202020204" pitchFamily="34" charset="0"/>
                        </a:rPr>
                        <m:t> </m:t>
                      </m:r>
                      <m:r>
                        <a:rPr lang="en-GB" sz="2200" i="1" dirty="0">
                          <a:latin typeface="Cambria Math" panose="02040503050406030204" pitchFamily="18" charset="0"/>
                          <a:cs typeface="Arial" panose="020B0604020202020204" pitchFamily="34" charset="0"/>
                        </a:rPr>
                        <m:t>(</m:t>
                      </m:r>
                      <m:r>
                        <a:rPr lang="en-GB" sz="2200" i="1" dirty="0">
                          <a:latin typeface="Cambria Math" panose="02040503050406030204" pitchFamily="18" charset="0"/>
                          <a:cs typeface="Arial" panose="020B0604020202020204" pitchFamily="34" charset="0"/>
                        </a:rPr>
                        <m:t>𝑛</m:t>
                      </m:r>
                      <m:r>
                        <a:rPr lang="en-GB" sz="2200" i="1" dirty="0">
                          <a:latin typeface="Cambria Math" panose="02040503050406030204" pitchFamily="18" charset="0"/>
                          <a:cs typeface="Arial" panose="020B0604020202020204" pitchFamily="34" charset="0"/>
                        </a:rPr>
                        <m:t>)=</m:t>
                      </m:r>
                      <m:r>
                        <a:rPr lang="en-GB" sz="2200" i="1" spc="-10" dirty="0">
                          <a:latin typeface="Cambria Math" panose="02040503050406030204" pitchFamily="18" charset="0"/>
                          <a:cs typeface="Arial" panose="020B0604020202020204" pitchFamily="34" charset="0"/>
                        </a:rPr>
                        <m:t>𝑛</m:t>
                      </m:r>
                      <m:r>
                        <a:rPr lang="en-GB" sz="2200" i="1" spc="-380" dirty="0" smtClean="0">
                          <a:latin typeface="Cambria Math" panose="02040503050406030204" pitchFamily="18" charset="0"/>
                          <a:cs typeface="Arial" panose="020B0604020202020204" pitchFamily="34" charset="0"/>
                        </a:rPr>
                        <m:t>∗</m:t>
                      </m:r>
                      <m:r>
                        <a:rPr lang="en-GB" sz="2200" i="1" spc="-5" dirty="0">
                          <a:latin typeface="Cambria Math" panose="02040503050406030204" pitchFamily="18" charset="0"/>
                          <a:cs typeface="Arial" panose="020B0604020202020204" pitchFamily="34" charset="0"/>
                        </a:rPr>
                        <m:t>(</m:t>
                      </m:r>
                      <m:r>
                        <a:rPr lang="en-GB" sz="2200" i="1" spc="-5" dirty="0">
                          <a:latin typeface="Cambria Math" panose="02040503050406030204" pitchFamily="18" charset="0"/>
                          <a:cs typeface="Arial" panose="020B0604020202020204" pitchFamily="34" charset="0"/>
                        </a:rPr>
                        <m:t>𝑛</m:t>
                      </m:r>
                      <m:r>
                        <a:rPr lang="en-GB" sz="2200" i="1" spc="-75" dirty="0">
                          <a:latin typeface="Cambria Math" panose="02040503050406030204" pitchFamily="18" charset="0"/>
                          <a:cs typeface="Arial" panose="020B0604020202020204" pitchFamily="34" charset="0"/>
                        </a:rPr>
                        <m:t>−</m:t>
                      </m:r>
                      <m:r>
                        <a:rPr lang="en-GB" sz="2200" i="1" spc="-5" dirty="0">
                          <a:latin typeface="Cambria Math" panose="02040503050406030204" pitchFamily="18" charset="0"/>
                          <a:cs typeface="Arial" panose="020B0604020202020204" pitchFamily="34" charset="0"/>
                        </a:rPr>
                        <m:t>1)</m:t>
                      </m:r>
                      <m:r>
                        <a:rPr lang="en-GB" sz="2200" i="1" spc="-380" dirty="0" smtClean="0">
                          <a:latin typeface="Cambria Math" panose="02040503050406030204" pitchFamily="18" charset="0"/>
                          <a:cs typeface="Arial" panose="020B0604020202020204" pitchFamily="34" charset="0"/>
                        </a:rPr>
                        <m:t>∗</m:t>
                      </m:r>
                      <m:r>
                        <a:rPr lang="en-GB" sz="2200" i="1" spc="-5" dirty="0">
                          <a:latin typeface="Cambria Math" panose="02040503050406030204" pitchFamily="18" charset="0"/>
                          <a:cs typeface="Arial" panose="020B0604020202020204" pitchFamily="34" charset="0"/>
                        </a:rPr>
                        <m:t>(</m:t>
                      </m:r>
                      <m:r>
                        <a:rPr lang="en-GB" sz="2200" i="1" spc="-5" dirty="0">
                          <a:latin typeface="Cambria Math" panose="02040503050406030204" pitchFamily="18" charset="0"/>
                          <a:cs typeface="Arial" panose="020B0604020202020204" pitchFamily="34" charset="0"/>
                        </a:rPr>
                        <m:t>𝑛</m:t>
                      </m:r>
                      <m:r>
                        <a:rPr lang="en-GB" sz="2200" i="1" spc="-75" dirty="0">
                          <a:latin typeface="Cambria Math" panose="02040503050406030204" pitchFamily="18" charset="0"/>
                          <a:cs typeface="Arial" panose="020B0604020202020204" pitchFamily="34" charset="0"/>
                        </a:rPr>
                        <m:t>−</m:t>
                      </m:r>
                      <m:r>
                        <a:rPr lang="en-GB" sz="2200" i="1" spc="-5" dirty="0">
                          <a:latin typeface="Cambria Math" panose="02040503050406030204" pitchFamily="18" charset="0"/>
                          <a:cs typeface="Arial" panose="020B0604020202020204" pitchFamily="34" charset="0"/>
                        </a:rPr>
                        <m:t>2)</m:t>
                      </m:r>
                      <m:r>
                        <a:rPr lang="en-GB" sz="2200" i="1" spc="-380" dirty="0" smtClean="0">
                          <a:latin typeface="Cambria Math" panose="02040503050406030204" pitchFamily="18" charset="0"/>
                          <a:cs typeface="Arial" panose="020B0604020202020204" pitchFamily="34" charset="0"/>
                        </a:rPr>
                        <m:t>∗</m:t>
                      </m:r>
                      <m:r>
                        <a:rPr lang="en-GB" sz="2200" i="1" spc="-5" dirty="0">
                          <a:latin typeface="Cambria Math" panose="02040503050406030204" pitchFamily="18" charset="0"/>
                          <a:cs typeface="Arial" panose="020B0604020202020204" pitchFamily="34" charset="0"/>
                        </a:rPr>
                        <m:t>(</m:t>
                      </m:r>
                      <m:r>
                        <a:rPr lang="en-GB" sz="2200" i="1" spc="-5" dirty="0">
                          <a:latin typeface="Cambria Math" panose="02040503050406030204" pitchFamily="18" charset="0"/>
                          <a:cs typeface="Arial" panose="020B0604020202020204" pitchFamily="34" charset="0"/>
                        </a:rPr>
                        <m:t>𝑛</m:t>
                      </m:r>
                      <m:r>
                        <a:rPr lang="en-GB" sz="2200" i="1" spc="-75" dirty="0">
                          <a:latin typeface="Cambria Math" panose="02040503050406030204" pitchFamily="18" charset="0"/>
                          <a:cs typeface="Arial" panose="020B0604020202020204" pitchFamily="34" charset="0"/>
                        </a:rPr>
                        <m:t>−</m:t>
                      </m:r>
                      <m:r>
                        <a:rPr lang="en-GB" sz="2200" i="1" spc="-5" dirty="0">
                          <a:latin typeface="Cambria Math" panose="02040503050406030204" pitchFamily="18" charset="0"/>
                          <a:cs typeface="Arial" panose="020B0604020202020204" pitchFamily="34" charset="0"/>
                        </a:rPr>
                        <m:t>3)</m:t>
                      </m:r>
                      <m:r>
                        <a:rPr lang="en-GB" sz="2200" i="1" spc="-165" dirty="0" smtClean="0">
                          <a:latin typeface="Cambria Math" panose="02040503050406030204" pitchFamily="18" charset="0"/>
                          <a:cs typeface="Arial" panose="020B0604020202020204" pitchFamily="34" charset="0"/>
                        </a:rPr>
                        <m:t> </m:t>
                      </m:r>
                      <m:r>
                        <a:rPr lang="en-GB" sz="2200" i="1" spc="-380" dirty="0" smtClean="0">
                          <a:latin typeface="Cambria Math" panose="02040503050406030204" pitchFamily="18" charset="0"/>
                          <a:cs typeface="Arial" panose="020B0604020202020204" pitchFamily="34" charset="0"/>
                        </a:rPr>
                        <m:t>∗</m:t>
                      </m:r>
                      <m:r>
                        <a:rPr lang="en-GB" sz="2200" i="1" spc="-150" dirty="0">
                          <a:latin typeface="Cambria Math" panose="02040503050406030204" pitchFamily="18" charset="0"/>
                          <a:cs typeface="Arial" panose="020B0604020202020204" pitchFamily="34" charset="0"/>
                        </a:rPr>
                        <m:t> </m:t>
                      </m:r>
                      <m:r>
                        <a:rPr lang="en-GB" sz="2200" i="1" spc="-100" dirty="0" smtClean="0">
                          <a:latin typeface="Cambria Math" panose="02040503050406030204" pitchFamily="18" charset="0"/>
                          <a:cs typeface="Arial" panose="020B0604020202020204" pitchFamily="34" charset="0"/>
                        </a:rPr>
                        <m:t>.</m:t>
                      </m:r>
                      <m:r>
                        <a:rPr lang="en-GB" sz="2200" i="1" spc="-204" dirty="0" smtClean="0">
                          <a:latin typeface="Cambria Math" panose="02040503050406030204" pitchFamily="18" charset="0"/>
                          <a:cs typeface="Arial" panose="020B0604020202020204" pitchFamily="34" charset="0"/>
                        </a:rPr>
                        <m:t> </m:t>
                      </m:r>
                      <m:r>
                        <a:rPr lang="en-GB" sz="2200" i="1" spc="-100" dirty="0" smtClean="0">
                          <a:latin typeface="Cambria Math" panose="02040503050406030204" pitchFamily="18" charset="0"/>
                          <a:cs typeface="Arial" panose="020B0604020202020204" pitchFamily="34" charset="0"/>
                        </a:rPr>
                        <m:t>.</m:t>
                      </m:r>
                      <m:r>
                        <a:rPr lang="en-GB" sz="2200" i="1" spc="-210" dirty="0" smtClean="0">
                          <a:latin typeface="Cambria Math" panose="02040503050406030204" pitchFamily="18" charset="0"/>
                          <a:cs typeface="Arial" panose="020B0604020202020204" pitchFamily="34" charset="0"/>
                        </a:rPr>
                        <m:t> </m:t>
                      </m:r>
                      <m:r>
                        <a:rPr lang="en-GB" sz="2200" i="1" spc="-100" dirty="0" smtClean="0">
                          <a:latin typeface="Cambria Math" panose="02040503050406030204" pitchFamily="18" charset="0"/>
                          <a:cs typeface="Arial" panose="020B0604020202020204" pitchFamily="34" charset="0"/>
                        </a:rPr>
                        <m:t>.</m:t>
                      </m:r>
                      <m:r>
                        <a:rPr lang="en-GB" sz="2200" i="1" spc="-185" dirty="0" smtClean="0">
                          <a:latin typeface="Cambria Math" panose="02040503050406030204" pitchFamily="18" charset="0"/>
                          <a:cs typeface="Arial" panose="020B0604020202020204" pitchFamily="34" charset="0"/>
                        </a:rPr>
                        <m:t> </m:t>
                      </m:r>
                      <m:r>
                        <a:rPr lang="en-GB" sz="2200" i="1" spc="-380" dirty="0" smtClean="0">
                          <a:latin typeface="Cambria Math" panose="02040503050406030204" pitchFamily="18" charset="0"/>
                          <a:cs typeface="Arial" panose="020B0604020202020204" pitchFamily="34" charset="0"/>
                        </a:rPr>
                        <m:t>∗</m:t>
                      </m:r>
                      <m:r>
                        <a:rPr lang="en-GB" sz="2200" i="1" spc="-10" dirty="0">
                          <a:latin typeface="Cambria Math" panose="02040503050406030204" pitchFamily="18" charset="0"/>
                          <a:cs typeface="Arial" panose="020B0604020202020204" pitchFamily="34" charset="0"/>
                        </a:rPr>
                        <m:t>3</m:t>
                      </m:r>
                      <m:r>
                        <a:rPr lang="en-GB" sz="2200" i="1" spc="-380" dirty="0">
                          <a:latin typeface="Cambria Math" panose="02040503050406030204" pitchFamily="18" charset="0"/>
                          <a:cs typeface="Arial" panose="020B0604020202020204" pitchFamily="34" charset="0"/>
                        </a:rPr>
                        <m:t>∗</m:t>
                      </m:r>
                      <m:r>
                        <a:rPr lang="en-GB" sz="2200" i="1" spc="-10" dirty="0">
                          <a:latin typeface="Cambria Math" panose="02040503050406030204" pitchFamily="18" charset="0"/>
                          <a:cs typeface="Arial" panose="020B0604020202020204" pitchFamily="34" charset="0"/>
                        </a:rPr>
                        <m:t>2</m:t>
                      </m:r>
                      <m:r>
                        <a:rPr lang="en-GB" sz="2200" i="1" spc="-380" dirty="0">
                          <a:latin typeface="Cambria Math" panose="02040503050406030204" pitchFamily="18" charset="0"/>
                          <a:cs typeface="Arial" panose="020B0604020202020204" pitchFamily="34" charset="0"/>
                        </a:rPr>
                        <m:t>∗</m:t>
                      </m:r>
                      <m:r>
                        <a:rPr lang="en-GB" sz="2200" i="1" spc="-5" dirty="0">
                          <a:latin typeface="Cambria Math" panose="02040503050406030204" pitchFamily="18" charset="0"/>
                          <a:cs typeface="Arial" panose="020B0604020202020204" pitchFamily="34" charset="0"/>
                        </a:rPr>
                        <m:t>1</m:t>
                      </m:r>
                    </m:oMath>
                  </m:oMathPara>
                </a14:m>
                <a:endParaRPr lang="en-GB" sz="2200" spc="-5" dirty="0">
                  <a:latin typeface="Arial" panose="020B0604020202020204" pitchFamily="34" charset="0"/>
                  <a:cs typeface="Arial" panose="020B0604020202020204" pitchFamily="34" charset="0"/>
                </a:endParaRPr>
              </a:p>
              <a:p>
                <a:pPr marL="0" marR="5080" indent="0">
                  <a:lnSpc>
                    <a:spcPct val="120000"/>
                  </a:lnSpc>
                  <a:spcBef>
                    <a:spcPts val="600"/>
                  </a:spcBef>
                  <a:buNone/>
                </a:pPr>
                <a:r>
                  <a:rPr lang="en-GB" sz="2200" spc="-5" dirty="0">
                    <a:latin typeface="Arial" panose="020B0604020202020204" pitchFamily="34" charset="0"/>
                    <a:cs typeface="Arial" panose="020B0604020202020204" pitchFamily="34" charset="0"/>
                  </a:rPr>
                  <a:t>can</a:t>
                </a:r>
                <a:r>
                  <a:rPr lang="en-GB" sz="2200" spc="-15" dirty="0">
                    <a:latin typeface="Arial" panose="020B0604020202020204" pitchFamily="34" charset="0"/>
                    <a:cs typeface="Arial" panose="020B0604020202020204" pitchFamily="34" charset="0"/>
                  </a:rPr>
                  <a:t> </a:t>
                </a:r>
                <a:r>
                  <a:rPr lang="en-GB" sz="2200" spc="-10" dirty="0">
                    <a:latin typeface="Arial" panose="020B0604020202020204" pitchFamily="34" charset="0"/>
                    <a:cs typeface="Arial" panose="020B0604020202020204" pitchFamily="34" charset="0"/>
                  </a:rPr>
                  <a:t>be</a:t>
                </a:r>
                <a:r>
                  <a:rPr lang="en-GB" sz="2200" spc="-20" dirty="0">
                    <a:latin typeface="Arial" panose="020B0604020202020204" pitchFamily="34" charset="0"/>
                    <a:cs typeface="Arial" panose="020B0604020202020204" pitchFamily="34" charset="0"/>
                  </a:rPr>
                  <a:t> </a:t>
                </a:r>
                <a:r>
                  <a:rPr lang="en-GB" sz="2200" spc="-5" dirty="0">
                    <a:latin typeface="Arial" panose="020B0604020202020204" pitchFamily="34" charset="0"/>
                    <a:cs typeface="Arial" panose="020B0604020202020204" pitchFamily="34" charset="0"/>
                  </a:rPr>
                  <a:t>represented as the recurrence</a:t>
                </a:r>
                <a:r>
                  <a:rPr lang="en-GB" sz="2200" spc="-10" dirty="0">
                    <a:latin typeface="Arial" panose="020B0604020202020204" pitchFamily="34" charset="0"/>
                    <a:cs typeface="Arial" panose="020B0604020202020204" pitchFamily="34" charset="0"/>
                  </a:rPr>
                  <a:t> </a:t>
                </a:r>
                <a:r>
                  <a:rPr lang="en-GB" sz="2200" spc="-5" dirty="0">
                    <a:latin typeface="Arial" panose="020B0604020202020204" pitchFamily="34" charset="0"/>
                    <a:cs typeface="Arial" panose="020B0604020202020204" pitchFamily="34" charset="0"/>
                  </a:rPr>
                  <a:t>relation:</a:t>
                </a:r>
                <a:endParaRPr lang="en-GB" sz="2200" dirty="0">
                  <a:latin typeface="Arial" panose="020B0604020202020204" pitchFamily="34" charset="0"/>
                  <a:cs typeface="Arial" panose="020B0604020202020204" pitchFamily="34" charset="0"/>
                </a:endParaRPr>
              </a:p>
              <a:p>
                <a:pPr marL="0" marR="5080" indent="0" algn="ctr">
                  <a:lnSpc>
                    <a:spcPct val="120000"/>
                  </a:lnSpc>
                  <a:spcBef>
                    <a:spcPts val="600"/>
                  </a:spcBef>
                  <a:buNone/>
                </a:pPr>
                <a14:m>
                  <m:oMathPara xmlns:m="http://schemas.openxmlformats.org/officeDocument/2006/math">
                    <m:oMathParaPr>
                      <m:jc m:val="centerGroup"/>
                    </m:oMathParaPr>
                    <m:oMath xmlns:m="http://schemas.openxmlformats.org/officeDocument/2006/math">
                      <m:r>
                        <a:rPr lang="en-GB" sz="2200" i="1" spc="-10" dirty="0" smtClean="0">
                          <a:latin typeface="Cambria Math" panose="02040503050406030204" pitchFamily="18" charset="0"/>
                          <a:cs typeface="Arial" panose="020B0604020202020204" pitchFamily="34" charset="0"/>
                        </a:rPr>
                        <m:t>𝐹</m:t>
                      </m:r>
                      <m:r>
                        <a:rPr lang="en-GB" sz="2200" i="1" dirty="0" smtClean="0">
                          <a:latin typeface="Cambria Math" panose="02040503050406030204" pitchFamily="18" charset="0"/>
                          <a:cs typeface="Arial" panose="020B0604020202020204" pitchFamily="34" charset="0"/>
                        </a:rPr>
                        <m:t>(</m:t>
                      </m:r>
                      <m:r>
                        <a:rPr lang="en-GB" sz="2200" i="1" dirty="0">
                          <a:latin typeface="Cambria Math" panose="02040503050406030204" pitchFamily="18" charset="0"/>
                          <a:cs typeface="Arial" panose="020B0604020202020204" pitchFamily="34" charset="0"/>
                        </a:rPr>
                        <m:t>𝑛</m:t>
                      </m:r>
                      <m:r>
                        <a:rPr lang="en-GB" sz="2200" i="1" dirty="0" smtClean="0">
                          <a:latin typeface="Cambria Math" panose="02040503050406030204" pitchFamily="18" charset="0"/>
                          <a:cs typeface="Arial" panose="020B0604020202020204" pitchFamily="34" charset="0"/>
                        </a:rPr>
                        <m:t>)</m:t>
                      </m:r>
                      <m:r>
                        <a:rPr lang="en-GB" sz="2200" i="1" spc="120" dirty="0" smtClean="0">
                          <a:latin typeface="Cambria Math" panose="02040503050406030204" pitchFamily="18" charset="0"/>
                          <a:cs typeface="Arial" panose="020B0604020202020204" pitchFamily="34" charset="0"/>
                        </a:rPr>
                        <m:t>=</m:t>
                      </m:r>
                      <m:r>
                        <a:rPr lang="en-GB" sz="2200" i="1" spc="-10" dirty="0" smtClean="0">
                          <a:latin typeface="Cambria Math" panose="02040503050406030204" pitchFamily="18" charset="0"/>
                          <a:cs typeface="Arial" panose="020B0604020202020204" pitchFamily="34" charset="0"/>
                        </a:rPr>
                        <m:t>𝐹</m:t>
                      </m:r>
                      <m:r>
                        <a:rPr lang="en-GB" sz="2200" i="1" spc="-5" dirty="0" smtClean="0">
                          <a:latin typeface="Cambria Math" panose="02040503050406030204" pitchFamily="18" charset="0"/>
                          <a:cs typeface="Arial" panose="020B0604020202020204" pitchFamily="34" charset="0"/>
                        </a:rPr>
                        <m:t>(</m:t>
                      </m:r>
                      <m:r>
                        <a:rPr lang="en-GB" sz="2200" i="1" spc="-5" dirty="0" smtClean="0">
                          <a:latin typeface="Cambria Math" panose="02040503050406030204" pitchFamily="18" charset="0"/>
                          <a:cs typeface="Arial" panose="020B0604020202020204" pitchFamily="34" charset="0"/>
                        </a:rPr>
                        <m:t>𝑛</m:t>
                      </m:r>
                      <m:r>
                        <a:rPr lang="en-GB" sz="2200" i="1" spc="-75" dirty="0" smtClean="0">
                          <a:latin typeface="Cambria Math" panose="02040503050406030204" pitchFamily="18" charset="0"/>
                          <a:cs typeface="Arial" panose="020B0604020202020204" pitchFamily="34" charset="0"/>
                        </a:rPr>
                        <m:t>−</m:t>
                      </m:r>
                      <m:r>
                        <a:rPr lang="en-GB" sz="2200" i="1" spc="-5" dirty="0" smtClean="0">
                          <a:latin typeface="Cambria Math" panose="02040503050406030204" pitchFamily="18" charset="0"/>
                          <a:cs typeface="Arial" panose="020B0604020202020204" pitchFamily="34" charset="0"/>
                        </a:rPr>
                        <m:t>1)</m:t>
                      </m:r>
                      <m:r>
                        <a:rPr lang="en-GB" sz="2200" i="1" spc="-380" dirty="0" smtClean="0">
                          <a:latin typeface="Cambria Math" panose="02040503050406030204" pitchFamily="18" charset="0"/>
                          <a:cs typeface="Arial" panose="020B0604020202020204" pitchFamily="34" charset="0"/>
                        </a:rPr>
                        <m:t>∗</m:t>
                      </m:r>
                      <m:r>
                        <a:rPr lang="en-GB" sz="2200" i="1" spc="-110" dirty="0" smtClean="0">
                          <a:latin typeface="Cambria Math" panose="02040503050406030204" pitchFamily="18" charset="0"/>
                          <a:cs typeface="Arial" panose="020B0604020202020204" pitchFamily="34" charset="0"/>
                        </a:rPr>
                        <m:t> </m:t>
                      </m:r>
                      <m:r>
                        <a:rPr lang="en-GB" sz="2200" i="1" dirty="0">
                          <a:latin typeface="Cambria Math" panose="02040503050406030204" pitchFamily="18" charset="0"/>
                          <a:cs typeface="Arial" panose="020B0604020202020204" pitchFamily="34" charset="0"/>
                        </a:rPr>
                        <m:t>𝑛</m:t>
                      </m:r>
                      <m:r>
                        <a:rPr lang="en-GB" sz="2200" i="1" dirty="0">
                          <a:latin typeface="Cambria Math" panose="02040503050406030204" pitchFamily="18" charset="0"/>
                          <a:cs typeface="Arial" panose="020B0604020202020204" pitchFamily="34" charset="0"/>
                        </a:rPr>
                        <m:t>,  </m:t>
                      </m:r>
                      <m:r>
                        <a:rPr lang="en-GB" sz="2200" i="1" spc="-10" dirty="0" smtClean="0">
                          <a:latin typeface="Cambria Math" panose="02040503050406030204" pitchFamily="18" charset="0"/>
                          <a:cs typeface="Arial" panose="020B0604020202020204" pitchFamily="34" charset="0"/>
                        </a:rPr>
                        <m:t>𝐹</m:t>
                      </m:r>
                      <m:r>
                        <a:rPr lang="en-GB" sz="2200" i="1" spc="-5" dirty="0" smtClean="0">
                          <a:latin typeface="Cambria Math" panose="02040503050406030204" pitchFamily="18" charset="0"/>
                          <a:cs typeface="Arial" panose="020B0604020202020204" pitchFamily="34" charset="0"/>
                        </a:rPr>
                        <m:t>(</m:t>
                      </m:r>
                      <m:r>
                        <a:rPr lang="en-GB" sz="2200" i="1" spc="-5" dirty="0">
                          <a:latin typeface="Cambria Math" panose="02040503050406030204" pitchFamily="18" charset="0"/>
                          <a:cs typeface="Arial" panose="020B0604020202020204" pitchFamily="34" charset="0"/>
                        </a:rPr>
                        <m:t>1</m:t>
                      </m:r>
                      <m:r>
                        <a:rPr lang="en-GB" sz="2200" i="1" spc="-5" dirty="0" smtClean="0">
                          <a:latin typeface="Cambria Math" panose="02040503050406030204" pitchFamily="18" charset="0"/>
                          <a:cs typeface="Arial" panose="020B0604020202020204" pitchFamily="34" charset="0"/>
                        </a:rPr>
                        <m:t>)</m:t>
                      </m:r>
                      <m:r>
                        <a:rPr lang="en-GB" sz="2200" i="1" spc="120" dirty="0" smtClean="0">
                          <a:latin typeface="Cambria Math" panose="02040503050406030204" pitchFamily="18" charset="0"/>
                          <a:cs typeface="Arial" panose="020B0604020202020204" pitchFamily="34" charset="0"/>
                        </a:rPr>
                        <m:t>=</m:t>
                      </m:r>
                      <m:r>
                        <a:rPr lang="en-GB" sz="2200" i="1" spc="-10" dirty="0" smtClean="0">
                          <a:latin typeface="Cambria Math" panose="02040503050406030204" pitchFamily="18" charset="0"/>
                          <a:cs typeface="Arial" panose="020B0604020202020204" pitchFamily="34" charset="0"/>
                        </a:rPr>
                        <m:t>1</m:t>
                      </m:r>
                    </m:oMath>
                  </m:oMathPara>
                </a14:m>
                <a:endParaRPr lang="en-GB" sz="2200" dirty="0">
                  <a:latin typeface="Arial" panose="020B0604020202020204" pitchFamily="34" charset="0"/>
                  <a:cs typeface="Arial" panose="020B0604020202020204" pitchFamily="34" charset="0"/>
                </a:endParaRPr>
              </a:p>
            </p:txBody>
          </p:sp>
        </mc:Choice>
        <mc:Fallback xmlns="">
          <p:sp>
            <p:nvSpPr>
              <p:cNvPr id="3" name="Text Placeholder 2">
                <a:extLst>
                  <a:ext uri="{FF2B5EF4-FFF2-40B4-BE49-F238E27FC236}">
                    <a16:creationId xmlns:a16="http://schemas.microsoft.com/office/drawing/2014/main" id="{4E0EB37B-A5DF-4628-A74E-F309D437B3C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AU">
                    <a:noFill/>
                  </a:rPr>
                  <a:t> </a:t>
                </a:r>
              </a:p>
            </p:txBody>
          </p:sp>
        </mc:Fallback>
      </mc:AlternateContent>
      <p:sp>
        <p:nvSpPr>
          <p:cNvPr id="2" name="Title 1">
            <a:extLst>
              <a:ext uri="{FF2B5EF4-FFF2-40B4-BE49-F238E27FC236}">
                <a16:creationId xmlns:a16="http://schemas.microsoft.com/office/drawing/2014/main" id="{28411750-ED5C-4238-AE02-DB66BEE3C3E9}"/>
              </a:ext>
            </a:extLst>
          </p:cNvPr>
          <p:cNvSpPr>
            <a:spLocks noGrp="1"/>
          </p:cNvSpPr>
          <p:nvPr>
            <p:ph type="title"/>
          </p:nvPr>
        </p:nvSpPr>
        <p:spPr/>
        <p:txBody>
          <a:bodyPr/>
          <a:lstStyle/>
          <a:p>
            <a:r>
              <a:rPr lang="en-GB" spc="15" dirty="0"/>
              <a:t>Recurrence</a:t>
            </a:r>
            <a:r>
              <a:rPr lang="en-GB" spc="-50" dirty="0"/>
              <a:t> </a:t>
            </a:r>
            <a:r>
              <a:rPr lang="en-GB" spc="15" dirty="0"/>
              <a:t>Relations</a:t>
            </a:r>
            <a:endParaRPr lang="en-GB" dirty="0"/>
          </a:p>
        </p:txBody>
      </p:sp>
      <p:sp>
        <p:nvSpPr>
          <p:cNvPr id="4" name="Slide Number Placeholder 3">
            <a:extLst>
              <a:ext uri="{FF2B5EF4-FFF2-40B4-BE49-F238E27FC236}">
                <a16:creationId xmlns:a16="http://schemas.microsoft.com/office/drawing/2014/main" id="{55E02C85-65FC-4CCA-89C2-D91C0DA7C7A5}"/>
              </a:ext>
            </a:extLst>
          </p:cNvPr>
          <p:cNvSpPr>
            <a:spLocks noGrp="1"/>
          </p:cNvSpPr>
          <p:nvPr>
            <p:ph type="sldNum" sz="quarter" idx="12"/>
          </p:nvPr>
        </p:nvSpPr>
        <p:spPr/>
        <p:txBody>
          <a:bodyPr/>
          <a:lstStyle/>
          <a:p>
            <a:fld id="{66B7A6BE-7A3D-1C4F-BEDA-C5431FB9FC0F}" type="slidenum">
              <a:rPr lang="en-US" smtClean="0"/>
              <a:pPr/>
              <a:t>81</a:t>
            </a:fld>
            <a:endParaRPr lang="en-US" dirty="0"/>
          </a:p>
        </p:txBody>
      </p:sp>
    </p:spTree>
    <p:extLst>
      <p:ext uri="{BB962C8B-B14F-4D97-AF65-F5344CB8AC3E}">
        <p14:creationId xmlns:p14="http://schemas.microsoft.com/office/powerpoint/2010/main" val="30321018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C840E-2028-4DC3-9413-6331072EBB4F}"/>
              </a:ext>
            </a:extLst>
          </p:cNvPr>
          <p:cNvSpPr>
            <a:spLocks noGrp="1"/>
          </p:cNvSpPr>
          <p:nvPr>
            <p:ph type="title"/>
          </p:nvPr>
        </p:nvSpPr>
        <p:spPr/>
        <p:txBody>
          <a:bodyPr>
            <a:noAutofit/>
          </a:bodyPr>
          <a:lstStyle/>
          <a:p>
            <a:r>
              <a:rPr lang="en-GB" sz="2800" spc="10" dirty="0"/>
              <a:t>Recursive </a:t>
            </a:r>
            <a:r>
              <a:rPr lang="en-GB" sz="2800" spc="15" dirty="0"/>
              <a:t>Algorithm example:</a:t>
            </a:r>
            <a:r>
              <a:rPr lang="en-GB" sz="2800" spc="90" dirty="0"/>
              <a:t> </a:t>
            </a:r>
            <a:r>
              <a:rPr lang="en-GB" sz="2800" spc="5" dirty="0"/>
              <a:t>Factorial</a:t>
            </a:r>
            <a:endParaRPr lang="en-GB" sz="2800" dirty="0"/>
          </a:p>
        </p:txBody>
      </p:sp>
      <p:pic>
        <p:nvPicPr>
          <p:cNvPr id="4" name="Picture 3">
            <a:extLst>
              <a:ext uri="{FF2B5EF4-FFF2-40B4-BE49-F238E27FC236}">
                <a16:creationId xmlns:a16="http://schemas.microsoft.com/office/drawing/2014/main" id="{DD0CB240-7534-4CB0-A764-721657E9E25B}"/>
              </a:ext>
            </a:extLst>
          </p:cNvPr>
          <p:cNvPicPr>
            <a:picLocks noChangeAspect="1"/>
          </p:cNvPicPr>
          <p:nvPr/>
        </p:nvPicPr>
        <p:blipFill>
          <a:blip r:embed="rId2"/>
          <a:stretch>
            <a:fillRect/>
          </a:stretch>
        </p:blipFill>
        <p:spPr>
          <a:xfrm>
            <a:off x="-1" y="918288"/>
            <a:ext cx="4452029" cy="3133450"/>
          </a:xfrm>
          <a:prstGeom prst="rect">
            <a:avLst/>
          </a:prstGeom>
        </p:spPr>
      </p:pic>
      <p:sp>
        <p:nvSpPr>
          <p:cNvPr id="5" name="Rectangle 4">
            <a:extLst>
              <a:ext uri="{FF2B5EF4-FFF2-40B4-BE49-F238E27FC236}">
                <a16:creationId xmlns:a16="http://schemas.microsoft.com/office/drawing/2014/main" id="{63D74BC0-37AA-43A7-9CCD-C84FA83FC2AB}"/>
              </a:ext>
            </a:extLst>
          </p:cNvPr>
          <p:cNvSpPr/>
          <p:nvPr/>
        </p:nvSpPr>
        <p:spPr>
          <a:xfrm>
            <a:off x="4538926" y="1458595"/>
            <a:ext cx="4044168" cy="984885"/>
          </a:xfrm>
          <a:prstGeom prst="rect">
            <a:avLst/>
          </a:prstGeom>
        </p:spPr>
        <p:txBody>
          <a:bodyPr wrap="square">
            <a:spAutoFit/>
          </a:bodyPr>
          <a:lstStyle/>
          <a:p>
            <a:pPr marR="1113155">
              <a:spcBef>
                <a:spcPts val="600"/>
              </a:spcBef>
              <a:spcAft>
                <a:spcPts val="600"/>
              </a:spcAft>
            </a:pPr>
            <a:r>
              <a:rPr lang="en-GB" sz="2400" b="1" spc="-5" dirty="0">
                <a:solidFill>
                  <a:schemeClr val="tx2"/>
                </a:solidFill>
                <a:latin typeface="Arial" panose="020B0604020202020204" pitchFamily="34" charset="0"/>
                <a:cs typeface="Arial" panose="020B0604020202020204" pitchFamily="34" charset="0"/>
              </a:rPr>
              <a:t>Input size:</a:t>
            </a:r>
            <a:endParaRPr lang="en-GB" sz="2400" dirty="0">
              <a:solidFill>
                <a:schemeClr val="tx2"/>
              </a:solidFill>
              <a:latin typeface="Arial" panose="020B0604020202020204" pitchFamily="34" charset="0"/>
              <a:cs typeface="Arial" panose="020B0604020202020204" pitchFamily="34" charset="0"/>
            </a:endParaRPr>
          </a:p>
          <a:p>
            <a:pPr marR="1113155">
              <a:spcBef>
                <a:spcPts val="600"/>
              </a:spcBef>
              <a:spcAft>
                <a:spcPts val="600"/>
              </a:spcAft>
            </a:pPr>
            <a:r>
              <a:rPr lang="en-GB" sz="2400" b="1" spc="-5" dirty="0">
                <a:solidFill>
                  <a:schemeClr val="tx2"/>
                </a:solidFill>
                <a:latin typeface="Arial" panose="020B0604020202020204" pitchFamily="34" charset="0"/>
                <a:cs typeface="Arial" panose="020B0604020202020204" pitchFamily="34" charset="0"/>
              </a:rPr>
              <a:t>Basic operation:</a:t>
            </a:r>
          </a:p>
        </p:txBody>
      </p:sp>
      <p:sp>
        <p:nvSpPr>
          <p:cNvPr id="6" name="TextBox 5">
            <a:extLst>
              <a:ext uri="{FF2B5EF4-FFF2-40B4-BE49-F238E27FC236}">
                <a16:creationId xmlns:a16="http://schemas.microsoft.com/office/drawing/2014/main" id="{4A5BF1AE-7AA9-433C-8615-A17F2E99911C}"/>
              </a:ext>
            </a:extLst>
          </p:cNvPr>
          <p:cNvSpPr txBox="1"/>
          <p:nvPr/>
        </p:nvSpPr>
        <p:spPr>
          <a:xfrm>
            <a:off x="6204822" y="1458595"/>
            <a:ext cx="356188" cy="461665"/>
          </a:xfrm>
          <a:prstGeom prst="rect">
            <a:avLst/>
          </a:prstGeom>
          <a:noFill/>
        </p:spPr>
        <p:txBody>
          <a:bodyPr wrap="none" rtlCol="0">
            <a:spAutoFit/>
          </a:bodyPr>
          <a:lstStyle/>
          <a:p>
            <a:r>
              <a:rPr lang="en-US" sz="2400" i="1" dirty="0">
                <a:latin typeface="Arial" panose="020B0604020202020204" pitchFamily="34" charset="0"/>
                <a:cs typeface="Arial" panose="020B0604020202020204" pitchFamily="34" charset="0"/>
              </a:rPr>
              <a:t>n</a:t>
            </a:r>
            <a:endParaRPr lang="en-GB" sz="2400" i="1"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80D7E199-4522-4ADF-AA18-6786A64C268B}"/>
              </a:ext>
            </a:extLst>
          </p:cNvPr>
          <p:cNvSpPr txBox="1"/>
          <p:nvPr/>
        </p:nvSpPr>
        <p:spPr>
          <a:xfrm>
            <a:off x="7048482" y="1981815"/>
            <a:ext cx="1967205" cy="461665"/>
          </a:xfrm>
          <a:prstGeom prst="rect">
            <a:avLst/>
          </a:prstGeom>
          <a:noFill/>
        </p:spPr>
        <p:txBody>
          <a:bodyPr wrap="none" rtlCol="0">
            <a:spAutoFit/>
          </a:bodyPr>
          <a:lstStyle/>
          <a:p>
            <a:r>
              <a:rPr lang="en-US" sz="2400" i="1" dirty="0">
                <a:latin typeface="Arial" panose="020B0604020202020204" pitchFamily="34" charset="0"/>
                <a:cs typeface="Arial" panose="020B0604020202020204" pitchFamily="34" charset="0"/>
              </a:rPr>
              <a:t>multiplication</a:t>
            </a:r>
            <a:endParaRPr lang="en-GB" sz="2400" i="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D2817435-2D48-4234-A409-56D6C167C2CB}"/>
              </a:ext>
            </a:extLst>
          </p:cNvPr>
          <p:cNvSpPr>
            <a:spLocks noGrp="1"/>
          </p:cNvSpPr>
          <p:nvPr>
            <p:ph type="sldNum" sz="quarter" idx="12"/>
          </p:nvPr>
        </p:nvSpPr>
        <p:spPr/>
        <p:txBody>
          <a:bodyPr/>
          <a:lstStyle/>
          <a:p>
            <a:fld id="{66B7A6BE-7A3D-1C4F-BEDA-C5431FB9FC0F}" type="slidenum">
              <a:rPr lang="en-US" smtClean="0"/>
              <a:pPr/>
              <a:t>82</a:t>
            </a:fld>
            <a:endParaRPr lang="en-US" dirty="0"/>
          </a:p>
        </p:txBody>
      </p:sp>
    </p:spTree>
    <p:extLst>
      <p:ext uri="{BB962C8B-B14F-4D97-AF65-F5344CB8AC3E}">
        <p14:creationId xmlns:p14="http://schemas.microsoft.com/office/powerpoint/2010/main" val="116534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C840E-2028-4DC3-9413-6331072EBB4F}"/>
              </a:ext>
            </a:extLst>
          </p:cNvPr>
          <p:cNvSpPr>
            <a:spLocks noGrp="1"/>
          </p:cNvSpPr>
          <p:nvPr>
            <p:ph type="title"/>
          </p:nvPr>
        </p:nvSpPr>
        <p:spPr/>
        <p:txBody>
          <a:bodyPr>
            <a:noAutofit/>
          </a:bodyPr>
          <a:lstStyle/>
          <a:p>
            <a:r>
              <a:rPr lang="en-GB" sz="2800" spc="10" dirty="0"/>
              <a:t>Recursive </a:t>
            </a:r>
            <a:r>
              <a:rPr lang="en-GB" sz="2800" spc="15" dirty="0"/>
              <a:t>Algorithm example:</a:t>
            </a:r>
            <a:r>
              <a:rPr lang="en-GB" sz="2800" spc="90" dirty="0"/>
              <a:t> </a:t>
            </a:r>
            <a:r>
              <a:rPr lang="en-GB" sz="2800" spc="5" dirty="0"/>
              <a:t>Factorial</a:t>
            </a:r>
            <a:endParaRPr lang="en-GB" sz="2800" dirty="0"/>
          </a:p>
        </p:txBody>
      </p:sp>
      <p:pic>
        <p:nvPicPr>
          <p:cNvPr id="4" name="Picture 3">
            <a:extLst>
              <a:ext uri="{FF2B5EF4-FFF2-40B4-BE49-F238E27FC236}">
                <a16:creationId xmlns:a16="http://schemas.microsoft.com/office/drawing/2014/main" id="{DD0CB240-7534-4CB0-A764-721657E9E25B}"/>
              </a:ext>
            </a:extLst>
          </p:cNvPr>
          <p:cNvPicPr>
            <a:picLocks noChangeAspect="1"/>
          </p:cNvPicPr>
          <p:nvPr/>
        </p:nvPicPr>
        <p:blipFill>
          <a:blip r:embed="rId2"/>
          <a:stretch>
            <a:fillRect/>
          </a:stretch>
        </p:blipFill>
        <p:spPr>
          <a:xfrm>
            <a:off x="273040" y="1164693"/>
            <a:ext cx="2702127" cy="1901825"/>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8D940ECA-6F38-4ACD-9FC3-C21D2C96A861}"/>
                  </a:ext>
                </a:extLst>
              </p:cNvPr>
              <p:cNvSpPr/>
              <p:nvPr/>
            </p:nvSpPr>
            <p:spPr>
              <a:xfrm>
                <a:off x="3120561" y="1066807"/>
                <a:ext cx="5931999" cy="3477875"/>
              </a:xfrm>
              <a:prstGeom prst="rect">
                <a:avLst/>
              </a:prstGeom>
            </p:spPr>
            <p:txBody>
              <a:bodyPr wrap="square">
                <a:spAutoFit/>
              </a:bodyPr>
              <a:lstStyle/>
              <a:p>
                <a:pPr marL="12700" marR="5080">
                  <a:spcBef>
                    <a:spcPts val="1200"/>
                  </a:spcBef>
                </a:pPr>
                <a:r>
                  <a:rPr lang="en-GB" sz="2000" b="1" spc="-10" dirty="0">
                    <a:solidFill>
                      <a:schemeClr val="tx2"/>
                    </a:solidFill>
                    <a:latin typeface="Arial" panose="020B0604020202020204" pitchFamily="34" charset="0"/>
                    <a:cs typeface="Arial" panose="020B0604020202020204" pitchFamily="34" charset="0"/>
                  </a:rPr>
                  <a:t>Recurrence </a:t>
                </a:r>
                <a:r>
                  <a:rPr lang="en-GB" sz="2000" b="1" spc="-5" dirty="0">
                    <a:solidFill>
                      <a:schemeClr val="tx2"/>
                    </a:solidFill>
                    <a:latin typeface="Arial" panose="020B0604020202020204" pitchFamily="34" charset="0"/>
                    <a:cs typeface="Arial" panose="020B0604020202020204" pitchFamily="34" charset="0"/>
                  </a:rPr>
                  <a:t>relation </a:t>
                </a:r>
                <a:r>
                  <a:rPr lang="en-GB" sz="2000" b="1" spc="-10" dirty="0">
                    <a:solidFill>
                      <a:schemeClr val="tx2"/>
                    </a:solidFill>
                    <a:latin typeface="Arial" panose="020B0604020202020204" pitchFamily="34" charset="0"/>
                    <a:cs typeface="Arial" panose="020B0604020202020204" pitchFamily="34" charset="0"/>
                  </a:rPr>
                  <a:t>and </a:t>
                </a:r>
                <a:r>
                  <a:rPr lang="en-GB" sz="2000" b="1" spc="-5" dirty="0">
                    <a:solidFill>
                      <a:schemeClr val="tx2"/>
                    </a:solidFill>
                    <a:latin typeface="Arial" panose="020B0604020202020204" pitchFamily="34" charset="0"/>
                    <a:cs typeface="Arial" panose="020B0604020202020204" pitchFamily="34" charset="0"/>
                  </a:rPr>
                  <a:t>conditions: </a:t>
                </a:r>
              </a:p>
              <a:p>
                <a:pPr marL="12700" marR="5080">
                  <a:spcBef>
                    <a:spcPts val="1200"/>
                  </a:spcBef>
                </a:pPr>
                <a:r>
                  <a:rPr lang="en-GB" sz="2000" spc="-10" dirty="0">
                    <a:solidFill>
                      <a:schemeClr val="tx2"/>
                    </a:solidFill>
                    <a:latin typeface="Arial" panose="020B0604020202020204" pitchFamily="34" charset="0"/>
                    <a:cs typeface="Arial" panose="020B0604020202020204" pitchFamily="34" charset="0"/>
                  </a:rPr>
                  <a:t>The number </a:t>
                </a:r>
                <a:r>
                  <a:rPr lang="en-GB" sz="2000" spc="-5" dirty="0">
                    <a:solidFill>
                      <a:schemeClr val="tx2"/>
                    </a:solidFill>
                    <a:latin typeface="Arial" panose="020B0604020202020204" pitchFamily="34" charset="0"/>
                    <a:cs typeface="Arial" panose="020B0604020202020204" pitchFamily="34" charset="0"/>
                  </a:rPr>
                  <a:t>of multiplications is</a:t>
                </a:r>
                <a:r>
                  <a:rPr lang="en-GB" sz="2000" spc="-10" dirty="0">
                    <a:solidFill>
                      <a:schemeClr val="tx2"/>
                    </a:solidFill>
                    <a:latin typeface="Arial" panose="020B0604020202020204" pitchFamily="34" charset="0"/>
                    <a:cs typeface="Arial" panose="020B0604020202020204" pitchFamily="34" charset="0"/>
                  </a:rPr>
                  <a:t> </a:t>
                </a:r>
              </a:p>
              <a:p>
                <a:pPr marL="12700" marR="5080">
                  <a:spcBef>
                    <a:spcPts val="1200"/>
                  </a:spcBef>
                </a:pPr>
                <a14:m>
                  <m:oMath xmlns:m="http://schemas.openxmlformats.org/officeDocument/2006/math">
                    <m:r>
                      <a:rPr lang="en-GB" sz="2000" i="1" spc="10" dirty="0" smtClean="0">
                        <a:solidFill>
                          <a:schemeClr val="tx2"/>
                        </a:solidFill>
                        <a:latin typeface="Cambria Math" panose="02040503050406030204" pitchFamily="18" charset="0"/>
                        <a:cs typeface="Arial" panose="020B0604020202020204" pitchFamily="34" charset="0"/>
                      </a:rPr>
                      <m:t>𝐶</m:t>
                    </m:r>
                    <m:r>
                      <a:rPr lang="en-GB" sz="2000" i="1" spc="10" dirty="0" smtClean="0">
                        <a:solidFill>
                          <a:schemeClr val="tx2"/>
                        </a:solidFill>
                        <a:latin typeface="Cambria Math" panose="02040503050406030204" pitchFamily="18" charset="0"/>
                        <a:cs typeface="Arial" panose="020B0604020202020204" pitchFamily="34" charset="0"/>
                      </a:rPr>
                      <m:t>(</m:t>
                    </m:r>
                    <m:r>
                      <a:rPr lang="en-GB" sz="2000" i="1" spc="10" dirty="0" smtClean="0">
                        <a:solidFill>
                          <a:schemeClr val="tx2"/>
                        </a:solidFill>
                        <a:latin typeface="Cambria Math" panose="02040503050406030204" pitchFamily="18" charset="0"/>
                        <a:cs typeface="Arial" panose="020B0604020202020204" pitchFamily="34" charset="0"/>
                      </a:rPr>
                      <m:t>𝑛</m:t>
                    </m:r>
                    <m:r>
                      <a:rPr lang="en-GB" sz="2000" i="1" spc="10" dirty="0" smtClean="0">
                        <a:solidFill>
                          <a:schemeClr val="tx2"/>
                        </a:solidFill>
                        <a:latin typeface="Cambria Math" panose="02040503050406030204" pitchFamily="18" charset="0"/>
                        <a:cs typeface="Arial" panose="020B0604020202020204" pitchFamily="34" charset="0"/>
                      </a:rPr>
                      <m:t>)=</m:t>
                    </m:r>
                    <m:r>
                      <a:rPr lang="en-GB" sz="2000" i="1" spc="15" dirty="0" smtClean="0">
                        <a:solidFill>
                          <a:schemeClr val="tx2"/>
                        </a:solidFill>
                        <a:latin typeface="Cambria Math" panose="02040503050406030204" pitchFamily="18" charset="0"/>
                        <a:cs typeface="Arial" panose="020B0604020202020204" pitchFamily="34" charset="0"/>
                      </a:rPr>
                      <m:t>𝐶</m:t>
                    </m:r>
                    <m:r>
                      <a:rPr lang="en-GB" sz="2000" i="1" spc="15" dirty="0">
                        <a:solidFill>
                          <a:schemeClr val="tx2"/>
                        </a:solidFill>
                        <a:latin typeface="Cambria Math" panose="02040503050406030204" pitchFamily="18" charset="0"/>
                        <a:cs typeface="Arial" panose="020B0604020202020204" pitchFamily="34" charset="0"/>
                      </a:rPr>
                      <m:t>(</m:t>
                    </m:r>
                    <m:r>
                      <a:rPr lang="en-GB" sz="2000" i="1" spc="15" dirty="0" smtClean="0">
                        <a:solidFill>
                          <a:schemeClr val="tx2"/>
                        </a:solidFill>
                        <a:latin typeface="Cambria Math" panose="02040503050406030204" pitchFamily="18" charset="0"/>
                        <a:cs typeface="Arial" panose="020B0604020202020204" pitchFamily="34" charset="0"/>
                      </a:rPr>
                      <m:t>𝑛</m:t>
                    </m:r>
                    <m:r>
                      <a:rPr lang="en-GB" sz="2000" i="1" spc="-75" dirty="0" smtClean="0">
                        <a:solidFill>
                          <a:schemeClr val="tx2"/>
                        </a:solidFill>
                        <a:latin typeface="Cambria Math" panose="02040503050406030204" pitchFamily="18" charset="0"/>
                        <a:cs typeface="Arial" panose="020B0604020202020204" pitchFamily="34" charset="0"/>
                      </a:rPr>
                      <m:t>−</m:t>
                    </m:r>
                    <m:r>
                      <a:rPr lang="en-GB" sz="2000" i="1" spc="-5" dirty="0" smtClean="0">
                        <a:solidFill>
                          <a:schemeClr val="tx2"/>
                        </a:solidFill>
                        <a:latin typeface="Cambria Math" panose="02040503050406030204" pitchFamily="18" charset="0"/>
                        <a:cs typeface="Arial" panose="020B0604020202020204" pitchFamily="34" charset="0"/>
                      </a:rPr>
                      <m:t>1)</m:t>
                    </m:r>
                    <m:r>
                      <a:rPr lang="en-GB" sz="2000" i="1" spc="120" dirty="0" smtClean="0">
                        <a:solidFill>
                          <a:schemeClr val="tx2"/>
                        </a:solidFill>
                        <a:latin typeface="Cambria Math" panose="02040503050406030204" pitchFamily="18" charset="0"/>
                        <a:cs typeface="Arial" panose="020B0604020202020204" pitchFamily="34" charset="0"/>
                      </a:rPr>
                      <m:t>+</m:t>
                    </m:r>
                    <m:r>
                      <a:rPr lang="en-GB" sz="2000" i="1" spc="-10" dirty="0" smtClean="0">
                        <a:solidFill>
                          <a:schemeClr val="tx2"/>
                        </a:solidFill>
                        <a:latin typeface="Cambria Math" panose="02040503050406030204" pitchFamily="18" charset="0"/>
                        <a:cs typeface="Arial" panose="020B0604020202020204" pitchFamily="34" charset="0"/>
                      </a:rPr>
                      <m:t>1</m:t>
                    </m:r>
                  </m:oMath>
                </a14:m>
                <a:r>
                  <a:rPr lang="en-GB" sz="2000" spc="-5" dirty="0">
                    <a:solidFill>
                      <a:schemeClr val="tx2"/>
                    </a:solidFill>
                    <a:latin typeface="Arial" panose="020B0604020202020204" pitchFamily="34" charset="0"/>
                    <a:cs typeface="Arial" panose="020B0604020202020204" pitchFamily="34" charset="0"/>
                  </a:rPr>
                  <a:t> </a:t>
                </a:r>
                <a:r>
                  <a:rPr lang="en-GB" sz="2000" spc="-20" dirty="0">
                    <a:solidFill>
                      <a:schemeClr val="tx2"/>
                    </a:solidFill>
                    <a:latin typeface="Arial" panose="020B0604020202020204" pitchFamily="34" charset="0"/>
                    <a:cs typeface="Arial" panose="020B0604020202020204" pitchFamily="34" charset="0"/>
                  </a:rPr>
                  <a:t>for</a:t>
                </a:r>
                <a:r>
                  <a:rPr lang="en-GB" sz="2000" spc="-5" dirty="0">
                    <a:solidFill>
                      <a:schemeClr val="tx2"/>
                    </a:solidFill>
                    <a:latin typeface="Arial" panose="020B0604020202020204" pitchFamily="34" charset="0"/>
                    <a:cs typeface="Arial" panose="020B0604020202020204" pitchFamily="34" charset="0"/>
                  </a:rPr>
                  <a:t> </a:t>
                </a:r>
                <a14:m>
                  <m:oMath xmlns:m="http://schemas.openxmlformats.org/officeDocument/2006/math">
                    <m:r>
                      <a:rPr lang="en-GB" sz="2000" i="1" spc="-10" dirty="0" smtClean="0">
                        <a:solidFill>
                          <a:schemeClr val="tx2"/>
                        </a:solidFill>
                        <a:latin typeface="Cambria Math" panose="02040503050406030204" pitchFamily="18" charset="0"/>
                        <a:cs typeface="Arial" panose="020B0604020202020204" pitchFamily="34" charset="0"/>
                      </a:rPr>
                      <m:t>𝑛</m:t>
                    </m:r>
                    <m:r>
                      <a:rPr lang="en-GB" sz="2000" i="1" spc="-55" dirty="0" smtClean="0">
                        <a:solidFill>
                          <a:schemeClr val="tx2"/>
                        </a:solidFill>
                        <a:latin typeface="Cambria Math" panose="02040503050406030204" pitchFamily="18" charset="0"/>
                        <a:cs typeface="Arial" panose="020B0604020202020204" pitchFamily="34" charset="0"/>
                      </a:rPr>
                      <m:t>&gt;</m:t>
                    </m:r>
                    <m:r>
                      <a:rPr lang="en-GB" sz="2000" i="1" spc="-5" dirty="0" smtClean="0">
                        <a:solidFill>
                          <a:schemeClr val="tx2"/>
                        </a:solidFill>
                        <a:latin typeface="Cambria Math" panose="02040503050406030204" pitchFamily="18" charset="0"/>
                        <a:cs typeface="Arial" panose="020B0604020202020204" pitchFamily="34" charset="0"/>
                      </a:rPr>
                      <m:t>1</m:t>
                    </m:r>
                  </m:oMath>
                </a14:m>
                <a:r>
                  <a:rPr lang="en-GB" sz="2000" spc="-5" dirty="0">
                    <a:solidFill>
                      <a:schemeClr val="tx2"/>
                    </a:solidFill>
                    <a:latin typeface="Arial" panose="020B0604020202020204" pitchFamily="34" charset="0"/>
                    <a:cs typeface="Arial" panose="020B0604020202020204" pitchFamily="34" charset="0"/>
                  </a:rPr>
                  <a:t>, </a:t>
                </a:r>
                <a:r>
                  <a:rPr lang="en-GB" sz="2000" spc="-10" dirty="0">
                    <a:solidFill>
                      <a:schemeClr val="tx2"/>
                    </a:solidFill>
                    <a:latin typeface="Arial" panose="020B0604020202020204" pitchFamily="34" charset="0"/>
                    <a:cs typeface="Arial" panose="020B0604020202020204" pitchFamily="34" charset="0"/>
                  </a:rPr>
                  <a:t>and </a:t>
                </a:r>
                <a14:m>
                  <m:oMath xmlns:m="http://schemas.openxmlformats.org/officeDocument/2006/math">
                    <m:r>
                      <a:rPr lang="en-GB" sz="2000" i="1" spc="10" dirty="0" smtClean="0">
                        <a:solidFill>
                          <a:schemeClr val="tx2"/>
                        </a:solidFill>
                        <a:latin typeface="Cambria Math" panose="02040503050406030204" pitchFamily="18" charset="0"/>
                        <a:cs typeface="Arial" panose="020B0604020202020204" pitchFamily="34" charset="0"/>
                      </a:rPr>
                      <m:t>𝐶</m:t>
                    </m:r>
                    <m:r>
                      <a:rPr lang="en-GB" sz="2000" i="1" spc="10" dirty="0" smtClean="0">
                        <a:solidFill>
                          <a:schemeClr val="tx2"/>
                        </a:solidFill>
                        <a:latin typeface="Cambria Math" panose="02040503050406030204" pitchFamily="18" charset="0"/>
                        <a:cs typeface="Arial" panose="020B0604020202020204" pitchFamily="34" charset="0"/>
                      </a:rPr>
                      <m:t>(1)=0</m:t>
                    </m:r>
                  </m:oMath>
                </a14:m>
                <a:endParaRPr lang="en-GB" sz="2000" spc="-5" dirty="0">
                  <a:solidFill>
                    <a:schemeClr val="tx2"/>
                  </a:solidFill>
                  <a:latin typeface="Arial" panose="020B0604020202020204" pitchFamily="34" charset="0"/>
                  <a:cs typeface="Arial" panose="020B0604020202020204" pitchFamily="34" charset="0"/>
                </a:endParaRPr>
              </a:p>
              <a:p>
                <a:pPr marL="298450" marR="5080" indent="-285750">
                  <a:spcBef>
                    <a:spcPts val="1200"/>
                  </a:spcBef>
                  <a:buFont typeface="Arial" panose="020B0604020202020204" pitchFamily="34" charset="0"/>
                  <a:buChar char="•"/>
                </a:pPr>
                <a:r>
                  <a:rPr lang="en-GB" sz="2000" spc="25" dirty="0">
                    <a:solidFill>
                      <a:schemeClr val="tx2"/>
                    </a:solidFill>
                    <a:latin typeface="Arial" panose="020B0604020202020204" pitchFamily="34" charset="0"/>
                    <a:cs typeface="Arial" panose="020B0604020202020204" pitchFamily="34" charset="0"/>
                  </a:rPr>
                  <a:t>+1 </a:t>
                </a:r>
                <a:r>
                  <a:rPr lang="en-GB" sz="2000" spc="-5" dirty="0">
                    <a:solidFill>
                      <a:schemeClr val="tx2"/>
                    </a:solidFill>
                    <a:latin typeface="Arial" panose="020B0604020202020204" pitchFamily="34" charset="0"/>
                    <a:cs typeface="Arial" panose="020B0604020202020204" pitchFamily="34" charset="0"/>
                  </a:rPr>
                  <a:t>is the </a:t>
                </a:r>
                <a:r>
                  <a:rPr lang="en-GB" sz="2000" spc="-10" dirty="0">
                    <a:solidFill>
                      <a:schemeClr val="tx2"/>
                    </a:solidFill>
                    <a:latin typeface="Arial" panose="020B0604020202020204" pitchFamily="34" charset="0"/>
                    <a:cs typeface="Arial" panose="020B0604020202020204" pitchFamily="34" charset="0"/>
                  </a:rPr>
                  <a:t>number </a:t>
                </a:r>
                <a:r>
                  <a:rPr lang="en-GB" sz="2000" spc="-5" dirty="0">
                    <a:solidFill>
                      <a:schemeClr val="tx2"/>
                    </a:solidFill>
                    <a:latin typeface="Arial" panose="020B0604020202020204" pitchFamily="34" charset="0"/>
                    <a:cs typeface="Arial" panose="020B0604020202020204" pitchFamily="34" charset="0"/>
                  </a:rPr>
                  <a:t>of multiplication </a:t>
                </a:r>
                <a:r>
                  <a:rPr lang="en-GB" sz="2000" spc="-10" dirty="0">
                    <a:solidFill>
                      <a:schemeClr val="tx2"/>
                    </a:solidFill>
                    <a:latin typeface="Arial" panose="020B0604020202020204" pitchFamily="34" charset="0"/>
                    <a:cs typeface="Arial" panose="020B0604020202020204" pitchFamily="34" charset="0"/>
                  </a:rPr>
                  <a:t>operations </a:t>
                </a:r>
                <a:r>
                  <a:rPr lang="en-GB" sz="2000" spc="-5" dirty="0">
                    <a:solidFill>
                      <a:schemeClr val="tx2"/>
                    </a:solidFill>
                    <a:latin typeface="Arial" panose="020B0604020202020204" pitchFamily="34" charset="0"/>
                    <a:cs typeface="Arial" panose="020B0604020202020204" pitchFamily="34" charset="0"/>
                  </a:rPr>
                  <a:t>at each </a:t>
                </a:r>
                <a:r>
                  <a:rPr lang="en-GB" sz="2000" spc="-10" dirty="0">
                    <a:solidFill>
                      <a:schemeClr val="tx2"/>
                    </a:solidFill>
                    <a:latin typeface="Arial" panose="020B0604020202020204" pitchFamily="34" charset="0"/>
                    <a:cs typeface="Arial" panose="020B0604020202020204" pitchFamily="34" charset="0"/>
                  </a:rPr>
                  <a:t>recursive </a:t>
                </a:r>
                <a:r>
                  <a:rPr lang="en-GB" sz="2000" spc="-5" dirty="0">
                    <a:solidFill>
                      <a:schemeClr val="tx2"/>
                    </a:solidFill>
                    <a:latin typeface="Arial" panose="020B0604020202020204" pitchFamily="34" charset="0"/>
                    <a:cs typeface="Arial" panose="020B0604020202020204" pitchFamily="34" charset="0"/>
                  </a:rPr>
                  <a:t>step.</a:t>
                </a:r>
                <a:endParaRPr lang="en-GB" sz="2000" dirty="0">
                  <a:solidFill>
                    <a:schemeClr val="tx2"/>
                  </a:solidFill>
                  <a:latin typeface="Arial" panose="020B0604020202020204" pitchFamily="34" charset="0"/>
                  <a:cs typeface="Arial" panose="020B0604020202020204" pitchFamily="34" charset="0"/>
                </a:endParaRPr>
              </a:p>
              <a:p>
                <a:pPr marL="298450" marR="5080" indent="-285750">
                  <a:spcBef>
                    <a:spcPts val="1200"/>
                  </a:spcBef>
                  <a:buFont typeface="Arial" panose="020B0604020202020204" pitchFamily="34" charset="0"/>
                  <a:buChar char="•"/>
                </a:pPr>
                <a:r>
                  <a:rPr lang="en-GB" sz="2000" spc="-10" dirty="0">
                    <a:solidFill>
                      <a:schemeClr val="tx2"/>
                    </a:solidFill>
                    <a:latin typeface="Arial" panose="020B0604020202020204" pitchFamily="34" charset="0"/>
                    <a:cs typeface="Arial" panose="020B0604020202020204" pitchFamily="34" charset="0"/>
                  </a:rPr>
                  <a:t>When </a:t>
                </a:r>
                <a14:m>
                  <m:oMath xmlns:m="http://schemas.openxmlformats.org/officeDocument/2006/math">
                    <m:r>
                      <a:rPr lang="en-GB" sz="2000" i="1" spc="-10" dirty="0" smtClean="0">
                        <a:solidFill>
                          <a:schemeClr val="tx2"/>
                        </a:solidFill>
                        <a:latin typeface="Cambria Math" panose="02040503050406030204" pitchFamily="18" charset="0"/>
                        <a:cs typeface="Arial" panose="020B0604020202020204" pitchFamily="34" charset="0"/>
                      </a:rPr>
                      <m:t>𝑛</m:t>
                    </m:r>
                    <m:r>
                      <a:rPr lang="en-GB" sz="2000" i="1" spc="120" dirty="0" smtClean="0">
                        <a:solidFill>
                          <a:schemeClr val="tx2"/>
                        </a:solidFill>
                        <a:latin typeface="Cambria Math" panose="02040503050406030204" pitchFamily="18" charset="0"/>
                        <a:cs typeface="Arial" panose="020B0604020202020204" pitchFamily="34" charset="0"/>
                      </a:rPr>
                      <m:t>=1</m:t>
                    </m:r>
                  </m:oMath>
                </a14:m>
                <a:r>
                  <a:rPr lang="en-GB" sz="2000" spc="-5" dirty="0">
                    <a:solidFill>
                      <a:schemeClr val="tx2"/>
                    </a:solidFill>
                    <a:latin typeface="Arial" panose="020B0604020202020204" pitchFamily="34" charset="0"/>
                    <a:cs typeface="Arial" panose="020B0604020202020204" pitchFamily="34" charset="0"/>
                  </a:rPr>
                  <a:t>, </a:t>
                </a:r>
                <a:r>
                  <a:rPr lang="en-GB" sz="2000" spc="-15" dirty="0">
                    <a:solidFill>
                      <a:schemeClr val="tx2"/>
                    </a:solidFill>
                    <a:latin typeface="Arial" panose="020B0604020202020204" pitchFamily="34" charset="0"/>
                    <a:cs typeface="Arial" panose="020B0604020202020204" pitchFamily="34" charset="0"/>
                  </a:rPr>
                  <a:t>we </a:t>
                </a:r>
                <a:r>
                  <a:rPr lang="en-GB" sz="2000" spc="-20" dirty="0">
                    <a:solidFill>
                      <a:schemeClr val="tx2"/>
                    </a:solidFill>
                    <a:latin typeface="Arial" panose="020B0604020202020204" pitchFamily="34" charset="0"/>
                    <a:cs typeface="Arial" panose="020B0604020202020204" pitchFamily="34" charset="0"/>
                  </a:rPr>
                  <a:t>have </a:t>
                </a:r>
                <a:r>
                  <a:rPr lang="en-GB" sz="2000" spc="-5" dirty="0">
                    <a:solidFill>
                      <a:schemeClr val="tx2"/>
                    </a:solidFill>
                    <a:latin typeface="Arial" panose="020B0604020202020204" pitchFamily="34" charset="0"/>
                    <a:cs typeface="Arial" panose="020B0604020202020204" pitchFamily="34" charset="0"/>
                  </a:rPr>
                  <a:t>our termination/base case, </a:t>
                </a:r>
                <a:r>
                  <a:rPr lang="en-GB" sz="2000" spc="-10" dirty="0">
                    <a:solidFill>
                      <a:schemeClr val="tx2"/>
                    </a:solidFill>
                    <a:latin typeface="Arial" panose="020B0604020202020204" pitchFamily="34" charset="0"/>
                    <a:cs typeface="Arial" panose="020B0604020202020204" pitchFamily="34" charset="0"/>
                  </a:rPr>
                  <a:t>where </a:t>
                </a:r>
                <a:r>
                  <a:rPr lang="en-GB" sz="2000" spc="-15" dirty="0">
                    <a:solidFill>
                      <a:schemeClr val="tx2"/>
                    </a:solidFill>
                    <a:latin typeface="Arial" panose="020B0604020202020204" pitchFamily="34" charset="0"/>
                    <a:cs typeface="Arial" panose="020B0604020202020204" pitchFamily="34" charset="0"/>
                  </a:rPr>
                  <a:t>we</a:t>
                </a:r>
                <a:r>
                  <a:rPr lang="en-GB" sz="2000" spc="-130" dirty="0">
                    <a:solidFill>
                      <a:schemeClr val="tx2"/>
                    </a:solidFill>
                    <a:latin typeface="Arial" panose="020B0604020202020204" pitchFamily="34" charset="0"/>
                    <a:cs typeface="Arial" panose="020B0604020202020204" pitchFamily="34" charset="0"/>
                  </a:rPr>
                  <a:t> </a:t>
                </a:r>
                <a:r>
                  <a:rPr lang="en-GB" sz="2000" spc="-5" dirty="0">
                    <a:solidFill>
                      <a:schemeClr val="tx2"/>
                    </a:solidFill>
                    <a:latin typeface="Arial" panose="020B0604020202020204" pitchFamily="34" charset="0"/>
                    <a:cs typeface="Arial" panose="020B0604020202020204" pitchFamily="34" charset="0"/>
                  </a:rPr>
                  <a:t>stop the recursion. </a:t>
                </a:r>
                <a:r>
                  <a:rPr lang="en-GB" sz="2000" spc="-10" dirty="0">
                    <a:solidFill>
                      <a:schemeClr val="tx2"/>
                    </a:solidFill>
                    <a:latin typeface="Arial" panose="020B0604020202020204" pitchFamily="34" charset="0"/>
                    <a:cs typeface="Arial" panose="020B0604020202020204" pitchFamily="34" charset="0"/>
                  </a:rPr>
                  <a:t>When </a:t>
                </a:r>
                <a:r>
                  <a:rPr lang="en-GB" sz="2000" spc="-15" dirty="0">
                    <a:solidFill>
                      <a:schemeClr val="tx2"/>
                    </a:solidFill>
                    <a:latin typeface="Arial" panose="020B0604020202020204" pitchFamily="34" charset="0"/>
                    <a:cs typeface="Arial" panose="020B0604020202020204" pitchFamily="34" charset="0"/>
                  </a:rPr>
                  <a:t>we </a:t>
                </a:r>
                <a:r>
                  <a:rPr lang="en-GB" sz="2000" spc="-5" dirty="0">
                    <a:solidFill>
                      <a:schemeClr val="tx2"/>
                    </a:solidFill>
                    <a:latin typeface="Arial" panose="020B0604020202020204" pitchFamily="34" charset="0"/>
                    <a:cs typeface="Arial" panose="020B0604020202020204" pitchFamily="34" charset="0"/>
                  </a:rPr>
                  <a:t>reach this </a:t>
                </a:r>
                <a:r>
                  <a:rPr lang="en-GB" sz="2000" spc="-10" dirty="0">
                    <a:solidFill>
                      <a:schemeClr val="tx2"/>
                    </a:solidFill>
                    <a:latin typeface="Arial" panose="020B0604020202020204" pitchFamily="34" charset="0"/>
                    <a:cs typeface="Arial" panose="020B0604020202020204" pitchFamily="34" charset="0"/>
                  </a:rPr>
                  <a:t>base case, </a:t>
                </a:r>
                <a:r>
                  <a:rPr lang="en-GB" sz="2000" spc="-5" dirty="0">
                    <a:solidFill>
                      <a:schemeClr val="tx2"/>
                    </a:solidFill>
                    <a:latin typeface="Arial" panose="020B0604020202020204" pitchFamily="34" charset="0"/>
                    <a:cs typeface="Arial" panose="020B0604020202020204" pitchFamily="34" charset="0"/>
                  </a:rPr>
                  <a:t>the </a:t>
                </a:r>
                <a:r>
                  <a:rPr lang="en-GB" sz="2000" spc="-10" dirty="0">
                    <a:solidFill>
                      <a:schemeClr val="tx2"/>
                    </a:solidFill>
                    <a:latin typeface="Arial" panose="020B0604020202020204" pitchFamily="34" charset="0"/>
                    <a:cs typeface="Arial" panose="020B0604020202020204" pitchFamily="34" charset="0"/>
                  </a:rPr>
                  <a:t>number </a:t>
                </a:r>
                <a:r>
                  <a:rPr lang="en-GB" sz="2000" spc="-5" dirty="0">
                    <a:solidFill>
                      <a:schemeClr val="tx2"/>
                    </a:solidFill>
                    <a:latin typeface="Arial" panose="020B0604020202020204" pitchFamily="34" charset="0"/>
                    <a:cs typeface="Arial" panose="020B0604020202020204" pitchFamily="34" charset="0"/>
                  </a:rPr>
                  <a:t>of </a:t>
                </a:r>
                <a:r>
                  <a:rPr lang="en-GB" sz="2000" spc="-10" dirty="0">
                    <a:solidFill>
                      <a:schemeClr val="tx2"/>
                    </a:solidFill>
                    <a:latin typeface="Arial" panose="020B0604020202020204" pitchFamily="34" charset="0"/>
                    <a:cs typeface="Arial" panose="020B0604020202020204" pitchFamily="34" charset="0"/>
                  </a:rPr>
                  <a:t>multiplications </a:t>
                </a:r>
                <a:r>
                  <a:rPr lang="en-GB" sz="2000" spc="-5" dirty="0">
                    <a:solidFill>
                      <a:schemeClr val="tx2"/>
                    </a:solidFill>
                    <a:latin typeface="Arial" panose="020B0604020202020204" pitchFamily="34" charset="0"/>
                    <a:cs typeface="Arial" panose="020B0604020202020204" pitchFamily="34" charset="0"/>
                  </a:rPr>
                  <a:t>is 0, </a:t>
                </a:r>
                <a:r>
                  <a:rPr lang="en-GB" sz="2000" spc="-10" dirty="0">
                    <a:solidFill>
                      <a:schemeClr val="tx2"/>
                    </a:solidFill>
                    <a:latin typeface="Arial" panose="020B0604020202020204" pitchFamily="34" charset="0"/>
                    <a:cs typeface="Arial" panose="020B0604020202020204" pitchFamily="34" charset="0"/>
                  </a:rPr>
                  <a:t>hence </a:t>
                </a:r>
                <a14:m>
                  <m:oMath xmlns:m="http://schemas.openxmlformats.org/officeDocument/2006/math">
                    <m:r>
                      <a:rPr lang="en-GB" sz="2000" i="1" spc="10" dirty="0" smtClean="0">
                        <a:solidFill>
                          <a:schemeClr val="tx2"/>
                        </a:solidFill>
                        <a:latin typeface="Cambria Math" panose="02040503050406030204" pitchFamily="18" charset="0"/>
                        <a:cs typeface="Arial" panose="020B0604020202020204" pitchFamily="34" charset="0"/>
                      </a:rPr>
                      <m:t>𝐶</m:t>
                    </m:r>
                    <m:r>
                      <a:rPr lang="en-GB" sz="2000" i="1" spc="10" dirty="0" smtClean="0">
                        <a:solidFill>
                          <a:schemeClr val="tx2"/>
                        </a:solidFill>
                        <a:latin typeface="Cambria Math" panose="02040503050406030204" pitchFamily="18" charset="0"/>
                        <a:cs typeface="Arial" panose="020B0604020202020204" pitchFamily="34" charset="0"/>
                      </a:rPr>
                      <m:t>(1)=0</m:t>
                    </m:r>
                  </m:oMath>
                </a14:m>
                <a:r>
                  <a:rPr lang="en-GB" sz="2000" spc="-5" dirty="0">
                    <a:solidFill>
                      <a:schemeClr val="tx2"/>
                    </a:solidFill>
                    <a:latin typeface="Arial" panose="020B0604020202020204" pitchFamily="34" charset="0"/>
                    <a:cs typeface="Arial" panose="020B0604020202020204" pitchFamily="34" charset="0"/>
                  </a:rPr>
                  <a:t>.</a:t>
                </a:r>
                <a:endParaRPr lang="en-GB" sz="2000" dirty="0">
                  <a:solidFill>
                    <a:schemeClr val="tx2"/>
                  </a:solidFill>
                  <a:latin typeface="Arial" panose="020B0604020202020204" pitchFamily="34" charset="0"/>
                  <a:cs typeface="Arial" panose="020B0604020202020204" pitchFamily="34" charset="0"/>
                </a:endParaRPr>
              </a:p>
            </p:txBody>
          </p:sp>
        </mc:Choice>
        <mc:Fallback xmlns="">
          <p:sp>
            <p:nvSpPr>
              <p:cNvPr id="9" name="Rectangle 8">
                <a:extLst>
                  <a:ext uri="{FF2B5EF4-FFF2-40B4-BE49-F238E27FC236}">
                    <a16:creationId xmlns:a16="http://schemas.microsoft.com/office/drawing/2014/main" id="{8D940ECA-6F38-4ACD-9FC3-C21D2C96A861}"/>
                  </a:ext>
                </a:extLst>
              </p:cNvPr>
              <p:cNvSpPr>
                <a:spLocks noRot="1" noChangeAspect="1" noMove="1" noResize="1" noEditPoints="1" noAdjustHandles="1" noChangeArrowheads="1" noChangeShapeType="1" noTextEdit="1"/>
              </p:cNvSpPr>
              <p:nvPr/>
            </p:nvSpPr>
            <p:spPr>
              <a:xfrm>
                <a:off x="3120561" y="1066807"/>
                <a:ext cx="5931999" cy="3477875"/>
              </a:xfrm>
              <a:prstGeom prst="rect">
                <a:avLst/>
              </a:prstGeom>
              <a:blipFill>
                <a:blip r:embed="rId3"/>
                <a:stretch>
                  <a:fillRect l="-925" t="-701" b="-2277"/>
                </a:stretch>
              </a:blipFill>
            </p:spPr>
            <p:txBody>
              <a:bodyPr/>
              <a:lstStyle/>
              <a:p>
                <a:r>
                  <a:rPr lang="en-AU">
                    <a:noFill/>
                  </a:rPr>
                  <a:t> </a:t>
                </a:r>
              </a:p>
            </p:txBody>
          </p:sp>
        </mc:Fallback>
      </mc:AlternateContent>
      <p:sp>
        <p:nvSpPr>
          <p:cNvPr id="3" name="Slide Number Placeholder 2">
            <a:extLst>
              <a:ext uri="{FF2B5EF4-FFF2-40B4-BE49-F238E27FC236}">
                <a16:creationId xmlns:a16="http://schemas.microsoft.com/office/drawing/2014/main" id="{FA78C6E3-8959-441B-B8C8-379908CDCCF8}"/>
              </a:ext>
            </a:extLst>
          </p:cNvPr>
          <p:cNvSpPr>
            <a:spLocks noGrp="1"/>
          </p:cNvSpPr>
          <p:nvPr>
            <p:ph type="sldNum" sz="quarter" idx="12"/>
          </p:nvPr>
        </p:nvSpPr>
        <p:spPr/>
        <p:txBody>
          <a:bodyPr/>
          <a:lstStyle/>
          <a:p>
            <a:fld id="{66B7A6BE-7A3D-1C4F-BEDA-C5431FB9FC0F}" type="slidenum">
              <a:rPr lang="en-US" smtClean="0"/>
              <a:pPr/>
              <a:t>83</a:t>
            </a:fld>
            <a:endParaRPr lang="en-US" dirty="0"/>
          </a:p>
        </p:txBody>
      </p:sp>
    </p:spTree>
    <p:extLst>
      <p:ext uri="{BB962C8B-B14F-4D97-AF65-F5344CB8AC3E}">
        <p14:creationId xmlns:p14="http://schemas.microsoft.com/office/powerpoint/2010/main" val="4088820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78B6C6AE-A10F-484F-B18C-B4AA53E6AC70}"/>
                  </a:ext>
                </a:extLst>
              </p:cNvPr>
              <p:cNvSpPr>
                <a:spLocks noGrp="1"/>
              </p:cNvSpPr>
              <p:nvPr>
                <p:ph idx="1"/>
              </p:nvPr>
            </p:nvSpPr>
            <p:spPr/>
            <p:txBody>
              <a:bodyPr>
                <a:normAutofit/>
              </a:bodyPr>
              <a:lstStyle/>
              <a:p>
                <a:pPr marL="0" indent="0">
                  <a:lnSpc>
                    <a:spcPct val="100000"/>
                  </a:lnSpc>
                  <a:spcBef>
                    <a:spcPts val="735"/>
                  </a:spcBef>
                  <a:buNone/>
                </a:pPr>
                <a:r>
                  <a:rPr lang="en-GB" spc="-5" dirty="0">
                    <a:latin typeface="Arial" panose="020B0604020202020204" pitchFamily="34" charset="0"/>
                    <a:cs typeface="Arial" panose="020B0604020202020204" pitchFamily="34" charset="0"/>
                  </a:rPr>
                  <a:t>Recurrence:</a:t>
                </a:r>
                <a:r>
                  <a:rPr lang="en-GB" spc="60" dirty="0">
                    <a:latin typeface="Arial" panose="020B0604020202020204" pitchFamily="34" charset="0"/>
                    <a:cs typeface="Arial" panose="020B0604020202020204" pitchFamily="34" charset="0"/>
                  </a:rPr>
                  <a:t> </a:t>
                </a:r>
                <a14:m>
                  <m:oMath xmlns:m="http://schemas.openxmlformats.org/officeDocument/2006/math">
                    <m:r>
                      <a:rPr lang="en-GB" i="1" spc="10" dirty="0" smtClean="0">
                        <a:solidFill>
                          <a:schemeClr val="tx2"/>
                        </a:solidFill>
                        <a:latin typeface="Cambria Math" panose="02040503050406030204" pitchFamily="18" charset="0"/>
                        <a:cs typeface="Arial" panose="020B0604020202020204" pitchFamily="34" charset="0"/>
                      </a:rPr>
                      <m:t>𝐶</m:t>
                    </m:r>
                    <m:r>
                      <a:rPr lang="en-GB" i="1" spc="10" dirty="0" smtClean="0">
                        <a:solidFill>
                          <a:schemeClr val="tx2"/>
                        </a:solidFill>
                        <a:latin typeface="Cambria Math" panose="02040503050406030204" pitchFamily="18" charset="0"/>
                        <a:cs typeface="Arial" panose="020B0604020202020204" pitchFamily="34" charset="0"/>
                      </a:rPr>
                      <m:t>(</m:t>
                    </m:r>
                    <m:r>
                      <a:rPr lang="en-GB" i="1" spc="10" dirty="0" smtClean="0">
                        <a:solidFill>
                          <a:schemeClr val="tx2"/>
                        </a:solidFill>
                        <a:latin typeface="Cambria Math" panose="02040503050406030204" pitchFamily="18" charset="0"/>
                        <a:cs typeface="Arial" panose="020B0604020202020204" pitchFamily="34" charset="0"/>
                      </a:rPr>
                      <m:t>𝑛</m:t>
                    </m:r>
                    <m:r>
                      <a:rPr lang="en-GB" i="1" spc="10" dirty="0" smtClean="0">
                        <a:solidFill>
                          <a:schemeClr val="tx2"/>
                        </a:solidFill>
                        <a:latin typeface="Cambria Math" panose="02040503050406030204" pitchFamily="18" charset="0"/>
                        <a:cs typeface="Arial" panose="020B0604020202020204" pitchFamily="34" charset="0"/>
                      </a:rPr>
                      <m:t>)=</m:t>
                    </m:r>
                    <m:r>
                      <a:rPr lang="en-GB" i="1" spc="15" dirty="0" smtClean="0">
                        <a:solidFill>
                          <a:schemeClr val="tx2"/>
                        </a:solidFill>
                        <a:latin typeface="Cambria Math" panose="02040503050406030204" pitchFamily="18" charset="0"/>
                        <a:cs typeface="Arial" panose="020B0604020202020204" pitchFamily="34" charset="0"/>
                      </a:rPr>
                      <m:t>𝐶</m:t>
                    </m:r>
                    <m:r>
                      <a:rPr lang="en-GB" i="1" spc="15" dirty="0">
                        <a:solidFill>
                          <a:schemeClr val="tx2"/>
                        </a:solidFill>
                        <a:latin typeface="Cambria Math" panose="02040503050406030204" pitchFamily="18" charset="0"/>
                        <a:cs typeface="Arial" panose="020B0604020202020204" pitchFamily="34" charset="0"/>
                      </a:rPr>
                      <m:t>(</m:t>
                    </m:r>
                    <m:r>
                      <a:rPr lang="en-GB" i="1" spc="15" dirty="0" smtClean="0">
                        <a:solidFill>
                          <a:schemeClr val="tx2"/>
                        </a:solidFill>
                        <a:latin typeface="Cambria Math" panose="02040503050406030204" pitchFamily="18" charset="0"/>
                        <a:cs typeface="Arial" panose="020B0604020202020204" pitchFamily="34" charset="0"/>
                      </a:rPr>
                      <m:t>𝑛</m:t>
                    </m:r>
                    <m:r>
                      <a:rPr lang="en-GB" i="1" spc="-75" dirty="0" smtClean="0">
                        <a:solidFill>
                          <a:schemeClr val="tx2"/>
                        </a:solidFill>
                        <a:latin typeface="Cambria Math" panose="02040503050406030204" pitchFamily="18" charset="0"/>
                        <a:cs typeface="Arial" panose="020B0604020202020204" pitchFamily="34" charset="0"/>
                      </a:rPr>
                      <m:t>−</m:t>
                    </m:r>
                    <m:r>
                      <a:rPr lang="en-GB" i="1" spc="-5" dirty="0" smtClean="0">
                        <a:solidFill>
                          <a:schemeClr val="tx2"/>
                        </a:solidFill>
                        <a:latin typeface="Cambria Math" panose="02040503050406030204" pitchFamily="18" charset="0"/>
                        <a:cs typeface="Arial" panose="020B0604020202020204" pitchFamily="34" charset="0"/>
                      </a:rPr>
                      <m:t>1)</m:t>
                    </m:r>
                    <m:r>
                      <a:rPr lang="en-GB" i="1" spc="120" dirty="0" smtClean="0">
                        <a:solidFill>
                          <a:schemeClr val="tx2"/>
                        </a:solidFill>
                        <a:latin typeface="Cambria Math" panose="02040503050406030204" pitchFamily="18" charset="0"/>
                        <a:cs typeface="Arial" panose="020B0604020202020204" pitchFamily="34" charset="0"/>
                      </a:rPr>
                      <m:t>+</m:t>
                    </m:r>
                    <m:r>
                      <a:rPr lang="en-GB" i="1" spc="-10" dirty="0" smtClean="0">
                        <a:solidFill>
                          <a:schemeClr val="tx2"/>
                        </a:solidFill>
                        <a:latin typeface="Cambria Math" panose="02040503050406030204" pitchFamily="18" charset="0"/>
                        <a:cs typeface="Arial" panose="020B0604020202020204" pitchFamily="34" charset="0"/>
                      </a:rPr>
                      <m:t>1</m:t>
                    </m:r>
                  </m:oMath>
                </a14:m>
                <a:r>
                  <a:rPr lang="en-GB" spc="-10" dirty="0">
                    <a:solidFill>
                      <a:schemeClr val="tx2"/>
                    </a:solidFill>
                    <a:latin typeface="Arial" panose="020B0604020202020204" pitchFamily="34" charset="0"/>
                    <a:cs typeface="Arial" panose="020B0604020202020204" pitchFamily="34" charset="0"/>
                  </a:rPr>
                  <a:t> </a:t>
                </a:r>
                <a:r>
                  <a:rPr lang="en-GB" spc="-20" dirty="0">
                    <a:latin typeface="Arial" panose="020B0604020202020204" pitchFamily="34" charset="0"/>
                    <a:cs typeface="Arial" panose="020B0604020202020204" pitchFamily="34" charset="0"/>
                  </a:rPr>
                  <a:t>for</a:t>
                </a:r>
                <a:r>
                  <a:rPr lang="en-GB" spc="-5" dirty="0">
                    <a:latin typeface="Arial" panose="020B0604020202020204" pitchFamily="34" charset="0"/>
                    <a:cs typeface="Arial" panose="020B0604020202020204" pitchFamily="34" charset="0"/>
                  </a:rPr>
                  <a:t> </a:t>
                </a:r>
                <a14:m>
                  <m:oMath xmlns:m="http://schemas.openxmlformats.org/officeDocument/2006/math">
                    <m:r>
                      <a:rPr lang="en-GB" i="1" spc="-10" dirty="0" smtClean="0">
                        <a:latin typeface="Cambria Math" panose="02040503050406030204" pitchFamily="18" charset="0"/>
                        <a:cs typeface="Arial" panose="020B0604020202020204" pitchFamily="34" charset="0"/>
                      </a:rPr>
                      <m:t>𝑛</m:t>
                    </m:r>
                    <m:r>
                      <a:rPr lang="en-GB" i="1" spc="-55" dirty="0" smtClean="0">
                        <a:latin typeface="Cambria Math" panose="02040503050406030204" pitchFamily="18" charset="0"/>
                        <a:cs typeface="Arial" panose="020B0604020202020204" pitchFamily="34" charset="0"/>
                      </a:rPr>
                      <m:t>&gt;</m:t>
                    </m:r>
                    <m:r>
                      <a:rPr lang="en-GB" i="1" spc="-5" dirty="0" smtClean="0">
                        <a:latin typeface="Cambria Math" panose="02040503050406030204" pitchFamily="18" charset="0"/>
                        <a:cs typeface="Arial" panose="020B0604020202020204" pitchFamily="34" charset="0"/>
                      </a:rPr>
                      <m:t>1</m:t>
                    </m:r>
                  </m:oMath>
                </a14:m>
                <a:r>
                  <a:rPr lang="en-GB" spc="-5" dirty="0">
                    <a:latin typeface="Arial" panose="020B0604020202020204" pitchFamily="34" charset="0"/>
                    <a:cs typeface="Arial" panose="020B0604020202020204" pitchFamily="34" charset="0"/>
                  </a:rPr>
                  <a:t>, </a:t>
                </a:r>
                <a:r>
                  <a:rPr lang="en-GB" spc="-10" dirty="0">
                    <a:latin typeface="Arial" panose="020B0604020202020204" pitchFamily="34" charset="0"/>
                    <a:cs typeface="Arial" panose="020B0604020202020204" pitchFamily="34" charset="0"/>
                  </a:rPr>
                  <a:t>and</a:t>
                </a:r>
                <a:r>
                  <a:rPr lang="en-GB" spc="-5" dirty="0">
                    <a:latin typeface="Arial" panose="020B0604020202020204" pitchFamily="34" charset="0"/>
                    <a:cs typeface="Arial" panose="020B0604020202020204" pitchFamily="34" charset="0"/>
                  </a:rPr>
                  <a:t> </a:t>
                </a:r>
                <a14:m>
                  <m:oMath xmlns:m="http://schemas.openxmlformats.org/officeDocument/2006/math">
                    <m:r>
                      <a:rPr lang="en-GB" i="1" spc="10" dirty="0" smtClean="0">
                        <a:solidFill>
                          <a:schemeClr val="tx2"/>
                        </a:solidFill>
                        <a:latin typeface="Cambria Math" panose="02040503050406030204" pitchFamily="18" charset="0"/>
                        <a:cs typeface="Arial" panose="020B0604020202020204" pitchFamily="34" charset="0"/>
                      </a:rPr>
                      <m:t>𝐶</m:t>
                    </m:r>
                    <m:r>
                      <a:rPr lang="en-GB" i="1" spc="10" dirty="0" smtClean="0">
                        <a:solidFill>
                          <a:schemeClr val="tx2"/>
                        </a:solidFill>
                        <a:latin typeface="Cambria Math" panose="02040503050406030204" pitchFamily="18" charset="0"/>
                        <a:cs typeface="Arial" panose="020B0604020202020204" pitchFamily="34" charset="0"/>
                      </a:rPr>
                      <m:t>(1)=0</m:t>
                    </m:r>
                  </m:oMath>
                </a14:m>
                <a:endParaRPr lang="en-GB" spc="-10" dirty="0">
                  <a:solidFill>
                    <a:schemeClr val="tx2"/>
                  </a:solidFill>
                  <a:latin typeface="Arial" panose="020B0604020202020204" pitchFamily="34" charset="0"/>
                  <a:cs typeface="Arial" panose="020B0604020202020204" pitchFamily="34" charset="0"/>
                </a:endParaRPr>
              </a:p>
              <a:p>
                <a:pPr marL="0" indent="0">
                  <a:lnSpc>
                    <a:spcPct val="100000"/>
                  </a:lnSpc>
                  <a:spcBef>
                    <a:spcPts val="735"/>
                  </a:spcBef>
                  <a:buNone/>
                </a:pPr>
                <a:endParaRPr lang="en-GB" dirty="0">
                  <a:solidFill>
                    <a:schemeClr val="tx2"/>
                  </a:solidFill>
                  <a:latin typeface="Arial" panose="020B0604020202020204" pitchFamily="34" charset="0"/>
                  <a:cs typeface="Arial" panose="020B0604020202020204" pitchFamily="34" charset="0"/>
                </a:endParaRPr>
              </a:p>
              <a:p>
                <a:pPr marL="0" indent="0">
                  <a:lnSpc>
                    <a:spcPct val="100000"/>
                  </a:lnSpc>
                  <a:spcBef>
                    <a:spcPts val="630"/>
                  </a:spcBef>
                  <a:buNone/>
                </a:pPr>
                <a:r>
                  <a:rPr lang="en-GB" b="1" spc="-10" dirty="0">
                    <a:latin typeface="Arial" panose="020B0604020202020204" pitchFamily="34" charset="0"/>
                    <a:cs typeface="Arial" panose="020B0604020202020204" pitchFamily="34" charset="0"/>
                  </a:rPr>
                  <a:t>Aim </a:t>
                </a:r>
                <a:r>
                  <a:rPr lang="en-GB" b="1" spc="-5" dirty="0">
                    <a:latin typeface="Arial" panose="020B0604020202020204" pitchFamily="34" charset="0"/>
                    <a:cs typeface="Arial" panose="020B0604020202020204" pitchFamily="34" charset="0"/>
                  </a:rPr>
                  <a:t>of simplification </a:t>
                </a:r>
                <a:r>
                  <a:rPr lang="en-GB" b="1" spc="-10" dirty="0">
                    <a:latin typeface="Arial" panose="020B0604020202020204" pitchFamily="34" charset="0"/>
                    <a:cs typeface="Arial" panose="020B0604020202020204" pitchFamily="34" charset="0"/>
                  </a:rPr>
                  <a:t>and </a:t>
                </a:r>
                <a:r>
                  <a:rPr lang="en-GB" b="1" spc="-15" dirty="0">
                    <a:latin typeface="Arial" panose="020B0604020202020204" pitchFamily="34" charset="0"/>
                    <a:cs typeface="Arial" panose="020B0604020202020204" pitchFamily="34" charset="0"/>
                  </a:rPr>
                  <a:t>backward </a:t>
                </a:r>
                <a:r>
                  <a:rPr lang="en-GB" b="1" spc="-5" dirty="0">
                    <a:latin typeface="Arial" panose="020B0604020202020204" pitchFamily="34" charset="0"/>
                    <a:cs typeface="Arial" panose="020B0604020202020204" pitchFamily="34" charset="0"/>
                  </a:rPr>
                  <a:t>substitution:</a:t>
                </a:r>
                <a:r>
                  <a:rPr lang="en-GB" b="1" spc="85" dirty="0">
                    <a:latin typeface="Arial" panose="020B0604020202020204" pitchFamily="34" charset="0"/>
                    <a:cs typeface="Arial" panose="020B0604020202020204" pitchFamily="34" charset="0"/>
                  </a:rPr>
                  <a:t> </a:t>
                </a:r>
              </a:p>
              <a:p>
                <a:pPr marL="0" indent="0">
                  <a:lnSpc>
                    <a:spcPct val="100000"/>
                  </a:lnSpc>
                  <a:spcBef>
                    <a:spcPts val="630"/>
                  </a:spcBef>
                  <a:buNone/>
                </a:pPr>
                <a:r>
                  <a:rPr lang="en-GB" spc="-10" dirty="0">
                    <a:latin typeface="Arial" panose="020B0604020202020204" pitchFamily="34" charset="0"/>
                    <a:cs typeface="Arial" panose="020B0604020202020204" pitchFamily="34" charset="0"/>
                  </a:rPr>
                  <a:t>Convert 			</a:t>
                </a:r>
                <a14:m>
                  <m:oMath xmlns:m="http://schemas.openxmlformats.org/officeDocument/2006/math">
                    <m:r>
                      <a:rPr lang="en-GB" i="1" spc="10" dirty="0" smtClean="0">
                        <a:solidFill>
                          <a:schemeClr val="tx2"/>
                        </a:solidFill>
                        <a:latin typeface="Cambria Math" panose="02040503050406030204" pitchFamily="18" charset="0"/>
                        <a:cs typeface="Arial" panose="020B0604020202020204" pitchFamily="34" charset="0"/>
                      </a:rPr>
                      <m:t>𝐶</m:t>
                    </m:r>
                    <m:r>
                      <a:rPr lang="en-GB" i="1" spc="10" dirty="0" smtClean="0">
                        <a:solidFill>
                          <a:schemeClr val="tx2"/>
                        </a:solidFill>
                        <a:latin typeface="Cambria Math" panose="02040503050406030204" pitchFamily="18" charset="0"/>
                        <a:cs typeface="Arial" panose="020B0604020202020204" pitchFamily="34" charset="0"/>
                      </a:rPr>
                      <m:t>(</m:t>
                    </m:r>
                    <m:r>
                      <a:rPr lang="en-GB" i="1" spc="10" dirty="0" smtClean="0">
                        <a:solidFill>
                          <a:schemeClr val="tx2"/>
                        </a:solidFill>
                        <a:latin typeface="Cambria Math" panose="02040503050406030204" pitchFamily="18" charset="0"/>
                        <a:cs typeface="Arial" panose="020B0604020202020204" pitchFamily="34" charset="0"/>
                      </a:rPr>
                      <m:t>𝑛</m:t>
                    </m:r>
                    <m:r>
                      <a:rPr lang="en-GB" i="1" spc="10" dirty="0" smtClean="0">
                        <a:solidFill>
                          <a:schemeClr val="tx2"/>
                        </a:solidFill>
                        <a:latin typeface="Cambria Math" panose="02040503050406030204" pitchFamily="18" charset="0"/>
                        <a:cs typeface="Arial" panose="020B0604020202020204" pitchFamily="34" charset="0"/>
                      </a:rPr>
                      <m:t>)=</m:t>
                    </m:r>
                    <m:r>
                      <a:rPr lang="en-GB" i="1" spc="15" dirty="0" smtClean="0">
                        <a:solidFill>
                          <a:schemeClr val="tx2"/>
                        </a:solidFill>
                        <a:latin typeface="Cambria Math" panose="02040503050406030204" pitchFamily="18" charset="0"/>
                        <a:cs typeface="Arial" panose="020B0604020202020204" pitchFamily="34" charset="0"/>
                      </a:rPr>
                      <m:t>𝐶</m:t>
                    </m:r>
                    <m:r>
                      <a:rPr lang="en-GB" i="1" spc="15" dirty="0">
                        <a:solidFill>
                          <a:schemeClr val="tx2"/>
                        </a:solidFill>
                        <a:latin typeface="Cambria Math" panose="02040503050406030204" pitchFamily="18" charset="0"/>
                        <a:cs typeface="Arial" panose="020B0604020202020204" pitchFamily="34" charset="0"/>
                      </a:rPr>
                      <m:t>(</m:t>
                    </m:r>
                    <m:r>
                      <a:rPr lang="en-GB" i="1" spc="15" dirty="0" smtClean="0">
                        <a:solidFill>
                          <a:schemeClr val="tx2"/>
                        </a:solidFill>
                        <a:latin typeface="Cambria Math" panose="02040503050406030204" pitchFamily="18" charset="0"/>
                        <a:cs typeface="Arial" panose="020B0604020202020204" pitchFamily="34" charset="0"/>
                      </a:rPr>
                      <m:t>𝑛</m:t>
                    </m:r>
                    <m:r>
                      <a:rPr lang="en-GB" i="1" spc="-75" dirty="0" smtClean="0">
                        <a:solidFill>
                          <a:schemeClr val="tx2"/>
                        </a:solidFill>
                        <a:latin typeface="Cambria Math" panose="02040503050406030204" pitchFamily="18" charset="0"/>
                        <a:cs typeface="Arial" panose="020B0604020202020204" pitchFamily="34" charset="0"/>
                      </a:rPr>
                      <m:t>−</m:t>
                    </m:r>
                    <m:r>
                      <a:rPr lang="en-GB" i="1" spc="-5" dirty="0" smtClean="0">
                        <a:solidFill>
                          <a:schemeClr val="tx2"/>
                        </a:solidFill>
                        <a:latin typeface="Cambria Math" panose="02040503050406030204" pitchFamily="18" charset="0"/>
                        <a:cs typeface="Arial" panose="020B0604020202020204" pitchFamily="34" charset="0"/>
                      </a:rPr>
                      <m:t>1)</m:t>
                    </m:r>
                    <m:r>
                      <a:rPr lang="en-GB" i="1" spc="120" dirty="0" smtClean="0">
                        <a:solidFill>
                          <a:schemeClr val="tx2"/>
                        </a:solidFill>
                        <a:latin typeface="Cambria Math" panose="02040503050406030204" pitchFamily="18" charset="0"/>
                        <a:cs typeface="Arial" panose="020B0604020202020204" pitchFamily="34" charset="0"/>
                      </a:rPr>
                      <m:t>+</m:t>
                    </m:r>
                    <m:r>
                      <a:rPr lang="en-GB" i="1" spc="-125" dirty="0">
                        <a:solidFill>
                          <a:schemeClr val="tx2"/>
                        </a:solidFill>
                        <a:latin typeface="Cambria Math" panose="02040503050406030204" pitchFamily="18" charset="0"/>
                        <a:cs typeface="Arial" panose="020B0604020202020204" pitchFamily="34" charset="0"/>
                      </a:rPr>
                      <m:t>1</m:t>
                    </m:r>
                  </m:oMath>
                </a14:m>
                <a:r>
                  <a:rPr lang="en-GB" dirty="0">
                    <a:solidFill>
                      <a:schemeClr val="tx2"/>
                    </a:solidFill>
                    <a:latin typeface="Arial" panose="020B0604020202020204" pitchFamily="34" charset="0"/>
                    <a:cs typeface="Arial" panose="020B0604020202020204" pitchFamily="34" charset="0"/>
                  </a:rPr>
                  <a:t> </a:t>
                </a:r>
                <a:r>
                  <a:rPr lang="en-GB" spc="-5" dirty="0">
                    <a:latin typeface="Arial" panose="020B0604020202020204" pitchFamily="34" charset="0"/>
                    <a:cs typeface="Arial" panose="020B0604020202020204" pitchFamily="34" charset="0"/>
                  </a:rPr>
                  <a:t>to </a:t>
                </a:r>
                <a14:m>
                  <m:oMath xmlns:m="http://schemas.openxmlformats.org/officeDocument/2006/math">
                    <m:r>
                      <a:rPr lang="en-GB" i="1" spc="10" dirty="0" smtClean="0">
                        <a:solidFill>
                          <a:schemeClr val="tx2"/>
                        </a:solidFill>
                        <a:latin typeface="Cambria Math" panose="02040503050406030204" pitchFamily="18" charset="0"/>
                        <a:cs typeface="Arial" panose="020B0604020202020204" pitchFamily="34" charset="0"/>
                      </a:rPr>
                      <m:t>𝐶</m:t>
                    </m:r>
                    <m:r>
                      <a:rPr lang="en-GB" i="1" spc="10" dirty="0" smtClean="0">
                        <a:solidFill>
                          <a:schemeClr val="tx2"/>
                        </a:solidFill>
                        <a:latin typeface="Cambria Math" panose="02040503050406030204" pitchFamily="18" charset="0"/>
                        <a:cs typeface="Arial" panose="020B0604020202020204" pitchFamily="34" charset="0"/>
                      </a:rPr>
                      <m:t>(</m:t>
                    </m:r>
                    <m:r>
                      <a:rPr lang="en-GB" i="1" spc="10" dirty="0" smtClean="0">
                        <a:solidFill>
                          <a:schemeClr val="tx2"/>
                        </a:solidFill>
                        <a:latin typeface="Cambria Math" panose="02040503050406030204" pitchFamily="18" charset="0"/>
                        <a:cs typeface="Arial" panose="020B0604020202020204" pitchFamily="34" charset="0"/>
                      </a:rPr>
                      <m:t>𝑛</m:t>
                    </m:r>
                    <m:r>
                      <a:rPr lang="en-GB" i="1" spc="10" dirty="0" smtClean="0">
                        <a:solidFill>
                          <a:schemeClr val="tx2"/>
                        </a:solidFill>
                        <a:latin typeface="Cambria Math" panose="02040503050406030204" pitchFamily="18" charset="0"/>
                        <a:cs typeface="Arial" panose="020B0604020202020204" pitchFamily="34" charset="0"/>
                      </a:rPr>
                      <m:t>)=</m:t>
                    </m:r>
                    <m:r>
                      <a:rPr lang="en-GB" i="1" spc="-5" dirty="0" smtClean="0">
                        <a:solidFill>
                          <a:schemeClr val="tx2"/>
                        </a:solidFill>
                        <a:latin typeface="Cambria Math" panose="02040503050406030204" pitchFamily="18" charset="0"/>
                        <a:cs typeface="Arial" panose="020B0604020202020204" pitchFamily="34" charset="0"/>
                      </a:rPr>
                      <m:t>𝑓𝑢𝑛𝑐𝑡𝑖𝑜𝑛</m:t>
                    </m:r>
                    <m:r>
                      <a:rPr lang="en-GB" i="1" spc="-5" dirty="0">
                        <a:solidFill>
                          <a:schemeClr val="tx2"/>
                        </a:solidFill>
                        <a:latin typeface="Cambria Math" panose="02040503050406030204" pitchFamily="18" charset="0"/>
                        <a:cs typeface="Arial" panose="020B0604020202020204" pitchFamily="34" charset="0"/>
                      </a:rPr>
                      <m:t>(</m:t>
                    </m:r>
                    <m:r>
                      <a:rPr lang="en-GB" i="1" spc="-5" dirty="0">
                        <a:solidFill>
                          <a:schemeClr val="tx2"/>
                        </a:solidFill>
                        <a:latin typeface="Cambria Math" panose="02040503050406030204" pitchFamily="18" charset="0"/>
                        <a:cs typeface="Arial" panose="020B0604020202020204" pitchFamily="34" charset="0"/>
                      </a:rPr>
                      <m:t>𝑛</m:t>
                    </m:r>
                    <m:r>
                      <a:rPr lang="en-GB" i="1" spc="-5" dirty="0">
                        <a:solidFill>
                          <a:schemeClr val="tx2"/>
                        </a:solidFill>
                        <a:latin typeface="Cambria Math" panose="02040503050406030204" pitchFamily="18" charset="0"/>
                        <a:cs typeface="Arial" panose="020B0604020202020204" pitchFamily="34" charset="0"/>
                      </a:rPr>
                      <m:t>)</m:t>
                    </m:r>
                  </m:oMath>
                </a14:m>
                <a:endParaRPr lang="en-GB" spc="-5" dirty="0">
                  <a:solidFill>
                    <a:schemeClr val="tx2"/>
                  </a:solidFill>
                  <a:latin typeface="Arial" panose="020B0604020202020204" pitchFamily="34" charset="0"/>
                  <a:cs typeface="Arial" panose="020B0604020202020204" pitchFamily="34" charset="0"/>
                </a:endParaRPr>
              </a:p>
              <a:p>
                <a:pPr marL="0" indent="0">
                  <a:lnSpc>
                    <a:spcPct val="100000"/>
                  </a:lnSpc>
                  <a:spcBef>
                    <a:spcPts val="35"/>
                  </a:spcBef>
                  <a:buNone/>
                </a:pPr>
                <a:r>
                  <a:rPr lang="en-GB" spc="-10" dirty="0">
                    <a:latin typeface="Arial" panose="020B0604020202020204" pitchFamily="34" charset="0"/>
                    <a:cs typeface="Arial" panose="020B0604020202020204" pitchFamily="34" charset="0"/>
                  </a:rPr>
                  <a:t>For example,</a:t>
                </a:r>
                <a:r>
                  <a:rPr lang="en-GB" dirty="0">
                    <a:latin typeface="Arial" panose="020B0604020202020204" pitchFamily="34" charset="0"/>
                    <a:cs typeface="Arial" panose="020B0604020202020204" pitchFamily="34" charset="0"/>
                  </a:rPr>
                  <a:t> 	</a:t>
                </a:r>
                <a14:m>
                  <m:oMath xmlns:m="http://schemas.openxmlformats.org/officeDocument/2006/math">
                    <m:r>
                      <a:rPr lang="en-GB" i="1" spc="10" dirty="0" smtClean="0">
                        <a:solidFill>
                          <a:schemeClr val="tx2"/>
                        </a:solidFill>
                        <a:latin typeface="Cambria Math" panose="02040503050406030204" pitchFamily="18" charset="0"/>
                        <a:cs typeface="Arial" panose="020B0604020202020204" pitchFamily="34" charset="0"/>
                      </a:rPr>
                      <m:t>𝐶</m:t>
                    </m:r>
                    <m:r>
                      <a:rPr lang="en-GB" i="1" spc="10" dirty="0" smtClean="0">
                        <a:solidFill>
                          <a:schemeClr val="tx2"/>
                        </a:solidFill>
                        <a:latin typeface="Cambria Math" panose="02040503050406030204" pitchFamily="18" charset="0"/>
                        <a:cs typeface="Arial" panose="020B0604020202020204" pitchFamily="34" charset="0"/>
                      </a:rPr>
                      <m:t>(</m:t>
                    </m:r>
                    <m:r>
                      <a:rPr lang="en-GB" i="1" spc="10" dirty="0" smtClean="0">
                        <a:solidFill>
                          <a:schemeClr val="tx2"/>
                        </a:solidFill>
                        <a:latin typeface="Cambria Math" panose="02040503050406030204" pitchFamily="18" charset="0"/>
                        <a:cs typeface="Arial" panose="020B0604020202020204" pitchFamily="34" charset="0"/>
                      </a:rPr>
                      <m:t>𝑛</m:t>
                    </m:r>
                    <m:r>
                      <a:rPr lang="en-GB" i="1" spc="10" dirty="0" smtClean="0">
                        <a:solidFill>
                          <a:schemeClr val="tx2"/>
                        </a:solidFill>
                        <a:latin typeface="Cambria Math" panose="02040503050406030204" pitchFamily="18" charset="0"/>
                        <a:cs typeface="Arial" panose="020B0604020202020204" pitchFamily="34" charset="0"/>
                      </a:rPr>
                      <m:t>)=</m:t>
                    </m:r>
                    <m:r>
                      <a:rPr lang="en-GB" i="1" spc="-10" dirty="0">
                        <a:solidFill>
                          <a:schemeClr val="tx2"/>
                        </a:solidFill>
                        <a:latin typeface="Cambria Math" panose="02040503050406030204" pitchFamily="18" charset="0"/>
                        <a:cs typeface="Arial" panose="020B0604020202020204" pitchFamily="34" charset="0"/>
                      </a:rPr>
                      <m:t>𝑛</m:t>
                    </m:r>
                    <m:r>
                      <a:rPr lang="en-GB" i="1" spc="120" dirty="0">
                        <a:solidFill>
                          <a:schemeClr val="tx2"/>
                        </a:solidFill>
                        <a:latin typeface="Cambria Math" panose="02040503050406030204" pitchFamily="18" charset="0"/>
                        <a:cs typeface="Arial" panose="020B0604020202020204" pitchFamily="34" charset="0"/>
                      </a:rPr>
                      <m:t>+</m:t>
                    </m:r>
                    <m:r>
                      <a:rPr lang="en-GB" i="1" spc="-5" dirty="0">
                        <a:solidFill>
                          <a:schemeClr val="tx2"/>
                        </a:solidFill>
                        <a:latin typeface="Cambria Math" panose="02040503050406030204" pitchFamily="18" charset="0"/>
                        <a:cs typeface="Arial" panose="020B0604020202020204" pitchFamily="34" charset="0"/>
                      </a:rPr>
                      <m:t>1</m:t>
                    </m:r>
                  </m:oMath>
                </a14:m>
                <a:endParaRPr lang="en-GB" dirty="0">
                  <a:latin typeface="Arial" panose="020B0604020202020204" pitchFamily="34" charset="0"/>
                  <a:cs typeface="Arial" panose="020B0604020202020204" pitchFamily="34" charset="0"/>
                </a:endParaRPr>
              </a:p>
              <a:p>
                <a:pPr marL="0" indent="0">
                  <a:lnSpc>
                    <a:spcPct val="100000"/>
                  </a:lnSpc>
                  <a:spcBef>
                    <a:spcPts val="35"/>
                  </a:spcBef>
                  <a:buNone/>
                </a:pPr>
                <a:endParaRPr lang="en-GB" dirty="0">
                  <a:latin typeface="Arial" panose="020B0604020202020204" pitchFamily="34" charset="0"/>
                  <a:cs typeface="Arial" panose="020B0604020202020204" pitchFamily="34" charset="0"/>
                </a:endParaRPr>
              </a:p>
              <a:p>
                <a:pPr marL="0" indent="0">
                  <a:lnSpc>
                    <a:spcPct val="100000"/>
                  </a:lnSpc>
                  <a:buNone/>
                </a:pPr>
                <a:endParaRPr lang="en-GB" dirty="0">
                  <a:latin typeface="Arial" panose="020B0604020202020204" pitchFamily="34" charset="0"/>
                  <a:cs typeface="Arial" panose="020B0604020202020204" pitchFamily="34" charset="0"/>
                </a:endParaRPr>
              </a:p>
            </p:txBody>
          </p:sp>
        </mc:Choice>
        <mc:Fallback xmlns="">
          <p:sp>
            <p:nvSpPr>
              <p:cNvPr id="3" name="Text Placeholder 2">
                <a:extLst>
                  <a:ext uri="{FF2B5EF4-FFF2-40B4-BE49-F238E27FC236}">
                    <a16:creationId xmlns:a16="http://schemas.microsoft.com/office/drawing/2014/main" id="{78B6C6AE-A10F-484F-B18C-B4AA53E6AC70}"/>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AU">
                    <a:noFill/>
                  </a:rPr>
                  <a:t> </a:t>
                </a:r>
              </a:p>
            </p:txBody>
          </p:sp>
        </mc:Fallback>
      </mc:AlternateContent>
      <p:sp>
        <p:nvSpPr>
          <p:cNvPr id="2" name="Title 1">
            <a:extLst>
              <a:ext uri="{FF2B5EF4-FFF2-40B4-BE49-F238E27FC236}">
                <a16:creationId xmlns:a16="http://schemas.microsoft.com/office/drawing/2014/main" id="{FCB61959-2FDB-42D7-B459-DA0F0A972CC6}"/>
              </a:ext>
            </a:extLst>
          </p:cNvPr>
          <p:cNvSpPr>
            <a:spLocks noGrp="1"/>
          </p:cNvSpPr>
          <p:nvPr>
            <p:ph type="title"/>
          </p:nvPr>
        </p:nvSpPr>
        <p:spPr/>
        <p:txBody>
          <a:bodyPr>
            <a:noAutofit/>
          </a:bodyPr>
          <a:lstStyle/>
          <a:p>
            <a:r>
              <a:rPr lang="en-GB" sz="2800" dirty="0"/>
              <a:t>Backward Substitution: Factorial example</a:t>
            </a:r>
          </a:p>
        </p:txBody>
      </p:sp>
      <p:sp>
        <p:nvSpPr>
          <p:cNvPr id="4" name="Slide Number Placeholder 3">
            <a:extLst>
              <a:ext uri="{FF2B5EF4-FFF2-40B4-BE49-F238E27FC236}">
                <a16:creationId xmlns:a16="http://schemas.microsoft.com/office/drawing/2014/main" id="{855FC117-5DD9-4367-B017-E9611ADADFA6}"/>
              </a:ext>
            </a:extLst>
          </p:cNvPr>
          <p:cNvSpPr>
            <a:spLocks noGrp="1"/>
          </p:cNvSpPr>
          <p:nvPr>
            <p:ph type="sldNum" sz="quarter" idx="12"/>
          </p:nvPr>
        </p:nvSpPr>
        <p:spPr/>
        <p:txBody>
          <a:bodyPr/>
          <a:lstStyle/>
          <a:p>
            <a:fld id="{66B7A6BE-7A3D-1C4F-BEDA-C5431FB9FC0F}" type="slidenum">
              <a:rPr lang="en-US" smtClean="0"/>
              <a:pPr/>
              <a:t>84</a:t>
            </a:fld>
            <a:endParaRPr lang="en-US" dirty="0"/>
          </a:p>
        </p:txBody>
      </p:sp>
    </p:spTree>
    <p:extLst>
      <p:ext uri="{BB962C8B-B14F-4D97-AF65-F5344CB8AC3E}">
        <p14:creationId xmlns:p14="http://schemas.microsoft.com/office/powerpoint/2010/main" val="21417079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78B6C6AE-A10F-484F-B18C-B4AA53E6AC70}"/>
                  </a:ext>
                </a:extLst>
              </p:cNvPr>
              <p:cNvSpPr>
                <a:spLocks noGrp="1"/>
              </p:cNvSpPr>
              <p:nvPr>
                <p:ph idx="1"/>
              </p:nvPr>
            </p:nvSpPr>
            <p:spPr/>
            <p:txBody>
              <a:bodyPr>
                <a:normAutofit fontScale="92500" lnSpcReduction="10000"/>
              </a:bodyPr>
              <a:lstStyle/>
              <a:p>
                <a:pPr marL="0" indent="0">
                  <a:lnSpc>
                    <a:spcPct val="120000"/>
                  </a:lnSpc>
                  <a:spcBef>
                    <a:spcPts val="630"/>
                  </a:spcBef>
                  <a:buNone/>
                </a:pPr>
                <a:r>
                  <a:rPr lang="en-GB" sz="2000" b="1" spc="-10" dirty="0">
                    <a:latin typeface="Arial" panose="020B0604020202020204" pitchFamily="34" charset="0"/>
                    <a:cs typeface="Arial" panose="020B0604020202020204" pitchFamily="34" charset="0"/>
                  </a:rPr>
                  <a:t>Aim </a:t>
                </a:r>
                <a:r>
                  <a:rPr lang="en-GB" sz="2000" b="1" spc="-5" dirty="0">
                    <a:latin typeface="Arial" panose="020B0604020202020204" pitchFamily="34" charset="0"/>
                    <a:cs typeface="Arial" panose="020B0604020202020204" pitchFamily="34" charset="0"/>
                  </a:rPr>
                  <a:t>of simplification </a:t>
                </a:r>
                <a:r>
                  <a:rPr lang="en-GB" sz="2000" b="1" spc="-10" dirty="0">
                    <a:latin typeface="Arial" panose="020B0604020202020204" pitchFamily="34" charset="0"/>
                    <a:cs typeface="Arial" panose="020B0604020202020204" pitchFamily="34" charset="0"/>
                  </a:rPr>
                  <a:t>and </a:t>
                </a:r>
                <a:r>
                  <a:rPr lang="en-GB" sz="2000" b="1" spc="-15" dirty="0">
                    <a:latin typeface="Arial" panose="020B0604020202020204" pitchFamily="34" charset="0"/>
                    <a:cs typeface="Arial" panose="020B0604020202020204" pitchFamily="34" charset="0"/>
                  </a:rPr>
                  <a:t>backward </a:t>
                </a:r>
                <a:r>
                  <a:rPr lang="en-GB" sz="2000" b="1" spc="-5" dirty="0">
                    <a:latin typeface="Arial" panose="020B0604020202020204" pitchFamily="34" charset="0"/>
                    <a:cs typeface="Arial" panose="020B0604020202020204" pitchFamily="34" charset="0"/>
                  </a:rPr>
                  <a:t>substitution:</a:t>
                </a:r>
                <a:r>
                  <a:rPr lang="en-GB" sz="2000" b="1" spc="85" dirty="0">
                    <a:latin typeface="Arial" panose="020B0604020202020204" pitchFamily="34" charset="0"/>
                    <a:cs typeface="Arial" panose="020B0604020202020204" pitchFamily="34" charset="0"/>
                  </a:rPr>
                  <a:t> </a:t>
                </a:r>
                <a:r>
                  <a:rPr lang="en-GB" sz="2000" spc="-10" dirty="0">
                    <a:latin typeface="Arial" panose="020B0604020202020204" pitchFamily="34" charset="0"/>
                    <a:cs typeface="Arial" panose="020B0604020202020204" pitchFamily="34" charset="0"/>
                  </a:rPr>
                  <a:t>Convert</a:t>
                </a:r>
                <a:endParaRPr lang="en-GB" sz="2000" dirty="0">
                  <a:latin typeface="Arial" panose="020B0604020202020204" pitchFamily="34" charset="0"/>
                  <a:cs typeface="Arial" panose="020B0604020202020204" pitchFamily="34" charset="0"/>
                </a:endParaRPr>
              </a:p>
              <a:p>
                <a:pPr marL="0" indent="0">
                  <a:lnSpc>
                    <a:spcPct val="120000"/>
                  </a:lnSpc>
                  <a:spcBef>
                    <a:spcPts val="35"/>
                  </a:spcBef>
                  <a:buNone/>
                </a:pPr>
                <a14:m>
                  <m:oMath xmlns:m="http://schemas.openxmlformats.org/officeDocument/2006/math">
                    <m:r>
                      <a:rPr lang="en-GB" sz="2000" i="1" spc="10" dirty="0" smtClean="0">
                        <a:solidFill>
                          <a:schemeClr val="tx2"/>
                        </a:solidFill>
                        <a:latin typeface="Cambria Math" panose="02040503050406030204" pitchFamily="18" charset="0"/>
                        <a:cs typeface="Arial" panose="020B0604020202020204" pitchFamily="34" charset="0"/>
                      </a:rPr>
                      <m:t>𝐶</m:t>
                    </m:r>
                    <m:r>
                      <a:rPr lang="en-GB" sz="2000" i="1" spc="10" dirty="0" smtClean="0">
                        <a:solidFill>
                          <a:schemeClr val="tx2"/>
                        </a:solidFill>
                        <a:latin typeface="Cambria Math" panose="02040503050406030204" pitchFamily="18" charset="0"/>
                        <a:cs typeface="Arial" panose="020B0604020202020204" pitchFamily="34" charset="0"/>
                      </a:rPr>
                      <m:t>(</m:t>
                    </m:r>
                    <m:r>
                      <a:rPr lang="en-GB" sz="2000" i="1" spc="10" dirty="0" smtClean="0">
                        <a:solidFill>
                          <a:schemeClr val="tx2"/>
                        </a:solidFill>
                        <a:latin typeface="Cambria Math" panose="02040503050406030204" pitchFamily="18" charset="0"/>
                        <a:cs typeface="Arial" panose="020B0604020202020204" pitchFamily="34" charset="0"/>
                      </a:rPr>
                      <m:t>𝑛</m:t>
                    </m:r>
                    <m:r>
                      <a:rPr lang="en-GB" sz="2000" i="1" spc="10" dirty="0" smtClean="0">
                        <a:solidFill>
                          <a:schemeClr val="tx2"/>
                        </a:solidFill>
                        <a:latin typeface="Cambria Math" panose="02040503050406030204" pitchFamily="18" charset="0"/>
                        <a:cs typeface="Arial" panose="020B0604020202020204" pitchFamily="34" charset="0"/>
                      </a:rPr>
                      <m:t>)=</m:t>
                    </m:r>
                    <m:r>
                      <a:rPr lang="en-GB" sz="2000" i="1" spc="15" dirty="0" smtClean="0">
                        <a:solidFill>
                          <a:schemeClr val="tx2"/>
                        </a:solidFill>
                        <a:latin typeface="Cambria Math" panose="02040503050406030204" pitchFamily="18" charset="0"/>
                        <a:cs typeface="Arial" panose="020B0604020202020204" pitchFamily="34" charset="0"/>
                      </a:rPr>
                      <m:t>𝐶</m:t>
                    </m:r>
                    <m:r>
                      <a:rPr lang="en-GB" sz="2000" i="1" spc="15" dirty="0">
                        <a:solidFill>
                          <a:schemeClr val="tx2"/>
                        </a:solidFill>
                        <a:latin typeface="Cambria Math" panose="02040503050406030204" pitchFamily="18" charset="0"/>
                        <a:cs typeface="Arial" panose="020B0604020202020204" pitchFamily="34" charset="0"/>
                      </a:rPr>
                      <m:t>(</m:t>
                    </m:r>
                    <m:r>
                      <a:rPr lang="en-GB" sz="2000" i="1" spc="15" dirty="0" smtClean="0">
                        <a:solidFill>
                          <a:schemeClr val="tx2"/>
                        </a:solidFill>
                        <a:latin typeface="Cambria Math" panose="02040503050406030204" pitchFamily="18" charset="0"/>
                        <a:cs typeface="Arial" panose="020B0604020202020204" pitchFamily="34" charset="0"/>
                      </a:rPr>
                      <m:t>𝑛</m:t>
                    </m:r>
                    <m:r>
                      <a:rPr lang="en-GB" sz="2000" i="1" spc="-75" dirty="0" smtClean="0">
                        <a:solidFill>
                          <a:schemeClr val="tx2"/>
                        </a:solidFill>
                        <a:latin typeface="Cambria Math" panose="02040503050406030204" pitchFamily="18" charset="0"/>
                        <a:cs typeface="Arial" panose="020B0604020202020204" pitchFamily="34" charset="0"/>
                      </a:rPr>
                      <m:t>−</m:t>
                    </m:r>
                    <m:r>
                      <a:rPr lang="en-GB" sz="2000" i="1" spc="-5" dirty="0" smtClean="0">
                        <a:solidFill>
                          <a:schemeClr val="tx2"/>
                        </a:solidFill>
                        <a:latin typeface="Cambria Math" panose="02040503050406030204" pitchFamily="18" charset="0"/>
                        <a:cs typeface="Arial" panose="020B0604020202020204" pitchFamily="34" charset="0"/>
                      </a:rPr>
                      <m:t>1)</m:t>
                    </m:r>
                    <m:r>
                      <a:rPr lang="en-GB" sz="2000" i="1" spc="120" dirty="0" smtClean="0">
                        <a:solidFill>
                          <a:schemeClr val="tx2"/>
                        </a:solidFill>
                        <a:latin typeface="Cambria Math" panose="02040503050406030204" pitchFamily="18" charset="0"/>
                        <a:cs typeface="Arial" panose="020B0604020202020204" pitchFamily="34" charset="0"/>
                      </a:rPr>
                      <m:t>+</m:t>
                    </m:r>
                    <m:r>
                      <a:rPr lang="en-GB" sz="2000" i="1" spc="-10" dirty="0" smtClean="0">
                        <a:solidFill>
                          <a:schemeClr val="tx2"/>
                        </a:solidFill>
                        <a:latin typeface="Cambria Math" panose="02040503050406030204" pitchFamily="18" charset="0"/>
                        <a:cs typeface="Arial" panose="020B0604020202020204" pitchFamily="34" charset="0"/>
                      </a:rPr>
                      <m:t>1</m:t>
                    </m:r>
                  </m:oMath>
                </a14:m>
                <a:r>
                  <a:rPr lang="en-GB" sz="2000" dirty="0">
                    <a:solidFill>
                      <a:schemeClr val="tx2"/>
                    </a:solidFill>
                    <a:latin typeface="Arial" panose="020B0604020202020204" pitchFamily="34" charset="0"/>
                    <a:cs typeface="Arial" panose="020B0604020202020204" pitchFamily="34" charset="0"/>
                  </a:rPr>
                  <a:t> </a:t>
                </a:r>
                <a:r>
                  <a:rPr lang="en-GB" sz="2000" spc="-5" dirty="0">
                    <a:latin typeface="Arial" panose="020B0604020202020204" pitchFamily="34" charset="0"/>
                    <a:cs typeface="Arial" panose="020B0604020202020204" pitchFamily="34" charset="0"/>
                  </a:rPr>
                  <a:t>to </a:t>
                </a:r>
                <a14:m>
                  <m:oMath xmlns:m="http://schemas.openxmlformats.org/officeDocument/2006/math">
                    <m:r>
                      <a:rPr lang="en-GB" sz="2000" i="1" spc="10" dirty="0" smtClean="0">
                        <a:latin typeface="Cambria Math" panose="02040503050406030204" pitchFamily="18" charset="0"/>
                        <a:cs typeface="Arial" panose="020B0604020202020204" pitchFamily="34" charset="0"/>
                      </a:rPr>
                      <m:t>𝐶</m:t>
                    </m:r>
                    <m:r>
                      <a:rPr lang="en-GB" sz="2000" i="1" spc="10" dirty="0" smtClean="0">
                        <a:latin typeface="Cambria Math" panose="02040503050406030204" pitchFamily="18" charset="0"/>
                        <a:cs typeface="Arial" panose="020B0604020202020204" pitchFamily="34" charset="0"/>
                      </a:rPr>
                      <m:t>(</m:t>
                    </m:r>
                    <m:r>
                      <a:rPr lang="en-GB" sz="2000" i="1" spc="10" dirty="0" smtClean="0">
                        <a:latin typeface="Cambria Math" panose="02040503050406030204" pitchFamily="18" charset="0"/>
                        <a:cs typeface="Arial" panose="020B0604020202020204" pitchFamily="34" charset="0"/>
                      </a:rPr>
                      <m:t>𝑛</m:t>
                    </m:r>
                    <m:r>
                      <a:rPr lang="en-GB" sz="2000" i="1" spc="10" dirty="0" smtClean="0">
                        <a:latin typeface="Cambria Math" panose="02040503050406030204" pitchFamily="18" charset="0"/>
                        <a:cs typeface="Arial" panose="020B0604020202020204" pitchFamily="34" charset="0"/>
                      </a:rPr>
                      <m:t>)=</m:t>
                    </m:r>
                    <m:r>
                      <a:rPr lang="en-GB" sz="2000" i="1" spc="-5" dirty="0" smtClean="0">
                        <a:latin typeface="Cambria Math" panose="02040503050406030204" pitchFamily="18" charset="0"/>
                        <a:cs typeface="Arial" panose="020B0604020202020204" pitchFamily="34" charset="0"/>
                      </a:rPr>
                      <m:t>𝑓𝑢𝑛𝑐𝑡𝑖𝑜𝑛</m:t>
                    </m:r>
                    <m:r>
                      <a:rPr lang="en-GB" sz="2000" i="1" spc="-5" dirty="0">
                        <a:latin typeface="Cambria Math" panose="02040503050406030204" pitchFamily="18" charset="0"/>
                        <a:cs typeface="Arial" panose="020B0604020202020204" pitchFamily="34" charset="0"/>
                      </a:rPr>
                      <m:t>(</m:t>
                    </m:r>
                    <m:r>
                      <a:rPr lang="en-GB" sz="2000" i="1" spc="-5" dirty="0">
                        <a:latin typeface="Cambria Math" panose="02040503050406030204" pitchFamily="18" charset="0"/>
                        <a:cs typeface="Arial" panose="020B0604020202020204" pitchFamily="34" charset="0"/>
                      </a:rPr>
                      <m:t>𝑛</m:t>
                    </m:r>
                    <m:r>
                      <a:rPr lang="en-GB" sz="2000" i="1" spc="-5" dirty="0">
                        <a:latin typeface="Cambria Math" panose="02040503050406030204" pitchFamily="18" charset="0"/>
                        <a:cs typeface="Arial" panose="020B0604020202020204" pitchFamily="34" charset="0"/>
                      </a:rPr>
                      <m:t>)</m:t>
                    </m:r>
                  </m:oMath>
                </a14:m>
                <a:r>
                  <a:rPr lang="en-GB" sz="2000" spc="-5" dirty="0">
                    <a:latin typeface="Arial" panose="020B0604020202020204" pitchFamily="34" charset="0"/>
                    <a:cs typeface="Arial" panose="020B0604020202020204" pitchFamily="34" charset="0"/>
                  </a:rPr>
                  <a:t>, </a:t>
                </a:r>
                <a:r>
                  <a:rPr lang="en-GB" sz="2000" spc="-10" dirty="0">
                    <a:latin typeface="Arial" panose="020B0604020202020204" pitchFamily="34" charset="0"/>
                    <a:cs typeface="Arial" panose="020B0604020202020204" pitchFamily="34" charset="0"/>
                  </a:rPr>
                  <a:t>e.g.,</a:t>
                </a:r>
                <a:r>
                  <a:rPr lang="en-GB" sz="2000" dirty="0">
                    <a:latin typeface="Arial" panose="020B0604020202020204" pitchFamily="34" charset="0"/>
                    <a:cs typeface="Arial" panose="020B0604020202020204" pitchFamily="34" charset="0"/>
                  </a:rPr>
                  <a:t> </a:t>
                </a:r>
                <a14:m>
                  <m:oMath xmlns:m="http://schemas.openxmlformats.org/officeDocument/2006/math">
                    <m:r>
                      <a:rPr lang="en-GB" sz="2000" i="1" spc="10" dirty="0" smtClean="0">
                        <a:solidFill>
                          <a:schemeClr val="tx2"/>
                        </a:solidFill>
                        <a:latin typeface="Cambria Math" panose="02040503050406030204" pitchFamily="18" charset="0"/>
                        <a:cs typeface="Arial" panose="020B0604020202020204" pitchFamily="34" charset="0"/>
                      </a:rPr>
                      <m:t>𝐶</m:t>
                    </m:r>
                    <m:r>
                      <a:rPr lang="en-GB" sz="2000" i="1" spc="10" dirty="0" smtClean="0">
                        <a:solidFill>
                          <a:schemeClr val="tx2"/>
                        </a:solidFill>
                        <a:latin typeface="Cambria Math" panose="02040503050406030204" pitchFamily="18" charset="0"/>
                        <a:cs typeface="Arial" panose="020B0604020202020204" pitchFamily="34" charset="0"/>
                      </a:rPr>
                      <m:t>(</m:t>
                    </m:r>
                    <m:r>
                      <a:rPr lang="en-GB" sz="2000" i="1" spc="10" dirty="0" smtClean="0">
                        <a:solidFill>
                          <a:schemeClr val="tx2"/>
                        </a:solidFill>
                        <a:latin typeface="Cambria Math" panose="02040503050406030204" pitchFamily="18" charset="0"/>
                        <a:cs typeface="Arial" panose="020B0604020202020204" pitchFamily="34" charset="0"/>
                      </a:rPr>
                      <m:t>𝑛</m:t>
                    </m:r>
                    <m:r>
                      <a:rPr lang="en-GB" sz="2000" i="1" spc="10" dirty="0" smtClean="0">
                        <a:solidFill>
                          <a:schemeClr val="tx2"/>
                        </a:solidFill>
                        <a:latin typeface="Cambria Math" panose="02040503050406030204" pitchFamily="18" charset="0"/>
                        <a:cs typeface="Arial" panose="020B0604020202020204" pitchFamily="34" charset="0"/>
                      </a:rPr>
                      <m:t>)=</m:t>
                    </m:r>
                    <m:r>
                      <a:rPr lang="en-GB" sz="2000" i="1" spc="-10" dirty="0" smtClean="0">
                        <a:solidFill>
                          <a:schemeClr val="tx2"/>
                        </a:solidFill>
                        <a:latin typeface="Cambria Math" panose="02040503050406030204" pitchFamily="18" charset="0"/>
                        <a:cs typeface="Arial" panose="020B0604020202020204" pitchFamily="34" charset="0"/>
                      </a:rPr>
                      <m:t>𝑛</m:t>
                    </m:r>
                    <m:r>
                      <a:rPr lang="en-GB" sz="2000" i="1" spc="120" dirty="0" smtClean="0">
                        <a:solidFill>
                          <a:schemeClr val="tx2"/>
                        </a:solidFill>
                        <a:latin typeface="Cambria Math" panose="02040503050406030204" pitchFamily="18" charset="0"/>
                        <a:cs typeface="Arial" panose="020B0604020202020204" pitchFamily="34" charset="0"/>
                      </a:rPr>
                      <m:t>+</m:t>
                    </m:r>
                    <m:r>
                      <a:rPr lang="en-GB" sz="2000" i="1" spc="-5" dirty="0" smtClean="0">
                        <a:solidFill>
                          <a:schemeClr val="tx2"/>
                        </a:solidFill>
                        <a:latin typeface="Cambria Math" panose="02040503050406030204" pitchFamily="18" charset="0"/>
                        <a:cs typeface="Arial" panose="020B0604020202020204" pitchFamily="34" charset="0"/>
                      </a:rPr>
                      <m:t>1</m:t>
                    </m:r>
                  </m:oMath>
                </a14:m>
                <a:endParaRPr lang="en-GB" sz="2000" spc="-5" dirty="0">
                  <a:latin typeface="Arial" panose="020B0604020202020204" pitchFamily="34" charset="0"/>
                  <a:cs typeface="Arial" panose="020B0604020202020204" pitchFamily="34" charset="0"/>
                </a:endParaRPr>
              </a:p>
              <a:p>
                <a:pPr marL="0" indent="0">
                  <a:lnSpc>
                    <a:spcPct val="120000"/>
                  </a:lnSpc>
                  <a:spcBef>
                    <a:spcPts val="35"/>
                  </a:spcBef>
                  <a:buNone/>
                </a:pPr>
                <a:endParaRPr lang="en-US" sz="2000" spc="-5" dirty="0">
                  <a:latin typeface="Arial" panose="020B0604020202020204" pitchFamily="34" charset="0"/>
                  <a:cs typeface="Arial" panose="020B0604020202020204" pitchFamily="34" charset="0"/>
                </a:endParaRPr>
              </a:p>
              <a:p>
                <a:pPr marL="457200" indent="-457200">
                  <a:lnSpc>
                    <a:spcPct val="120000"/>
                  </a:lnSpc>
                  <a:spcBef>
                    <a:spcPts val="35"/>
                  </a:spcBef>
                  <a:buFont typeface="+mj-lt"/>
                  <a:buAutoNum type="arabicPeriod"/>
                </a:pPr>
                <a:r>
                  <a:rPr lang="en-GB" sz="2000" dirty="0">
                    <a:latin typeface="Arial" panose="020B0604020202020204" pitchFamily="34" charset="0"/>
                    <a:cs typeface="Arial" panose="020B0604020202020204" pitchFamily="34" charset="0"/>
                  </a:rPr>
                  <a:t>Start</a:t>
                </a:r>
                <a:r>
                  <a:rPr lang="en-GB" sz="2000" spc="-10" dirty="0">
                    <a:latin typeface="Arial" panose="020B0604020202020204" pitchFamily="34" charset="0"/>
                    <a:cs typeface="Arial" panose="020B0604020202020204" pitchFamily="34" charset="0"/>
                  </a:rPr>
                  <a:t> </a:t>
                </a:r>
                <a:r>
                  <a:rPr lang="en-GB" sz="2000" spc="-5" dirty="0">
                    <a:latin typeface="Arial" panose="020B0604020202020204" pitchFamily="34" charset="0"/>
                    <a:cs typeface="Arial" panose="020B0604020202020204" pitchFamily="34" charset="0"/>
                  </a:rPr>
                  <a:t>with the recurrence relation:</a:t>
                </a:r>
                <a:r>
                  <a:rPr lang="en-GB" sz="2000" spc="60" dirty="0">
                    <a:latin typeface="Arial" panose="020B0604020202020204" pitchFamily="34" charset="0"/>
                    <a:cs typeface="Arial" panose="020B0604020202020204" pitchFamily="34" charset="0"/>
                  </a:rPr>
                  <a:t> </a:t>
                </a:r>
                <a14:m>
                  <m:oMath xmlns:m="http://schemas.openxmlformats.org/officeDocument/2006/math">
                    <m:r>
                      <a:rPr lang="en-GB" sz="2000" i="1" spc="10" dirty="0" smtClean="0">
                        <a:latin typeface="Cambria Math" panose="02040503050406030204" pitchFamily="18" charset="0"/>
                        <a:cs typeface="Arial" panose="020B0604020202020204" pitchFamily="34" charset="0"/>
                      </a:rPr>
                      <m:t>𝐶</m:t>
                    </m:r>
                    <m:r>
                      <a:rPr lang="en-GB" sz="2000" i="1" spc="10" dirty="0" smtClean="0">
                        <a:latin typeface="Cambria Math" panose="02040503050406030204" pitchFamily="18" charset="0"/>
                        <a:cs typeface="Arial" panose="020B0604020202020204" pitchFamily="34" charset="0"/>
                      </a:rPr>
                      <m:t>(</m:t>
                    </m:r>
                    <m:r>
                      <a:rPr lang="en-GB" sz="2000" i="1" spc="10" dirty="0" smtClean="0">
                        <a:latin typeface="Cambria Math" panose="02040503050406030204" pitchFamily="18" charset="0"/>
                        <a:cs typeface="Arial" panose="020B0604020202020204" pitchFamily="34" charset="0"/>
                      </a:rPr>
                      <m:t>𝑛</m:t>
                    </m:r>
                    <m:r>
                      <a:rPr lang="en-GB" sz="2000" i="1" spc="10" dirty="0" smtClean="0">
                        <a:latin typeface="Cambria Math" panose="02040503050406030204" pitchFamily="18" charset="0"/>
                        <a:cs typeface="Arial" panose="020B0604020202020204" pitchFamily="34" charset="0"/>
                      </a:rPr>
                      <m:t>)=</m:t>
                    </m:r>
                    <m:r>
                      <a:rPr lang="en-GB" sz="2000" i="1" spc="15" dirty="0" smtClean="0">
                        <a:latin typeface="Cambria Math" panose="02040503050406030204" pitchFamily="18" charset="0"/>
                        <a:cs typeface="Arial" panose="020B0604020202020204" pitchFamily="34" charset="0"/>
                      </a:rPr>
                      <m:t>𝐶</m:t>
                    </m:r>
                    <m:r>
                      <a:rPr lang="en-GB" sz="2000" i="1" spc="15" dirty="0">
                        <a:latin typeface="Cambria Math" panose="02040503050406030204" pitchFamily="18" charset="0"/>
                        <a:cs typeface="Arial" panose="020B0604020202020204" pitchFamily="34" charset="0"/>
                      </a:rPr>
                      <m:t>(</m:t>
                    </m:r>
                    <m:r>
                      <a:rPr lang="en-GB" sz="2000" i="1" spc="15" dirty="0" smtClean="0">
                        <a:latin typeface="Cambria Math" panose="02040503050406030204" pitchFamily="18" charset="0"/>
                        <a:cs typeface="Arial" panose="020B0604020202020204" pitchFamily="34" charset="0"/>
                      </a:rPr>
                      <m:t>𝑛</m:t>
                    </m:r>
                    <m:r>
                      <a:rPr lang="en-GB" sz="2000" i="1" spc="-75" dirty="0" smtClean="0">
                        <a:latin typeface="Cambria Math" panose="02040503050406030204" pitchFamily="18" charset="0"/>
                        <a:cs typeface="Arial" panose="020B0604020202020204" pitchFamily="34" charset="0"/>
                      </a:rPr>
                      <m:t>−</m:t>
                    </m:r>
                    <m:r>
                      <a:rPr lang="en-GB" sz="2000" i="1" spc="-5" dirty="0" smtClean="0">
                        <a:latin typeface="Cambria Math" panose="02040503050406030204" pitchFamily="18" charset="0"/>
                        <a:cs typeface="Arial" panose="020B0604020202020204" pitchFamily="34" charset="0"/>
                      </a:rPr>
                      <m:t>1)</m:t>
                    </m:r>
                    <m:r>
                      <a:rPr lang="en-GB" sz="2000" i="1" spc="120" dirty="0" smtClean="0">
                        <a:latin typeface="Cambria Math" panose="02040503050406030204" pitchFamily="18" charset="0"/>
                        <a:cs typeface="Arial" panose="020B0604020202020204" pitchFamily="34" charset="0"/>
                      </a:rPr>
                      <m:t>+</m:t>
                    </m:r>
                    <m:r>
                      <a:rPr lang="en-GB" sz="2000" i="1" spc="-100" dirty="0" smtClean="0">
                        <a:latin typeface="Cambria Math" panose="02040503050406030204" pitchFamily="18" charset="0"/>
                        <a:cs typeface="Arial" panose="020B0604020202020204" pitchFamily="34" charset="0"/>
                      </a:rPr>
                      <m:t>.</m:t>
                    </m:r>
                    <m:r>
                      <a:rPr lang="en-GB" sz="2000" i="1" spc="-204" dirty="0" smtClean="0">
                        <a:latin typeface="Cambria Math" panose="02040503050406030204" pitchFamily="18" charset="0"/>
                        <a:cs typeface="Arial" panose="020B0604020202020204" pitchFamily="34" charset="0"/>
                      </a:rPr>
                      <m:t> </m:t>
                    </m:r>
                    <m:r>
                      <a:rPr lang="en-GB" sz="2000" i="1" spc="-100" dirty="0">
                        <a:latin typeface="Cambria Math" panose="02040503050406030204" pitchFamily="18" charset="0"/>
                        <a:cs typeface="Arial" panose="020B0604020202020204" pitchFamily="34" charset="0"/>
                      </a:rPr>
                      <m:t>.</m:t>
                    </m:r>
                    <m:r>
                      <a:rPr lang="en-GB" sz="2000" i="1" spc="-204" dirty="0">
                        <a:latin typeface="Cambria Math" panose="02040503050406030204" pitchFamily="18" charset="0"/>
                        <a:cs typeface="Arial" panose="020B0604020202020204" pitchFamily="34" charset="0"/>
                      </a:rPr>
                      <m:t> </m:t>
                    </m:r>
                    <m:r>
                      <a:rPr lang="en-GB" sz="2000" i="1" spc="-100" dirty="0">
                        <a:latin typeface="Cambria Math" panose="02040503050406030204" pitchFamily="18" charset="0"/>
                        <a:cs typeface="Arial" panose="020B0604020202020204" pitchFamily="34" charset="0"/>
                      </a:rPr>
                      <m:t>.</m:t>
                    </m:r>
                  </m:oMath>
                </a14:m>
                <a:endParaRPr lang="en-GB" sz="2000" dirty="0">
                  <a:latin typeface="Arial" panose="020B0604020202020204" pitchFamily="34" charset="0"/>
                  <a:cs typeface="Arial" panose="020B0604020202020204" pitchFamily="34" charset="0"/>
                </a:endParaRPr>
              </a:p>
              <a:p>
                <a:pPr marL="457200" indent="-457200">
                  <a:lnSpc>
                    <a:spcPct val="120000"/>
                  </a:lnSpc>
                  <a:spcBef>
                    <a:spcPts val="35"/>
                  </a:spcBef>
                  <a:buFont typeface="+mj-lt"/>
                  <a:buAutoNum type="arabicPeriod"/>
                </a:pPr>
                <a:r>
                  <a:rPr lang="en-GB" sz="2000" spc="-5" dirty="0">
                    <a:latin typeface="Arial" panose="020B0604020202020204" pitchFamily="34" charset="0"/>
                    <a:cs typeface="Arial" panose="020B0604020202020204" pitchFamily="34" charset="0"/>
                  </a:rPr>
                  <a:t>Substitute</a:t>
                </a:r>
                <a:r>
                  <a:rPr lang="en-GB" sz="2000" spc="-10" dirty="0">
                    <a:latin typeface="Arial" panose="020B0604020202020204" pitchFamily="34" charset="0"/>
                    <a:cs typeface="Arial" panose="020B0604020202020204" pitchFamily="34" charset="0"/>
                  </a:rPr>
                  <a:t> </a:t>
                </a:r>
                <a14:m>
                  <m:oMath xmlns:m="http://schemas.openxmlformats.org/officeDocument/2006/math">
                    <m:r>
                      <a:rPr lang="en-GB" sz="2000" i="1" spc="15" dirty="0" smtClean="0">
                        <a:latin typeface="Cambria Math" panose="02040503050406030204" pitchFamily="18" charset="0"/>
                        <a:cs typeface="Arial" panose="020B0604020202020204" pitchFamily="34" charset="0"/>
                      </a:rPr>
                      <m:t>𝐶</m:t>
                    </m:r>
                    <m:r>
                      <a:rPr lang="en-GB" sz="2000" i="1" spc="15" dirty="0" smtClean="0">
                        <a:latin typeface="Cambria Math" panose="02040503050406030204" pitchFamily="18" charset="0"/>
                        <a:cs typeface="Arial" panose="020B0604020202020204" pitchFamily="34" charset="0"/>
                      </a:rPr>
                      <m:t>(</m:t>
                    </m:r>
                    <m:r>
                      <a:rPr lang="en-GB" sz="2000" i="1" spc="15" dirty="0" smtClean="0">
                        <a:latin typeface="Cambria Math" panose="02040503050406030204" pitchFamily="18" charset="0"/>
                        <a:cs typeface="Arial" panose="020B0604020202020204" pitchFamily="34" charset="0"/>
                      </a:rPr>
                      <m:t>𝑛</m:t>
                    </m:r>
                    <m:r>
                      <a:rPr lang="en-GB" sz="2000" i="1" spc="-75" dirty="0" smtClean="0">
                        <a:latin typeface="Cambria Math" panose="02040503050406030204" pitchFamily="18" charset="0"/>
                        <a:cs typeface="Arial" panose="020B0604020202020204" pitchFamily="34" charset="0"/>
                      </a:rPr>
                      <m:t>−</m:t>
                    </m:r>
                    <m:r>
                      <a:rPr lang="en-GB" sz="2000" i="1" spc="-5" dirty="0" smtClean="0">
                        <a:latin typeface="Cambria Math" panose="02040503050406030204" pitchFamily="18" charset="0"/>
                        <a:cs typeface="Arial" panose="020B0604020202020204" pitchFamily="34" charset="0"/>
                      </a:rPr>
                      <m:t>1</m:t>
                    </m:r>
                    <m:r>
                      <a:rPr lang="en-GB" sz="2000" i="1" spc="-5" dirty="0">
                        <a:latin typeface="Cambria Math" panose="02040503050406030204" pitchFamily="18" charset="0"/>
                        <a:cs typeface="Arial" panose="020B0604020202020204" pitchFamily="34" charset="0"/>
                      </a:rPr>
                      <m:t>)</m:t>
                    </m:r>
                  </m:oMath>
                </a14:m>
                <a:r>
                  <a:rPr lang="en-GB" sz="2000" spc="-70" dirty="0">
                    <a:latin typeface="Arial" panose="020B0604020202020204" pitchFamily="34" charset="0"/>
                    <a:cs typeface="Arial" panose="020B0604020202020204" pitchFamily="34" charset="0"/>
                  </a:rPr>
                  <a:t> </a:t>
                </a:r>
                <a:r>
                  <a:rPr lang="en-GB" sz="2000" spc="-5" dirty="0">
                    <a:latin typeface="Arial" panose="020B0604020202020204" pitchFamily="34" charset="0"/>
                    <a:cs typeface="Arial" panose="020B0604020202020204" pitchFamily="34" charset="0"/>
                  </a:rPr>
                  <a:t>with its</a:t>
                </a:r>
                <a:r>
                  <a:rPr lang="en-GB" sz="2000" spc="-10" dirty="0">
                    <a:latin typeface="Arial" panose="020B0604020202020204" pitchFamily="34" charset="0"/>
                    <a:cs typeface="Arial" panose="020B0604020202020204" pitchFamily="34" charset="0"/>
                  </a:rPr>
                  <a:t> </a:t>
                </a:r>
                <a14:m>
                  <m:oMath xmlns:m="http://schemas.openxmlformats.org/officeDocument/2006/math">
                    <m:r>
                      <m:rPr>
                        <m:sty m:val="p"/>
                      </m:rPr>
                      <a:rPr lang="en-GB" sz="2000" i="0" spc="-10" dirty="0" smtClean="0">
                        <a:latin typeface="Cambria Math" panose="02040503050406030204" pitchFamily="18" charset="0"/>
                        <a:cs typeface="Arial" panose="020B0604020202020204" pitchFamily="34" charset="0"/>
                      </a:rPr>
                      <m:t>RHS</m:t>
                    </m:r>
                    <m:r>
                      <a:rPr lang="en-GB" sz="2000" i="1" spc="-5" dirty="0">
                        <a:latin typeface="Cambria Math" panose="02040503050406030204" pitchFamily="18" charset="0"/>
                        <a:cs typeface="Arial" panose="020B0604020202020204" pitchFamily="34" charset="0"/>
                      </a:rPr>
                      <m:t> </m:t>
                    </m:r>
                    <m:r>
                      <a:rPr lang="en-GB" sz="2000" i="1" spc="10" dirty="0">
                        <a:latin typeface="Cambria Math" panose="02040503050406030204" pitchFamily="18" charset="0"/>
                        <a:cs typeface="Arial" panose="020B0604020202020204" pitchFamily="34" charset="0"/>
                      </a:rPr>
                      <m:t>(</m:t>
                    </m:r>
                    <m:r>
                      <a:rPr lang="en-GB" sz="2000" i="1" spc="10" dirty="0">
                        <a:latin typeface="Cambria Math" panose="02040503050406030204" pitchFamily="18" charset="0"/>
                        <a:cs typeface="Arial" panose="020B0604020202020204" pitchFamily="34" charset="0"/>
                      </a:rPr>
                      <m:t>𝐶</m:t>
                    </m:r>
                    <m:r>
                      <a:rPr lang="en-GB" sz="2000" i="1" spc="10" dirty="0">
                        <a:latin typeface="Cambria Math" panose="02040503050406030204" pitchFamily="18" charset="0"/>
                        <a:cs typeface="Arial" panose="020B0604020202020204" pitchFamily="34" charset="0"/>
                      </a:rPr>
                      <m:t>(</m:t>
                    </m:r>
                    <m:r>
                      <a:rPr lang="en-GB" sz="2000" i="1" spc="10" dirty="0" smtClean="0">
                        <a:latin typeface="Cambria Math" panose="02040503050406030204" pitchFamily="18" charset="0"/>
                        <a:cs typeface="Arial" panose="020B0604020202020204" pitchFamily="34" charset="0"/>
                      </a:rPr>
                      <m:t>𝑛</m:t>
                    </m:r>
                    <m:r>
                      <a:rPr lang="en-GB" sz="2000" i="1" spc="-75" dirty="0" smtClean="0">
                        <a:latin typeface="Cambria Math" panose="02040503050406030204" pitchFamily="18" charset="0"/>
                        <a:cs typeface="Arial" panose="020B0604020202020204" pitchFamily="34" charset="0"/>
                      </a:rPr>
                      <m:t>−</m:t>
                    </m:r>
                    <m:r>
                      <a:rPr lang="en-GB" sz="2000" i="1" spc="-5" dirty="0" smtClean="0">
                        <a:latin typeface="Cambria Math" panose="02040503050406030204" pitchFamily="18" charset="0"/>
                        <a:cs typeface="Arial" panose="020B0604020202020204" pitchFamily="34" charset="0"/>
                      </a:rPr>
                      <m:t>1)</m:t>
                    </m:r>
                    <m:r>
                      <a:rPr lang="en-GB" sz="2000" i="1" spc="120" dirty="0" smtClean="0">
                        <a:latin typeface="Cambria Math" panose="02040503050406030204" pitchFamily="18" charset="0"/>
                        <a:cs typeface="Arial" panose="020B0604020202020204" pitchFamily="34" charset="0"/>
                      </a:rPr>
                      <m:t>=</m:t>
                    </m:r>
                    <m:r>
                      <a:rPr lang="en-GB" sz="2000" i="1" spc="15" dirty="0" smtClean="0">
                        <a:latin typeface="Cambria Math" panose="02040503050406030204" pitchFamily="18" charset="0"/>
                        <a:cs typeface="Arial" panose="020B0604020202020204" pitchFamily="34" charset="0"/>
                      </a:rPr>
                      <m:t>𝐶</m:t>
                    </m:r>
                    <m:r>
                      <a:rPr lang="en-GB" sz="2000" i="1" spc="15" dirty="0">
                        <a:latin typeface="Cambria Math" panose="02040503050406030204" pitchFamily="18" charset="0"/>
                        <a:cs typeface="Arial" panose="020B0604020202020204" pitchFamily="34" charset="0"/>
                      </a:rPr>
                      <m:t>(</m:t>
                    </m:r>
                    <m:r>
                      <a:rPr lang="en-GB" sz="2000" i="1" spc="15" dirty="0" smtClean="0">
                        <a:latin typeface="Cambria Math" panose="02040503050406030204" pitchFamily="18" charset="0"/>
                        <a:cs typeface="Arial" panose="020B0604020202020204" pitchFamily="34" charset="0"/>
                      </a:rPr>
                      <m:t>𝑛</m:t>
                    </m:r>
                    <m:r>
                      <a:rPr lang="en-GB" sz="2000" i="1" spc="-75" dirty="0" smtClean="0">
                        <a:latin typeface="Cambria Math" panose="02040503050406030204" pitchFamily="18" charset="0"/>
                        <a:cs typeface="Arial" panose="020B0604020202020204" pitchFamily="34" charset="0"/>
                      </a:rPr>
                      <m:t>−</m:t>
                    </m:r>
                    <m:r>
                      <a:rPr lang="en-GB" sz="2000" i="1" spc="-5" dirty="0" smtClean="0">
                        <a:latin typeface="Cambria Math" panose="02040503050406030204" pitchFamily="18" charset="0"/>
                        <a:cs typeface="Arial" panose="020B0604020202020204" pitchFamily="34" charset="0"/>
                      </a:rPr>
                      <m:t>2)</m:t>
                    </m:r>
                    <m:r>
                      <a:rPr lang="en-GB" sz="2000" i="1" spc="120" dirty="0" smtClean="0">
                        <a:latin typeface="Cambria Math" panose="02040503050406030204" pitchFamily="18" charset="0"/>
                        <a:cs typeface="Arial" panose="020B0604020202020204" pitchFamily="34" charset="0"/>
                      </a:rPr>
                      <m:t>+</m:t>
                    </m:r>
                    <m:r>
                      <a:rPr lang="en-GB" sz="2000" i="1" spc="-100" dirty="0" smtClean="0">
                        <a:latin typeface="Cambria Math" panose="02040503050406030204" pitchFamily="18" charset="0"/>
                        <a:cs typeface="Arial" panose="020B0604020202020204" pitchFamily="34" charset="0"/>
                      </a:rPr>
                      <m:t>.</m:t>
                    </m:r>
                    <m:r>
                      <a:rPr lang="en-GB" sz="2000" i="1" spc="-204" dirty="0" smtClean="0">
                        <a:latin typeface="Cambria Math" panose="02040503050406030204" pitchFamily="18" charset="0"/>
                        <a:cs typeface="Arial" panose="020B0604020202020204" pitchFamily="34" charset="0"/>
                      </a:rPr>
                      <m:t> </m:t>
                    </m:r>
                    <m:r>
                      <a:rPr lang="en-GB" sz="2000" i="1" spc="-100" dirty="0">
                        <a:latin typeface="Cambria Math" panose="02040503050406030204" pitchFamily="18" charset="0"/>
                        <a:cs typeface="Arial" panose="020B0604020202020204" pitchFamily="34" charset="0"/>
                      </a:rPr>
                      <m:t>.</m:t>
                    </m:r>
                    <m:r>
                      <a:rPr lang="en-GB" sz="2000" i="1" spc="-210" dirty="0">
                        <a:latin typeface="Cambria Math" panose="02040503050406030204" pitchFamily="18" charset="0"/>
                        <a:cs typeface="Arial" panose="020B0604020202020204" pitchFamily="34" charset="0"/>
                      </a:rPr>
                      <m:t> </m:t>
                    </m:r>
                    <m:r>
                      <a:rPr lang="en-GB" sz="2000" i="1" spc="-55" dirty="0">
                        <a:latin typeface="Cambria Math" panose="02040503050406030204" pitchFamily="18" charset="0"/>
                        <a:cs typeface="Arial" panose="020B0604020202020204" pitchFamily="34" charset="0"/>
                      </a:rPr>
                      <m:t>.)</m:t>
                    </m:r>
                  </m:oMath>
                </a14:m>
                <a:r>
                  <a:rPr lang="en-GB" sz="2000" spc="-65" dirty="0">
                    <a:latin typeface="Arial" panose="020B0604020202020204" pitchFamily="34" charset="0"/>
                    <a:cs typeface="Arial" panose="020B0604020202020204" pitchFamily="34" charset="0"/>
                  </a:rPr>
                  <a:t> </a:t>
                </a:r>
                <a:r>
                  <a:rPr lang="en-GB" sz="2000" spc="-5" dirty="0">
                    <a:latin typeface="Arial" panose="020B0604020202020204" pitchFamily="34" charset="0"/>
                    <a:cs typeface="Arial" panose="020B0604020202020204" pitchFamily="34" charset="0"/>
                  </a:rPr>
                  <a:t>in original</a:t>
                </a:r>
                <a:r>
                  <a:rPr lang="en-GB" sz="2000" spc="-10" dirty="0">
                    <a:latin typeface="Arial" panose="020B0604020202020204" pitchFamily="34" charset="0"/>
                    <a:cs typeface="Arial" panose="020B0604020202020204" pitchFamily="34" charset="0"/>
                  </a:rPr>
                  <a:t> </a:t>
                </a:r>
                <a:r>
                  <a:rPr lang="en-GB" sz="2000" spc="-5" dirty="0">
                    <a:latin typeface="Arial" panose="020B0604020202020204" pitchFamily="34" charset="0"/>
                    <a:cs typeface="Arial" panose="020B0604020202020204" pitchFamily="34" charset="0"/>
                  </a:rPr>
                  <a:t>equation </a:t>
                </a:r>
                <a14:m>
                  <m:oMath xmlns:m="http://schemas.openxmlformats.org/officeDocument/2006/math">
                    <m:r>
                      <a:rPr lang="en-GB" sz="2000" i="1" spc="10" dirty="0" smtClean="0">
                        <a:latin typeface="Cambria Math" panose="02040503050406030204" pitchFamily="18" charset="0"/>
                        <a:cs typeface="Arial" panose="020B0604020202020204" pitchFamily="34" charset="0"/>
                      </a:rPr>
                      <m:t>𝐶</m:t>
                    </m:r>
                    <m:r>
                      <a:rPr lang="en-GB" sz="2000" i="1" spc="10" dirty="0" smtClean="0">
                        <a:latin typeface="Cambria Math" panose="02040503050406030204" pitchFamily="18" charset="0"/>
                        <a:cs typeface="Arial" panose="020B0604020202020204" pitchFamily="34" charset="0"/>
                      </a:rPr>
                      <m:t>(</m:t>
                    </m:r>
                    <m:r>
                      <a:rPr lang="en-GB" sz="2000" i="1" spc="10" dirty="0" smtClean="0">
                        <a:latin typeface="Cambria Math" panose="02040503050406030204" pitchFamily="18" charset="0"/>
                        <a:cs typeface="Arial" panose="020B0604020202020204" pitchFamily="34" charset="0"/>
                      </a:rPr>
                      <m:t>𝑛</m:t>
                    </m:r>
                    <m:r>
                      <a:rPr lang="en-GB" sz="2000" i="1" spc="10" dirty="0" smtClean="0">
                        <a:latin typeface="Cambria Math" panose="02040503050406030204" pitchFamily="18" charset="0"/>
                        <a:cs typeface="Arial" panose="020B0604020202020204" pitchFamily="34" charset="0"/>
                      </a:rPr>
                      <m:t>)=</m:t>
                    </m:r>
                    <m:r>
                      <a:rPr lang="en-GB" sz="2000" i="1" spc="15" dirty="0">
                        <a:latin typeface="Cambria Math" panose="02040503050406030204" pitchFamily="18" charset="0"/>
                        <a:cs typeface="Arial" panose="020B0604020202020204" pitchFamily="34" charset="0"/>
                      </a:rPr>
                      <m:t>𝐶</m:t>
                    </m:r>
                    <m:r>
                      <a:rPr lang="en-GB" sz="2000" i="1" spc="15" dirty="0">
                        <a:latin typeface="Cambria Math" panose="02040503050406030204" pitchFamily="18" charset="0"/>
                        <a:cs typeface="Arial" panose="020B0604020202020204" pitchFamily="34" charset="0"/>
                      </a:rPr>
                      <m:t>(</m:t>
                    </m:r>
                    <m:r>
                      <a:rPr lang="en-GB" sz="2000" i="1" spc="15" dirty="0">
                        <a:latin typeface="Cambria Math" panose="02040503050406030204" pitchFamily="18" charset="0"/>
                        <a:cs typeface="Arial" panose="020B0604020202020204" pitchFamily="34" charset="0"/>
                      </a:rPr>
                      <m:t>𝑛</m:t>
                    </m:r>
                    <m:r>
                      <a:rPr lang="en-GB" sz="2000" i="1" spc="-75" dirty="0">
                        <a:latin typeface="Cambria Math" panose="02040503050406030204" pitchFamily="18" charset="0"/>
                        <a:cs typeface="Arial" panose="020B0604020202020204" pitchFamily="34" charset="0"/>
                      </a:rPr>
                      <m:t>−</m:t>
                    </m:r>
                    <m:r>
                      <a:rPr lang="en-GB" sz="2000" i="1" spc="-5" dirty="0">
                        <a:latin typeface="Cambria Math" panose="02040503050406030204" pitchFamily="18" charset="0"/>
                        <a:cs typeface="Arial" panose="020B0604020202020204" pitchFamily="34" charset="0"/>
                      </a:rPr>
                      <m:t>2)</m:t>
                    </m:r>
                    <m:r>
                      <a:rPr lang="en-GB" sz="2000" i="1" spc="120" dirty="0">
                        <a:latin typeface="Cambria Math" panose="02040503050406030204" pitchFamily="18" charset="0"/>
                        <a:cs typeface="Arial" panose="020B0604020202020204" pitchFamily="34" charset="0"/>
                      </a:rPr>
                      <m:t>+</m:t>
                    </m:r>
                    <m:r>
                      <a:rPr lang="en-GB" sz="2000" i="1" spc="-125" dirty="0">
                        <a:latin typeface="Cambria Math" panose="02040503050406030204" pitchFamily="18" charset="0"/>
                        <a:cs typeface="Arial" panose="020B0604020202020204" pitchFamily="34" charset="0"/>
                      </a:rPr>
                      <m:t> </m:t>
                    </m:r>
                    <m:r>
                      <a:rPr lang="en-GB" sz="2000" i="1" spc="-100" dirty="0" smtClean="0">
                        <a:latin typeface="Cambria Math" panose="02040503050406030204" pitchFamily="18" charset="0"/>
                        <a:cs typeface="Arial" panose="020B0604020202020204" pitchFamily="34" charset="0"/>
                      </a:rPr>
                      <m:t>.</m:t>
                    </m:r>
                    <m:r>
                      <a:rPr lang="en-GB" sz="2000" i="1" spc="-204" dirty="0">
                        <a:latin typeface="Cambria Math" panose="02040503050406030204" pitchFamily="18" charset="0"/>
                        <a:cs typeface="Arial" panose="020B0604020202020204" pitchFamily="34" charset="0"/>
                      </a:rPr>
                      <m:t> </m:t>
                    </m:r>
                    <m:r>
                      <a:rPr lang="en-GB" sz="2000" i="1" spc="-100" dirty="0">
                        <a:latin typeface="Cambria Math" panose="02040503050406030204" pitchFamily="18" charset="0"/>
                        <a:cs typeface="Arial" panose="020B0604020202020204" pitchFamily="34" charset="0"/>
                      </a:rPr>
                      <m:t>.</m:t>
                    </m:r>
                    <m:r>
                      <a:rPr lang="en-GB" sz="2000" i="1" spc="-204" dirty="0">
                        <a:latin typeface="Cambria Math" panose="02040503050406030204" pitchFamily="18" charset="0"/>
                        <a:cs typeface="Arial" panose="020B0604020202020204" pitchFamily="34" charset="0"/>
                      </a:rPr>
                      <m:t> </m:t>
                    </m:r>
                    <m:r>
                      <a:rPr lang="en-GB" sz="2000" i="1" spc="-100" dirty="0">
                        <a:latin typeface="Cambria Math" panose="02040503050406030204" pitchFamily="18" charset="0"/>
                        <a:cs typeface="Arial" panose="020B0604020202020204" pitchFamily="34" charset="0"/>
                      </a:rPr>
                      <m:t>.</m:t>
                    </m:r>
                  </m:oMath>
                </a14:m>
                <a:endParaRPr lang="en-GB" sz="2000" i="1" spc="-100" dirty="0">
                  <a:latin typeface="Arial" panose="020B0604020202020204" pitchFamily="34" charset="0"/>
                  <a:cs typeface="Arial" panose="020B0604020202020204" pitchFamily="34" charset="0"/>
                </a:endParaRPr>
              </a:p>
              <a:p>
                <a:pPr marL="457200" indent="-457200">
                  <a:lnSpc>
                    <a:spcPct val="120000"/>
                  </a:lnSpc>
                  <a:spcBef>
                    <a:spcPts val="35"/>
                  </a:spcBef>
                  <a:buFont typeface="+mj-lt"/>
                  <a:buAutoNum type="arabicPeriod"/>
                </a:pPr>
                <a:r>
                  <a:rPr lang="en-GB" sz="2000" spc="-5" dirty="0">
                    <a:latin typeface="Arial" panose="020B0604020202020204" pitchFamily="34" charset="0"/>
                    <a:cs typeface="Arial" panose="020B0604020202020204" pitchFamily="34" charset="0"/>
                  </a:rPr>
                  <a:t>Repeat Step 2</a:t>
                </a:r>
                <a:endParaRPr lang="en-GB" sz="2000" i="1" spc="-100" dirty="0">
                  <a:latin typeface="Arial" panose="020B0604020202020204" pitchFamily="34" charset="0"/>
                  <a:cs typeface="Arial" panose="020B0604020202020204" pitchFamily="34" charset="0"/>
                </a:endParaRPr>
              </a:p>
              <a:p>
                <a:pPr marL="457200" indent="-457200">
                  <a:lnSpc>
                    <a:spcPct val="120000"/>
                  </a:lnSpc>
                  <a:spcBef>
                    <a:spcPts val="35"/>
                  </a:spcBef>
                  <a:buFont typeface="+mj-lt"/>
                  <a:buAutoNum type="arabicPeriod"/>
                </a:pPr>
                <a:r>
                  <a:rPr lang="en-GB" sz="2000" spc="-5" dirty="0">
                    <a:latin typeface="Arial" panose="020B0604020202020204" pitchFamily="34" charset="0"/>
                    <a:cs typeface="Arial" panose="020B0604020202020204" pitchFamily="34" charset="0"/>
                  </a:rPr>
                  <a:t>Spot the pattern of </a:t>
                </a:r>
                <a14:m>
                  <m:oMath xmlns:m="http://schemas.openxmlformats.org/officeDocument/2006/math">
                    <m:r>
                      <a:rPr lang="en-GB" sz="2000" i="1" spc="10" dirty="0" smtClean="0">
                        <a:latin typeface="Cambria Math" panose="02040503050406030204" pitchFamily="18" charset="0"/>
                        <a:cs typeface="Arial" panose="020B0604020202020204" pitchFamily="34" charset="0"/>
                      </a:rPr>
                      <m:t>𝐶</m:t>
                    </m:r>
                    <m:r>
                      <a:rPr lang="en-GB" sz="2000" i="1" spc="10" dirty="0" smtClean="0">
                        <a:latin typeface="Cambria Math" panose="02040503050406030204" pitchFamily="18" charset="0"/>
                        <a:cs typeface="Arial" panose="020B0604020202020204" pitchFamily="34" charset="0"/>
                      </a:rPr>
                      <m:t>(</m:t>
                    </m:r>
                    <m:r>
                      <a:rPr lang="en-GB" sz="2000" i="1" spc="10" dirty="0" smtClean="0">
                        <a:latin typeface="Cambria Math" panose="02040503050406030204" pitchFamily="18" charset="0"/>
                        <a:cs typeface="Arial" panose="020B0604020202020204" pitchFamily="34" charset="0"/>
                      </a:rPr>
                      <m:t>𝑛</m:t>
                    </m:r>
                    <m:r>
                      <a:rPr lang="en-GB" sz="2000" i="1" spc="10" dirty="0" smtClean="0">
                        <a:latin typeface="Cambria Math" panose="02040503050406030204" pitchFamily="18" charset="0"/>
                        <a:cs typeface="Arial" panose="020B0604020202020204" pitchFamily="34" charset="0"/>
                      </a:rPr>
                      <m:t>)</m:t>
                    </m:r>
                  </m:oMath>
                </a14:m>
                <a:r>
                  <a:rPr lang="en-GB" sz="2000" spc="10" dirty="0">
                    <a:latin typeface="Arial" panose="020B0604020202020204" pitchFamily="34" charset="0"/>
                    <a:cs typeface="Arial" panose="020B0604020202020204" pitchFamily="34" charset="0"/>
                  </a:rPr>
                  <a:t> </a:t>
                </a:r>
                <a:r>
                  <a:rPr lang="en-GB" sz="2000" spc="-10" dirty="0">
                    <a:latin typeface="Arial" panose="020B0604020202020204" pitchFamily="34" charset="0"/>
                    <a:cs typeface="Arial" panose="020B0604020202020204" pitchFamily="34" charset="0"/>
                  </a:rPr>
                  <a:t>and </a:t>
                </a:r>
                <a:r>
                  <a:rPr lang="en-GB" sz="2000" spc="-5" dirty="0">
                    <a:latin typeface="Arial" panose="020B0604020202020204" pitchFamily="34" charset="0"/>
                    <a:cs typeface="Arial" panose="020B0604020202020204" pitchFamily="34" charset="0"/>
                  </a:rPr>
                  <a:t>introduce </a:t>
                </a:r>
                <a:r>
                  <a:rPr lang="en-GB" sz="2000" spc="-10" dirty="0">
                    <a:latin typeface="Arial" panose="020B0604020202020204" pitchFamily="34" charset="0"/>
                    <a:cs typeface="Arial" panose="020B0604020202020204" pitchFamily="34" charset="0"/>
                  </a:rPr>
                  <a:t>a variable </a:t>
                </a:r>
                <a:r>
                  <a:rPr lang="en-GB" sz="2000" spc="-5" dirty="0">
                    <a:latin typeface="Arial" panose="020B0604020202020204" pitchFamily="34" charset="0"/>
                    <a:cs typeface="Arial" panose="020B0604020202020204" pitchFamily="34" charset="0"/>
                  </a:rPr>
                  <a:t>to </a:t>
                </a:r>
                <a:r>
                  <a:rPr lang="en-GB" sz="2000" spc="-10" dirty="0">
                    <a:latin typeface="Arial" panose="020B0604020202020204" pitchFamily="34" charset="0"/>
                    <a:cs typeface="Arial" panose="020B0604020202020204" pitchFamily="34" charset="0"/>
                  </a:rPr>
                  <a:t>express</a:t>
                </a:r>
                <a:r>
                  <a:rPr lang="en-GB" sz="2000" spc="-70" dirty="0">
                    <a:latin typeface="Arial" panose="020B0604020202020204" pitchFamily="34" charset="0"/>
                    <a:cs typeface="Arial" panose="020B0604020202020204" pitchFamily="34" charset="0"/>
                  </a:rPr>
                  <a:t> </a:t>
                </a:r>
                <a:r>
                  <a:rPr lang="en-GB" sz="2000" spc="-5" dirty="0">
                    <a:latin typeface="Arial" panose="020B0604020202020204" pitchFamily="34" charset="0"/>
                    <a:cs typeface="Arial" panose="020B0604020202020204" pitchFamily="34" charset="0"/>
                  </a:rPr>
                  <a:t>this pattern.</a:t>
                </a:r>
              </a:p>
              <a:p>
                <a:pPr marL="457200" indent="-457200">
                  <a:lnSpc>
                    <a:spcPct val="120000"/>
                  </a:lnSpc>
                  <a:spcBef>
                    <a:spcPts val="35"/>
                  </a:spcBef>
                  <a:buFont typeface="+mj-lt"/>
                  <a:buAutoNum type="arabicPeriod"/>
                </a:pPr>
                <a:r>
                  <a:rPr lang="en-GB" sz="2000" spc="-5" dirty="0">
                    <a:latin typeface="Arial" panose="020B0604020202020204" pitchFamily="34" charset="0"/>
                    <a:cs typeface="Arial" panose="020B0604020202020204" pitchFamily="34" charset="0"/>
                  </a:rPr>
                  <a:t>Determine </a:t>
                </a:r>
                <a:r>
                  <a:rPr lang="en-GB" sz="2000" spc="-10" dirty="0">
                    <a:latin typeface="Arial" panose="020B0604020202020204" pitchFamily="34" charset="0"/>
                    <a:cs typeface="Arial" panose="020B0604020202020204" pitchFamily="34" charset="0"/>
                  </a:rPr>
                  <a:t>when </a:t>
                </a:r>
                <a:r>
                  <a:rPr lang="en-GB" sz="2000" spc="-5" dirty="0">
                    <a:latin typeface="Arial" panose="020B0604020202020204" pitchFamily="34" charset="0"/>
                    <a:cs typeface="Arial" panose="020B0604020202020204" pitchFamily="34" charset="0"/>
                  </a:rPr>
                  <a:t>the </a:t>
                </a:r>
                <a:r>
                  <a:rPr lang="en-GB" sz="2000" spc="-15" dirty="0">
                    <a:latin typeface="Arial" panose="020B0604020202020204" pitchFamily="34" charset="0"/>
                    <a:cs typeface="Arial" panose="020B0604020202020204" pitchFamily="34" charset="0"/>
                  </a:rPr>
                  <a:t>value </a:t>
                </a:r>
                <a:r>
                  <a:rPr lang="en-GB" sz="2000" spc="-5" dirty="0">
                    <a:latin typeface="Arial" panose="020B0604020202020204" pitchFamily="34" charset="0"/>
                    <a:cs typeface="Arial" panose="020B0604020202020204" pitchFamily="34" charset="0"/>
                  </a:rPr>
                  <a:t>of this </a:t>
                </a:r>
                <a:r>
                  <a:rPr lang="en-GB" sz="2000" spc="-10" dirty="0">
                    <a:latin typeface="Arial" panose="020B0604020202020204" pitchFamily="34" charset="0"/>
                    <a:cs typeface="Arial" panose="020B0604020202020204" pitchFamily="34" charset="0"/>
                  </a:rPr>
                  <a:t>variable </a:t>
                </a:r>
                <a:r>
                  <a:rPr lang="en-GB" sz="2000" spc="-5" dirty="0">
                    <a:latin typeface="Arial" panose="020B0604020202020204" pitchFamily="34" charset="0"/>
                    <a:cs typeface="Arial" panose="020B0604020202020204" pitchFamily="34" charset="0"/>
                  </a:rPr>
                  <a:t>that</a:t>
                </a:r>
                <a:r>
                  <a:rPr lang="en-GB" sz="2000" spc="10" dirty="0">
                    <a:latin typeface="Arial" panose="020B0604020202020204" pitchFamily="34" charset="0"/>
                    <a:cs typeface="Arial" panose="020B0604020202020204" pitchFamily="34" charset="0"/>
                  </a:rPr>
                  <a:t> </a:t>
                </a:r>
                <a:r>
                  <a:rPr lang="en-GB" sz="2000" spc="-5" dirty="0">
                    <a:latin typeface="Arial" panose="020B0604020202020204" pitchFamily="34" charset="0"/>
                    <a:cs typeface="Arial" panose="020B0604020202020204" pitchFamily="34" charset="0"/>
                  </a:rPr>
                  <a:t>relates </a:t>
                </a:r>
                <a14:m>
                  <m:oMath xmlns:m="http://schemas.openxmlformats.org/officeDocument/2006/math">
                    <m:r>
                      <a:rPr lang="en-GB" sz="2000" i="1" spc="10" dirty="0" smtClean="0">
                        <a:latin typeface="Cambria Math" panose="02040503050406030204" pitchFamily="18" charset="0"/>
                        <a:cs typeface="Arial" panose="020B0604020202020204" pitchFamily="34" charset="0"/>
                      </a:rPr>
                      <m:t>𝐶</m:t>
                    </m:r>
                    <m:r>
                      <a:rPr lang="en-GB" sz="2000" i="1" spc="10" dirty="0" smtClean="0">
                        <a:latin typeface="Cambria Math" panose="02040503050406030204" pitchFamily="18" charset="0"/>
                        <a:cs typeface="Arial" panose="020B0604020202020204" pitchFamily="34" charset="0"/>
                      </a:rPr>
                      <m:t>(</m:t>
                    </m:r>
                    <m:r>
                      <a:rPr lang="en-GB" sz="2000" i="1" spc="10" dirty="0" smtClean="0">
                        <a:latin typeface="Cambria Math" panose="02040503050406030204" pitchFamily="18" charset="0"/>
                        <a:cs typeface="Arial" panose="020B0604020202020204" pitchFamily="34" charset="0"/>
                      </a:rPr>
                      <m:t>𝑛</m:t>
                    </m:r>
                    <m:r>
                      <a:rPr lang="en-GB" sz="2000" i="1" spc="10" dirty="0" smtClean="0">
                        <a:latin typeface="Cambria Math" panose="02040503050406030204" pitchFamily="18" charset="0"/>
                        <a:cs typeface="Arial" panose="020B0604020202020204" pitchFamily="34" charset="0"/>
                      </a:rPr>
                      <m:t>)=</m:t>
                    </m:r>
                    <m:r>
                      <a:rPr lang="en-GB" sz="2000" i="1" spc="10" dirty="0" smtClean="0">
                        <a:latin typeface="Cambria Math" panose="02040503050406030204" pitchFamily="18" charset="0"/>
                        <a:cs typeface="Arial" panose="020B0604020202020204" pitchFamily="34" charset="0"/>
                      </a:rPr>
                      <m:t>𝐶</m:t>
                    </m:r>
                    <m:r>
                      <a:rPr lang="en-GB" sz="2000" i="1" spc="10" dirty="0">
                        <a:latin typeface="Cambria Math" panose="02040503050406030204" pitchFamily="18" charset="0"/>
                        <a:cs typeface="Arial" panose="020B0604020202020204" pitchFamily="34" charset="0"/>
                      </a:rPr>
                      <m:t>(1</m:t>
                    </m:r>
                    <m:r>
                      <a:rPr lang="en-GB" sz="2000" i="1" spc="10" dirty="0" smtClean="0">
                        <a:latin typeface="Cambria Math" panose="02040503050406030204" pitchFamily="18" charset="0"/>
                        <a:cs typeface="Arial" panose="020B0604020202020204" pitchFamily="34" charset="0"/>
                      </a:rPr>
                      <m:t>)</m:t>
                    </m:r>
                    <m:r>
                      <a:rPr lang="en-GB" sz="2000" i="1" spc="120" dirty="0" smtClean="0">
                        <a:latin typeface="Cambria Math" panose="02040503050406030204" pitchFamily="18" charset="0"/>
                        <a:cs typeface="Arial" panose="020B0604020202020204" pitchFamily="34" charset="0"/>
                      </a:rPr>
                      <m:t>+</m:t>
                    </m:r>
                    <m:r>
                      <a:rPr lang="en-GB" sz="2000" i="1" spc="-100" dirty="0" smtClean="0">
                        <a:latin typeface="Cambria Math" panose="02040503050406030204" pitchFamily="18" charset="0"/>
                        <a:cs typeface="Arial" panose="020B0604020202020204" pitchFamily="34" charset="0"/>
                      </a:rPr>
                      <m:t>.</m:t>
                    </m:r>
                    <m:r>
                      <a:rPr lang="en-GB" sz="2000" i="1" spc="-204" dirty="0" smtClean="0">
                        <a:latin typeface="Cambria Math" panose="02040503050406030204" pitchFamily="18" charset="0"/>
                        <a:cs typeface="Arial" panose="020B0604020202020204" pitchFamily="34" charset="0"/>
                      </a:rPr>
                      <m:t> </m:t>
                    </m:r>
                    <m:r>
                      <a:rPr lang="en-GB" sz="2000" i="1" spc="-100" dirty="0">
                        <a:latin typeface="Cambria Math" panose="02040503050406030204" pitchFamily="18" charset="0"/>
                        <a:cs typeface="Arial" panose="020B0604020202020204" pitchFamily="34" charset="0"/>
                      </a:rPr>
                      <m:t>.</m:t>
                    </m:r>
                    <m:r>
                      <a:rPr lang="en-GB" sz="2000" i="1" spc="-204" dirty="0">
                        <a:latin typeface="Cambria Math" panose="02040503050406030204" pitchFamily="18" charset="0"/>
                        <a:cs typeface="Arial" panose="020B0604020202020204" pitchFamily="34" charset="0"/>
                      </a:rPr>
                      <m:t> </m:t>
                    </m:r>
                    <m:r>
                      <a:rPr lang="en-GB" sz="2000" i="1" spc="-100" dirty="0">
                        <a:latin typeface="Cambria Math" panose="02040503050406030204" pitchFamily="18" charset="0"/>
                        <a:cs typeface="Arial" panose="020B0604020202020204" pitchFamily="34" charset="0"/>
                      </a:rPr>
                      <m:t>.</m:t>
                    </m:r>
                  </m:oMath>
                </a14:m>
                <a:endParaRPr lang="en-GB" sz="2000" i="1" dirty="0">
                  <a:latin typeface="Arial" panose="020B0604020202020204" pitchFamily="34" charset="0"/>
                  <a:cs typeface="Arial" panose="020B0604020202020204" pitchFamily="34" charset="0"/>
                </a:endParaRPr>
              </a:p>
              <a:p>
                <a:pPr marL="457200" indent="-457200">
                  <a:lnSpc>
                    <a:spcPct val="120000"/>
                  </a:lnSpc>
                  <a:spcBef>
                    <a:spcPts val="35"/>
                  </a:spcBef>
                  <a:buFont typeface="+mj-lt"/>
                  <a:buAutoNum type="arabicPeriod"/>
                </a:pPr>
                <a:r>
                  <a:rPr lang="en-GB" sz="2000" spc="-5" dirty="0">
                    <a:latin typeface="Arial" panose="020B0604020202020204" pitchFamily="34" charset="0"/>
                    <a:cs typeface="Arial" panose="020B0604020202020204" pitchFamily="34" charset="0"/>
                  </a:rPr>
                  <a:t>Substitute the </a:t>
                </a:r>
                <a:r>
                  <a:rPr lang="en-GB" sz="2000" spc="-15" dirty="0">
                    <a:latin typeface="Arial" panose="020B0604020202020204" pitchFamily="34" charset="0"/>
                    <a:cs typeface="Arial" panose="020B0604020202020204" pitchFamily="34" charset="0"/>
                  </a:rPr>
                  <a:t>value </a:t>
                </a:r>
                <a:r>
                  <a:rPr lang="en-GB" sz="2000" spc="-5" dirty="0">
                    <a:latin typeface="Arial" panose="020B0604020202020204" pitchFamily="34" charset="0"/>
                    <a:cs typeface="Arial" panose="020B0604020202020204" pitchFamily="34" charset="0"/>
                  </a:rPr>
                  <a:t>of </a:t>
                </a:r>
                <a14:m>
                  <m:oMath xmlns:m="http://schemas.openxmlformats.org/officeDocument/2006/math">
                    <m:r>
                      <a:rPr lang="en-GB" sz="2000" i="1" spc="10" dirty="0" smtClean="0">
                        <a:latin typeface="Cambria Math" panose="02040503050406030204" pitchFamily="18" charset="0"/>
                        <a:cs typeface="Arial" panose="020B0604020202020204" pitchFamily="34" charset="0"/>
                      </a:rPr>
                      <m:t>𝐶</m:t>
                    </m:r>
                    <m:r>
                      <a:rPr lang="en-GB" sz="2000" i="1" spc="10" dirty="0" smtClean="0">
                        <a:latin typeface="Cambria Math" panose="02040503050406030204" pitchFamily="18" charset="0"/>
                        <a:cs typeface="Arial" panose="020B0604020202020204" pitchFamily="34" charset="0"/>
                      </a:rPr>
                      <m:t>(1)</m:t>
                    </m:r>
                  </m:oMath>
                </a14:m>
                <a:r>
                  <a:rPr lang="en-GB" sz="2000" spc="10" dirty="0">
                    <a:latin typeface="Arial" panose="020B0604020202020204" pitchFamily="34" charset="0"/>
                    <a:cs typeface="Arial" panose="020B0604020202020204" pitchFamily="34" charset="0"/>
                  </a:rPr>
                  <a:t> </a:t>
                </a:r>
                <a:r>
                  <a:rPr lang="en-GB" sz="2000" spc="-10" dirty="0">
                    <a:latin typeface="Arial" panose="020B0604020202020204" pitchFamily="34" charset="0"/>
                    <a:cs typeface="Arial" panose="020B0604020202020204" pitchFamily="34" charset="0"/>
                  </a:rPr>
                  <a:t>and </a:t>
                </a:r>
                <a:r>
                  <a:rPr lang="en-GB" sz="2000" spc="-5" dirty="0">
                    <a:latin typeface="Arial" panose="020B0604020202020204" pitchFamily="34" charset="0"/>
                    <a:cs typeface="Arial" panose="020B0604020202020204" pitchFamily="34" charset="0"/>
                  </a:rPr>
                  <a:t>get </a:t>
                </a:r>
                <a14:m>
                  <m:oMath xmlns:m="http://schemas.openxmlformats.org/officeDocument/2006/math">
                    <m:r>
                      <a:rPr lang="en-GB" sz="2000" i="1" spc="10" dirty="0" smtClean="0">
                        <a:latin typeface="Cambria Math" panose="02040503050406030204" pitchFamily="18" charset="0"/>
                        <a:cs typeface="Arial" panose="020B0604020202020204" pitchFamily="34" charset="0"/>
                      </a:rPr>
                      <m:t>𝐶</m:t>
                    </m:r>
                    <m:r>
                      <a:rPr lang="en-GB" sz="2000" i="1" spc="10" dirty="0" smtClean="0">
                        <a:latin typeface="Cambria Math" panose="02040503050406030204" pitchFamily="18" charset="0"/>
                        <a:cs typeface="Arial" panose="020B0604020202020204" pitchFamily="34" charset="0"/>
                      </a:rPr>
                      <m:t>(</m:t>
                    </m:r>
                    <m:r>
                      <a:rPr lang="en-GB" sz="2000" i="1" spc="10" dirty="0" smtClean="0">
                        <a:latin typeface="Cambria Math" panose="02040503050406030204" pitchFamily="18" charset="0"/>
                        <a:cs typeface="Arial" panose="020B0604020202020204" pitchFamily="34" charset="0"/>
                      </a:rPr>
                      <m:t>𝑛</m:t>
                    </m:r>
                    <m:r>
                      <a:rPr lang="en-GB" sz="2000" i="1" spc="10" dirty="0" smtClean="0">
                        <a:latin typeface="Cambria Math" panose="02040503050406030204" pitchFamily="18" charset="0"/>
                        <a:cs typeface="Arial" panose="020B0604020202020204" pitchFamily="34" charset="0"/>
                      </a:rPr>
                      <m:t>)</m:t>
                    </m:r>
                  </m:oMath>
                </a14:m>
                <a:r>
                  <a:rPr lang="en-GB" sz="2000" spc="10" dirty="0">
                    <a:latin typeface="Arial" panose="020B0604020202020204" pitchFamily="34" charset="0"/>
                    <a:cs typeface="Arial" panose="020B0604020202020204" pitchFamily="34" charset="0"/>
                  </a:rPr>
                  <a:t> </a:t>
                </a:r>
                <a:r>
                  <a:rPr lang="en-GB" sz="2000" spc="-5" dirty="0">
                    <a:latin typeface="Arial" panose="020B0604020202020204" pitchFamily="34" charset="0"/>
                    <a:cs typeface="Arial" panose="020B0604020202020204" pitchFamily="34" charset="0"/>
                  </a:rPr>
                  <a:t>in </a:t>
                </a:r>
                <a:r>
                  <a:rPr lang="en-GB" sz="2000" dirty="0">
                    <a:latin typeface="Arial" panose="020B0604020202020204" pitchFamily="34" charset="0"/>
                    <a:cs typeface="Arial" panose="020B0604020202020204" pitchFamily="34" charset="0"/>
                  </a:rPr>
                  <a:t>terms </a:t>
                </a:r>
                <a:r>
                  <a:rPr lang="en-GB" sz="2000" spc="-5" dirty="0">
                    <a:latin typeface="Arial" panose="020B0604020202020204" pitchFamily="34" charset="0"/>
                    <a:cs typeface="Arial" panose="020B0604020202020204" pitchFamily="34" charset="0"/>
                  </a:rPr>
                  <a:t>of</a:t>
                </a:r>
                <a:r>
                  <a:rPr lang="en-GB" sz="2000" spc="-150" dirty="0">
                    <a:latin typeface="Arial" panose="020B0604020202020204" pitchFamily="34" charset="0"/>
                    <a:cs typeface="Arial" panose="020B0604020202020204" pitchFamily="34" charset="0"/>
                  </a:rPr>
                  <a:t> </a:t>
                </a:r>
                <a:r>
                  <a:rPr lang="en-GB" sz="2000" spc="-10" dirty="0">
                    <a:latin typeface="Arial" panose="020B0604020202020204" pitchFamily="34" charset="0"/>
                    <a:cs typeface="Arial" panose="020B0604020202020204" pitchFamily="34" charset="0"/>
                  </a:rPr>
                  <a:t>some expression </a:t>
                </a:r>
                <a:r>
                  <a:rPr lang="en-GB" sz="2000" spc="-5" dirty="0">
                    <a:latin typeface="Arial" panose="020B0604020202020204" pitchFamily="34" charset="0"/>
                    <a:cs typeface="Arial" panose="020B0604020202020204" pitchFamily="34" charset="0"/>
                  </a:rPr>
                  <a:t>of </a:t>
                </a:r>
                <a14:m>
                  <m:oMath xmlns:m="http://schemas.openxmlformats.org/officeDocument/2006/math">
                    <m:r>
                      <a:rPr lang="en-GB" sz="2000" i="1" dirty="0" smtClean="0">
                        <a:latin typeface="Cambria Math" panose="02040503050406030204" pitchFamily="18" charset="0"/>
                        <a:cs typeface="Arial" panose="020B0604020202020204" pitchFamily="34" charset="0"/>
                      </a:rPr>
                      <m:t>𝑛</m:t>
                    </m:r>
                  </m:oMath>
                </a14:m>
                <a:r>
                  <a:rPr lang="en-GB" sz="2000" dirty="0">
                    <a:latin typeface="Arial" panose="020B0604020202020204" pitchFamily="34" charset="0"/>
                    <a:cs typeface="Arial" panose="020B0604020202020204" pitchFamily="34" charset="0"/>
                  </a:rPr>
                  <a:t>.</a:t>
                </a:r>
              </a:p>
            </p:txBody>
          </p:sp>
        </mc:Choice>
        <mc:Fallback xmlns="">
          <p:sp>
            <p:nvSpPr>
              <p:cNvPr id="3" name="Text Placeholder 2">
                <a:extLst>
                  <a:ext uri="{FF2B5EF4-FFF2-40B4-BE49-F238E27FC236}">
                    <a16:creationId xmlns:a16="http://schemas.microsoft.com/office/drawing/2014/main" id="{78B6C6AE-A10F-484F-B18C-B4AA53E6AC70}"/>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AU">
                    <a:noFill/>
                  </a:rPr>
                  <a:t> </a:t>
                </a:r>
              </a:p>
            </p:txBody>
          </p:sp>
        </mc:Fallback>
      </mc:AlternateContent>
      <p:sp>
        <p:nvSpPr>
          <p:cNvPr id="2" name="Title 1">
            <a:extLst>
              <a:ext uri="{FF2B5EF4-FFF2-40B4-BE49-F238E27FC236}">
                <a16:creationId xmlns:a16="http://schemas.microsoft.com/office/drawing/2014/main" id="{FD09A98E-AE2F-44BA-A103-2E9F43ECE36A}"/>
              </a:ext>
            </a:extLst>
          </p:cNvPr>
          <p:cNvSpPr>
            <a:spLocks noGrp="1"/>
          </p:cNvSpPr>
          <p:nvPr>
            <p:ph type="title"/>
          </p:nvPr>
        </p:nvSpPr>
        <p:spPr/>
        <p:txBody>
          <a:bodyPr>
            <a:noAutofit/>
          </a:bodyPr>
          <a:lstStyle/>
          <a:p>
            <a:r>
              <a:rPr lang="en-GB" sz="2800" dirty="0"/>
              <a:t>Backward Substitution: Factorial example</a:t>
            </a:r>
          </a:p>
        </p:txBody>
      </p:sp>
      <p:sp>
        <p:nvSpPr>
          <p:cNvPr id="4" name="Slide Number Placeholder 3">
            <a:extLst>
              <a:ext uri="{FF2B5EF4-FFF2-40B4-BE49-F238E27FC236}">
                <a16:creationId xmlns:a16="http://schemas.microsoft.com/office/drawing/2014/main" id="{741D9574-0281-4C52-93C1-E8EEC32C33FD}"/>
              </a:ext>
            </a:extLst>
          </p:cNvPr>
          <p:cNvSpPr>
            <a:spLocks noGrp="1"/>
          </p:cNvSpPr>
          <p:nvPr>
            <p:ph type="sldNum" sz="quarter" idx="12"/>
          </p:nvPr>
        </p:nvSpPr>
        <p:spPr/>
        <p:txBody>
          <a:bodyPr/>
          <a:lstStyle/>
          <a:p>
            <a:fld id="{66B7A6BE-7A3D-1C4F-BEDA-C5431FB9FC0F}" type="slidenum">
              <a:rPr lang="en-US" smtClean="0"/>
              <a:pPr/>
              <a:t>85</a:t>
            </a:fld>
            <a:endParaRPr lang="en-US" dirty="0"/>
          </a:p>
        </p:txBody>
      </p:sp>
    </p:spTree>
    <p:extLst>
      <p:ext uri="{BB962C8B-B14F-4D97-AF65-F5344CB8AC3E}">
        <p14:creationId xmlns:p14="http://schemas.microsoft.com/office/powerpoint/2010/main" val="216846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78B6C6AE-A10F-484F-B18C-B4AA53E6AC70}"/>
                  </a:ext>
                </a:extLst>
              </p:cNvPr>
              <p:cNvSpPr>
                <a:spLocks noGrp="1"/>
              </p:cNvSpPr>
              <p:nvPr>
                <p:ph idx="1"/>
              </p:nvPr>
            </p:nvSpPr>
            <p:spPr/>
            <p:txBody>
              <a:bodyPr>
                <a:noAutofit/>
              </a:bodyPr>
              <a:lstStyle/>
              <a:p>
                <a:pPr marL="0" indent="0">
                  <a:lnSpc>
                    <a:spcPct val="100000"/>
                  </a:lnSpc>
                  <a:spcBef>
                    <a:spcPts val="600"/>
                  </a:spcBef>
                  <a:buNone/>
                </a:pPr>
                <a:r>
                  <a:rPr lang="en-GB" sz="1800" b="1" spc="-5" dirty="0">
                    <a:latin typeface="Arial" panose="020B0604020202020204" pitchFamily="34" charset="0"/>
                    <a:cs typeface="Arial" panose="020B0604020202020204" pitchFamily="34" charset="0"/>
                  </a:rPr>
                  <a:t>Recurrence:</a:t>
                </a:r>
                <a:r>
                  <a:rPr lang="en-GB" sz="1800" b="1" spc="60" dirty="0">
                    <a:latin typeface="Arial" panose="020B0604020202020204" pitchFamily="34" charset="0"/>
                    <a:cs typeface="Arial" panose="020B0604020202020204" pitchFamily="34" charset="0"/>
                  </a:rPr>
                  <a:t> </a:t>
                </a:r>
                <a14:m>
                  <m:oMath xmlns:m="http://schemas.openxmlformats.org/officeDocument/2006/math">
                    <m:r>
                      <a:rPr lang="en-GB" sz="1800" b="1" i="1" spc="10" dirty="0" smtClean="0">
                        <a:solidFill>
                          <a:schemeClr val="tx2"/>
                        </a:solidFill>
                        <a:latin typeface="Cambria Math" panose="02040503050406030204" pitchFamily="18" charset="0"/>
                        <a:cs typeface="Arial" panose="020B0604020202020204" pitchFamily="34" charset="0"/>
                      </a:rPr>
                      <m:t>𝑪</m:t>
                    </m:r>
                    <m:r>
                      <a:rPr lang="en-GB" sz="1800" b="1" i="1" spc="10" dirty="0" smtClean="0">
                        <a:solidFill>
                          <a:schemeClr val="tx2"/>
                        </a:solidFill>
                        <a:latin typeface="Cambria Math" panose="02040503050406030204" pitchFamily="18" charset="0"/>
                        <a:cs typeface="Arial" panose="020B0604020202020204" pitchFamily="34" charset="0"/>
                      </a:rPr>
                      <m:t>(</m:t>
                    </m:r>
                    <m:r>
                      <a:rPr lang="en-GB" sz="1800" b="1" i="1" spc="10" dirty="0" smtClean="0">
                        <a:solidFill>
                          <a:schemeClr val="tx2"/>
                        </a:solidFill>
                        <a:latin typeface="Cambria Math" panose="02040503050406030204" pitchFamily="18" charset="0"/>
                        <a:cs typeface="Arial" panose="020B0604020202020204" pitchFamily="34" charset="0"/>
                      </a:rPr>
                      <m:t>𝒏</m:t>
                    </m:r>
                    <m:r>
                      <a:rPr lang="en-GB" sz="1800" b="1" i="1" spc="10" dirty="0" smtClean="0">
                        <a:solidFill>
                          <a:schemeClr val="tx2"/>
                        </a:solidFill>
                        <a:latin typeface="Cambria Math" panose="02040503050406030204" pitchFamily="18" charset="0"/>
                        <a:cs typeface="Arial" panose="020B0604020202020204" pitchFamily="34" charset="0"/>
                      </a:rPr>
                      <m:t>)=</m:t>
                    </m:r>
                    <m:r>
                      <a:rPr lang="en-GB" sz="1800" b="1" i="1" spc="15" dirty="0" smtClean="0">
                        <a:solidFill>
                          <a:schemeClr val="tx2"/>
                        </a:solidFill>
                        <a:latin typeface="Cambria Math" panose="02040503050406030204" pitchFamily="18" charset="0"/>
                        <a:cs typeface="Arial" panose="020B0604020202020204" pitchFamily="34" charset="0"/>
                      </a:rPr>
                      <m:t>𝑪</m:t>
                    </m:r>
                    <m:r>
                      <a:rPr lang="en-GB" sz="1800" b="1" i="1" spc="15" dirty="0">
                        <a:solidFill>
                          <a:schemeClr val="tx2"/>
                        </a:solidFill>
                        <a:latin typeface="Cambria Math" panose="02040503050406030204" pitchFamily="18" charset="0"/>
                        <a:cs typeface="Arial" panose="020B0604020202020204" pitchFamily="34" charset="0"/>
                      </a:rPr>
                      <m:t>(</m:t>
                    </m:r>
                    <m:r>
                      <a:rPr lang="en-GB" sz="1800" b="1" i="1" spc="15" dirty="0" smtClean="0">
                        <a:solidFill>
                          <a:schemeClr val="tx2"/>
                        </a:solidFill>
                        <a:latin typeface="Cambria Math" panose="02040503050406030204" pitchFamily="18" charset="0"/>
                        <a:cs typeface="Arial" panose="020B0604020202020204" pitchFamily="34" charset="0"/>
                      </a:rPr>
                      <m:t>𝒏</m:t>
                    </m:r>
                    <m:r>
                      <a:rPr lang="en-GB" sz="1800" b="1" i="1" spc="-75" dirty="0" smtClean="0">
                        <a:solidFill>
                          <a:schemeClr val="tx2"/>
                        </a:solidFill>
                        <a:latin typeface="Cambria Math" panose="02040503050406030204" pitchFamily="18" charset="0"/>
                        <a:cs typeface="Arial" panose="020B0604020202020204" pitchFamily="34" charset="0"/>
                      </a:rPr>
                      <m:t>−</m:t>
                    </m:r>
                    <m:r>
                      <a:rPr lang="en-GB" sz="1800" b="1" i="1" spc="-5" dirty="0" smtClean="0">
                        <a:solidFill>
                          <a:schemeClr val="tx2"/>
                        </a:solidFill>
                        <a:latin typeface="Cambria Math" panose="02040503050406030204" pitchFamily="18" charset="0"/>
                        <a:cs typeface="Arial" panose="020B0604020202020204" pitchFamily="34" charset="0"/>
                      </a:rPr>
                      <m:t>𝟏</m:t>
                    </m:r>
                    <m:r>
                      <a:rPr lang="en-GB" sz="1800" b="1" i="1" spc="-5" dirty="0" smtClean="0">
                        <a:solidFill>
                          <a:schemeClr val="tx2"/>
                        </a:solidFill>
                        <a:latin typeface="Cambria Math" panose="02040503050406030204" pitchFamily="18" charset="0"/>
                        <a:cs typeface="Arial" panose="020B0604020202020204" pitchFamily="34" charset="0"/>
                      </a:rPr>
                      <m:t>)+</m:t>
                    </m:r>
                    <m:r>
                      <a:rPr lang="en-GB" sz="1800" b="1" i="1" spc="-10" dirty="0" smtClean="0">
                        <a:solidFill>
                          <a:schemeClr val="tx2"/>
                        </a:solidFill>
                        <a:latin typeface="Cambria Math" panose="02040503050406030204" pitchFamily="18" charset="0"/>
                        <a:cs typeface="Arial" panose="020B0604020202020204" pitchFamily="34" charset="0"/>
                      </a:rPr>
                      <m:t>𝟏</m:t>
                    </m:r>
                  </m:oMath>
                </a14:m>
                <a:r>
                  <a:rPr lang="en-GB" sz="1800" b="1" spc="-10" dirty="0">
                    <a:solidFill>
                      <a:schemeClr val="tx2"/>
                    </a:solidFill>
                    <a:latin typeface="Arial" panose="020B0604020202020204" pitchFamily="34" charset="0"/>
                    <a:cs typeface="Arial" panose="020B0604020202020204" pitchFamily="34" charset="0"/>
                  </a:rPr>
                  <a:t> </a:t>
                </a:r>
                <a:r>
                  <a:rPr lang="en-GB" sz="1800" b="1" spc="-20" dirty="0">
                    <a:latin typeface="Arial" panose="020B0604020202020204" pitchFamily="34" charset="0"/>
                    <a:cs typeface="Arial" panose="020B0604020202020204" pitchFamily="34" charset="0"/>
                  </a:rPr>
                  <a:t>for</a:t>
                </a:r>
                <a:r>
                  <a:rPr lang="en-GB" sz="1800" b="1" spc="-5" dirty="0">
                    <a:latin typeface="Arial" panose="020B0604020202020204" pitchFamily="34" charset="0"/>
                    <a:cs typeface="Arial" panose="020B0604020202020204" pitchFamily="34" charset="0"/>
                  </a:rPr>
                  <a:t> </a:t>
                </a:r>
                <a14:m>
                  <m:oMath xmlns:m="http://schemas.openxmlformats.org/officeDocument/2006/math">
                    <m:r>
                      <a:rPr lang="en-GB" sz="1800" b="1" i="1" spc="-10" dirty="0" smtClean="0">
                        <a:latin typeface="Cambria Math" panose="02040503050406030204" pitchFamily="18" charset="0"/>
                        <a:cs typeface="Arial" panose="020B0604020202020204" pitchFamily="34" charset="0"/>
                      </a:rPr>
                      <m:t>𝒏</m:t>
                    </m:r>
                    <m:r>
                      <a:rPr lang="en-GB" sz="1800" b="1" i="1" spc="-55" dirty="0" smtClean="0">
                        <a:latin typeface="Cambria Math" panose="02040503050406030204" pitchFamily="18" charset="0"/>
                        <a:cs typeface="Arial" panose="020B0604020202020204" pitchFamily="34" charset="0"/>
                      </a:rPr>
                      <m:t>&gt;</m:t>
                    </m:r>
                    <m:r>
                      <a:rPr lang="en-GB" sz="1800" b="1" i="1" spc="-5" dirty="0" smtClean="0">
                        <a:latin typeface="Cambria Math" panose="02040503050406030204" pitchFamily="18" charset="0"/>
                        <a:cs typeface="Arial" panose="020B0604020202020204" pitchFamily="34" charset="0"/>
                      </a:rPr>
                      <m:t>𝟏</m:t>
                    </m:r>
                  </m:oMath>
                </a14:m>
                <a:r>
                  <a:rPr lang="en-GB" sz="1800" b="1" spc="-5" dirty="0">
                    <a:latin typeface="Arial" panose="020B0604020202020204" pitchFamily="34" charset="0"/>
                    <a:cs typeface="Arial" panose="020B0604020202020204" pitchFamily="34" charset="0"/>
                  </a:rPr>
                  <a:t>, </a:t>
                </a:r>
                <a:r>
                  <a:rPr lang="en-GB" sz="1800" b="1" spc="-10" dirty="0">
                    <a:latin typeface="Arial" panose="020B0604020202020204" pitchFamily="34" charset="0"/>
                    <a:cs typeface="Arial" panose="020B0604020202020204" pitchFamily="34" charset="0"/>
                  </a:rPr>
                  <a:t>and</a:t>
                </a:r>
                <a:r>
                  <a:rPr lang="en-GB" sz="1800" b="1" spc="-5" dirty="0">
                    <a:latin typeface="Arial" panose="020B0604020202020204" pitchFamily="34" charset="0"/>
                    <a:cs typeface="Arial" panose="020B0604020202020204" pitchFamily="34" charset="0"/>
                  </a:rPr>
                  <a:t> </a:t>
                </a:r>
                <a14:m>
                  <m:oMath xmlns:m="http://schemas.openxmlformats.org/officeDocument/2006/math">
                    <m:r>
                      <a:rPr lang="en-GB" sz="1800" b="1" i="1" spc="10" dirty="0" smtClean="0">
                        <a:solidFill>
                          <a:schemeClr val="tx2"/>
                        </a:solidFill>
                        <a:latin typeface="Cambria Math" panose="02040503050406030204" pitchFamily="18" charset="0"/>
                        <a:cs typeface="Arial" panose="020B0604020202020204" pitchFamily="34" charset="0"/>
                      </a:rPr>
                      <m:t>𝑪</m:t>
                    </m:r>
                    <m:r>
                      <a:rPr lang="en-GB" sz="1800" b="1" i="1" spc="10" dirty="0" smtClean="0">
                        <a:solidFill>
                          <a:schemeClr val="tx2"/>
                        </a:solidFill>
                        <a:latin typeface="Cambria Math" panose="02040503050406030204" pitchFamily="18" charset="0"/>
                        <a:cs typeface="Arial" panose="020B0604020202020204" pitchFamily="34" charset="0"/>
                      </a:rPr>
                      <m:t>(</m:t>
                    </m:r>
                    <m:r>
                      <a:rPr lang="en-GB" sz="1800" b="1" i="1" spc="10" dirty="0" smtClean="0">
                        <a:solidFill>
                          <a:schemeClr val="tx2"/>
                        </a:solidFill>
                        <a:latin typeface="Cambria Math" panose="02040503050406030204" pitchFamily="18" charset="0"/>
                        <a:cs typeface="Arial" panose="020B0604020202020204" pitchFamily="34" charset="0"/>
                      </a:rPr>
                      <m:t>𝟏</m:t>
                    </m:r>
                    <m:r>
                      <a:rPr lang="en-GB" sz="1800" b="1" i="1" spc="10" dirty="0" smtClean="0">
                        <a:solidFill>
                          <a:schemeClr val="tx2"/>
                        </a:solidFill>
                        <a:latin typeface="Cambria Math" panose="02040503050406030204" pitchFamily="18" charset="0"/>
                        <a:cs typeface="Arial" panose="020B0604020202020204" pitchFamily="34" charset="0"/>
                      </a:rPr>
                      <m:t>)=</m:t>
                    </m:r>
                    <m:r>
                      <a:rPr lang="en-GB" sz="1800" b="1" i="1" spc="-10" dirty="0" smtClean="0">
                        <a:solidFill>
                          <a:schemeClr val="tx2"/>
                        </a:solidFill>
                        <a:latin typeface="Cambria Math" panose="02040503050406030204" pitchFamily="18" charset="0"/>
                        <a:cs typeface="Arial" panose="020B0604020202020204" pitchFamily="34" charset="0"/>
                      </a:rPr>
                      <m:t>𝟎</m:t>
                    </m:r>
                  </m:oMath>
                </a14:m>
                <a:endParaRPr lang="en-GB" sz="1800" b="1" spc="-10" dirty="0">
                  <a:solidFill>
                    <a:schemeClr val="tx2"/>
                  </a:solidFill>
                  <a:latin typeface="Arial" panose="020B0604020202020204" pitchFamily="34" charset="0"/>
                  <a:cs typeface="Arial" panose="020B0604020202020204" pitchFamily="34" charset="0"/>
                </a:endParaRPr>
              </a:p>
              <a:p>
                <a:pPr marL="457200" indent="-457200">
                  <a:lnSpc>
                    <a:spcPct val="100000"/>
                  </a:lnSpc>
                  <a:spcBef>
                    <a:spcPts val="600"/>
                  </a:spcBef>
                  <a:buFont typeface="+mj-lt"/>
                  <a:buAutoNum type="arabicPeriod"/>
                </a:pPr>
                <a14:m>
                  <m:oMath xmlns:m="http://schemas.openxmlformats.org/officeDocument/2006/math">
                    <m:r>
                      <a:rPr lang="pt-BR" sz="1800" i="1" spc="10" dirty="0" smtClean="0">
                        <a:latin typeface="Cambria Math" panose="02040503050406030204" pitchFamily="18" charset="0"/>
                        <a:cs typeface="Arial" panose="020B0604020202020204" pitchFamily="34" charset="0"/>
                      </a:rPr>
                      <m:t>𝐶</m:t>
                    </m:r>
                    <m:r>
                      <a:rPr lang="pt-BR" sz="1800" i="1" spc="10" dirty="0" smtClean="0">
                        <a:latin typeface="Cambria Math" panose="02040503050406030204" pitchFamily="18" charset="0"/>
                        <a:cs typeface="Arial" panose="020B0604020202020204" pitchFamily="34" charset="0"/>
                      </a:rPr>
                      <m:t>(</m:t>
                    </m:r>
                    <m:r>
                      <a:rPr lang="pt-BR" sz="1800" i="1" spc="10" dirty="0" smtClean="0">
                        <a:latin typeface="Cambria Math" panose="02040503050406030204" pitchFamily="18" charset="0"/>
                        <a:cs typeface="Arial" panose="020B0604020202020204" pitchFamily="34" charset="0"/>
                      </a:rPr>
                      <m:t>𝑛</m:t>
                    </m:r>
                    <m:r>
                      <a:rPr lang="pt-BR" sz="1800" i="1" spc="10" dirty="0" smtClean="0">
                        <a:latin typeface="Cambria Math" panose="02040503050406030204" pitchFamily="18" charset="0"/>
                        <a:cs typeface="Arial" panose="020B0604020202020204" pitchFamily="34" charset="0"/>
                      </a:rPr>
                      <m:t>)=</m:t>
                    </m:r>
                    <m:r>
                      <a:rPr lang="pt-BR" sz="1800" i="1" spc="15" dirty="0" smtClean="0">
                        <a:latin typeface="Cambria Math" panose="02040503050406030204" pitchFamily="18" charset="0"/>
                        <a:cs typeface="Arial" panose="020B0604020202020204" pitchFamily="34" charset="0"/>
                      </a:rPr>
                      <m:t>𝐶</m:t>
                    </m:r>
                    <m:r>
                      <a:rPr lang="pt-BR" sz="1800" i="1" spc="15" dirty="0">
                        <a:latin typeface="Cambria Math" panose="02040503050406030204" pitchFamily="18" charset="0"/>
                        <a:cs typeface="Arial" panose="020B0604020202020204" pitchFamily="34" charset="0"/>
                      </a:rPr>
                      <m:t>(</m:t>
                    </m:r>
                    <m:r>
                      <a:rPr lang="pt-BR" sz="1800" i="1" spc="15" dirty="0" smtClean="0">
                        <a:latin typeface="Cambria Math" panose="02040503050406030204" pitchFamily="18" charset="0"/>
                        <a:cs typeface="Arial" panose="020B0604020202020204" pitchFamily="34" charset="0"/>
                      </a:rPr>
                      <m:t>𝑛</m:t>
                    </m:r>
                    <m:r>
                      <a:rPr lang="pt-BR" sz="1800" i="1" spc="-75" dirty="0" smtClean="0">
                        <a:latin typeface="Cambria Math" panose="02040503050406030204" pitchFamily="18" charset="0"/>
                        <a:cs typeface="Arial" panose="020B0604020202020204" pitchFamily="34" charset="0"/>
                      </a:rPr>
                      <m:t>−</m:t>
                    </m:r>
                    <m:r>
                      <a:rPr lang="pt-BR" sz="1800" i="1" spc="-5" dirty="0" smtClean="0">
                        <a:latin typeface="Cambria Math" panose="02040503050406030204" pitchFamily="18" charset="0"/>
                        <a:cs typeface="Arial" panose="020B0604020202020204" pitchFamily="34" charset="0"/>
                      </a:rPr>
                      <m:t>1)</m:t>
                    </m:r>
                    <m:r>
                      <a:rPr lang="pt-BR" sz="1800" i="1" spc="120" dirty="0" smtClean="0">
                        <a:latin typeface="Cambria Math" panose="02040503050406030204" pitchFamily="18" charset="0"/>
                        <a:cs typeface="Arial" panose="020B0604020202020204" pitchFamily="34" charset="0"/>
                      </a:rPr>
                      <m:t>+</m:t>
                    </m:r>
                    <m:r>
                      <a:rPr lang="pt-BR" sz="1800" i="1" spc="-10" dirty="0" smtClean="0">
                        <a:latin typeface="Cambria Math" panose="02040503050406030204" pitchFamily="18" charset="0"/>
                        <a:cs typeface="Arial" panose="020B0604020202020204" pitchFamily="34" charset="0"/>
                      </a:rPr>
                      <m:t>1</m:t>
                    </m:r>
                  </m:oMath>
                </a14:m>
                <a:endParaRPr lang="pt-BR" sz="1800" i="1" dirty="0">
                  <a:latin typeface="Arial" panose="020B0604020202020204" pitchFamily="34" charset="0"/>
                  <a:cs typeface="Arial" panose="020B0604020202020204" pitchFamily="34" charset="0"/>
                </a:endParaRPr>
              </a:p>
              <a:p>
                <a:pPr marL="914400" indent="-914400">
                  <a:lnSpc>
                    <a:spcPct val="100000"/>
                  </a:lnSpc>
                  <a:spcBef>
                    <a:spcPts val="600"/>
                  </a:spcBef>
                  <a:buFont typeface="+mj-lt"/>
                  <a:buAutoNum type="arabicPeriod"/>
                </a:pPr>
                <a:r>
                  <a:rPr lang="pt-BR" sz="1800" spc="-5" dirty="0">
                    <a:latin typeface="Arial" panose="020B0604020202020204" pitchFamily="34" charset="0"/>
                    <a:cs typeface="Arial" panose="020B0604020202020204" pitchFamily="34" charset="0"/>
                  </a:rPr>
                  <a:t>Substitute </a:t>
                </a:r>
                <a14:m>
                  <m:oMath xmlns:m="http://schemas.openxmlformats.org/officeDocument/2006/math">
                    <m:r>
                      <a:rPr lang="pt-BR" sz="1800" i="1" spc="15" dirty="0" smtClean="0">
                        <a:latin typeface="Cambria Math" panose="02040503050406030204" pitchFamily="18" charset="0"/>
                        <a:cs typeface="Arial" panose="020B0604020202020204" pitchFamily="34" charset="0"/>
                      </a:rPr>
                      <m:t>𝐶</m:t>
                    </m:r>
                    <m:r>
                      <a:rPr lang="pt-BR" sz="1800" i="1" spc="15" dirty="0" smtClean="0">
                        <a:latin typeface="Cambria Math" panose="02040503050406030204" pitchFamily="18" charset="0"/>
                        <a:cs typeface="Arial" panose="020B0604020202020204" pitchFamily="34" charset="0"/>
                      </a:rPr>
                      <m:t>(</m:t>
                    </m:r>
                    <m:r>
                      <a:rPr lang="pt-BR" sz="1800" i="1" spc="15" dirty="0" smtClean="0">
                        <a:latin typeface="Cambria Math" panose="02040503050406030204" pitchFamily="18" charset="0"/>
                        <a:cs typeface="Arial" panose="020B0604020202020204" pitchFamily="34" charset="0"/>
                      </a:rPr>
                      <m:t>𝑛</m:t>
                    </m:r>
                    <m:r>
                      <a:rPr lang="pt-BR" sz="1800" i="1" spc="-75" dirty="0" smtClean="0">
                        <a:latin typeface="Cambria Math" panose="02040503050406030204" pitchFamily="18" charset="0"/>
                        <a:cs typeface="Arial" panose="020B0604020202020204" pitchFamily="34" charset="0"/>
                      </a:rPr>
                      <m:t>−</m:t>
                    </m:r>
                    <m:r>
                      <a:rPr lang="pt-BR" sz="1800" i="1" spc="-5" dirty="0" smtClean="0">
                        <a:latin typeface="Cambria Math" panose="02040503050406030204" pitchFamily="18" charset="0"/>
                        <a:cs typeface="Arial" panose="020B0604020202020204" pitchFamily="34" charset="0"/>
                      </a:rPr>
                      <m:t>1)</m:t>
                    </m:r>
                    <m:r>
                      <a:rPr lang="pt-BR" sz="1800" i="1" spc="120" dirty="0" smtClean="0">
                        <a:latin typeface="Cambria Math" panose="02040503050406030204" pitchFamily="18" charset="0"/>
                        <a:cs typeface="Arial" panose="020B0604020202020204" pitchFamily="34" charset="0"/>
                      </a:rPr>
                      <m:t>=</m:t>
                    </m:r>
                    <m:r>
                      <a:rPr lang="pt-BR" sz="1800" i="1" spc="15" dirty="0" smtClean="0">
                        <a:latin typeface="Cambria Math" panose="02040503050406030204" pitchFamily="18" charset="0"/>
                        <a:cs typeface="Arial" panose="020B0604020202020204" pitchFamily="34" charset="0"/>
                      </a:rPr>
                      <m:t>𝐶</m:t>
                    </m:r>
                    <m:r>
                      <a:rPr lang="pt-BR" sz="1800" i="1" spc="15" dirty="0">
                        <a:latin typeface="Cambria Math" panose="02040503050406030204" pitchFamily="18" charset="0"/>
                        <a:cs typeface="Arial" panose="020B0604020202020204" pitchFamily="34" charset="0"/>
                      </a:rPr>
                      <m:t>(</m:t>
                    </m:r>
                    <m:r>
                      <a:rPr lang="pt-BR" sz="1800" i="1" spc="15" dirty="0" smtClean="0">
                        <a:latin typeface="Cambria Math" panose="02040503050406030204" pitchFamily="18" charset="0"/>
                        <a:cs typeface="Arial" panose="020B0604020202020204" pitchFamily="34" charset="0"/>
                      </a:rPr>
                      <m:t>𝑛</m:t>
                    </m:r>
                    <m:r>
                      <a:rPr lang="pt-BR" sz="1800" i="1" spc="-75" dirty="0" smtClean="0">
                        <a:latin typeface="Cambria Math" panose="02040503050406030204" pitchFamily="18" charset="0"/>
                        <a:cs typeface="Arial" panose="020B0604020202020204" pitchFamily="34" charset="0"/>
                      </a:rPr>
                      <m:t>−</m:t>
                    </m:r>
                    <m:r>
                      <a:rPr lang="pt-BR" sz="1800" i="1" spc="-5" dirty="0" smtClean="0">
                        <a:latin typeface="Cambria Math" panose="02040503050406030204" pitchFamily="18" charset="0"/>
                        <a:cs typeface="Arial" panose="020B0604020202020204" pitchFamily="34" charset="0"/>
                      </a:rPr>
                      <m:t>2)</m:t>
                    </m:r>
                    <m:r>
                      <a:rPr lang="pt-BR" sz="1800" i="1" spc="120" dirty="0" smtClean="0">
                        <a:latin typeface="Cambria Math" panose="02040503050406030204" pitchFamily="18" charset="0"/>
                        <a:cs typeface="Arial" panose="020B0604020202020204" pitchFamily="34" charset="0"/>
                      </a:rPr>
                      <m:t>+</m:t>
                    </m:r>
                    <m:r>
                      <a:rPr lang="pt-BR" sz="1800" i="1" spc="-10" dirty="0" smtClean="0">
                        <a:latin typeface="Cambria Math" panose="02040503050406030204" pitchFamily="18" charset="0"/>
                        <a:cs typeface="Arial" panose="020B0604020202020204" pitchFamily="34" charset="0"/>
                      </a:rPr>
                      <m:t>1</m:t>
                    </m:r>
                  </m:oMath>
                </a14:m>
                <a:r>
                  <a:rPr lang="pt-BR" sz="1800" i="1" spc="-10" dirty="0">
                    <a:latin typeface="Arial" panose="020B0604020202020204" pitchFamily="34" charset="0"/>
                    <a:cs typeface="Arial" panose="020B0604020202020204" pitchFamily="34" charset="0"/>
                  </a:rPr>
                  <a:t> </a:t>
                </a:r>
                <a:r>
                  <a:rPr lang="pt-BR" sz="1800" spc="-5" dirty="0">
                    <a:latin typeface="Arial" panose="020B0604020202020204" pitchFamily="34" charset="0"/>
                    <a:cs typeface="Arial" panose="020B0604020202020204" pitchFamily="34" charset="0"/>
                  </a:rPr>
                  <a:t>into</a:t>
                </a:r>
                <a:r>
                  <a:rPr lang="pt-BR" sz="1800" spc="-10" dirty="0">
                    <a:latin typeface="Arial" panose="020B0604020202020204" pitchFamily="34" charset="0"/>
                    <a:cs typeface="Arial" panose="020B0604020202020204" pitchFamily="34" charset="0"/>
                  </a:rPr>
                  <a:t> </a:t>
                </a:r>
                <a:r>
                  <a:rPr lang="pt-BR" sz="1800" spc="-5" dirty="0">
                    <a:latin typeface="Arial" panose="020B0604020202020204" pitchFamily="34" charset="0"/>
                    <a:cs typeface="Arial" panose="020B0604020202020204" pitchFamily="34" charset="0"/>
                  </a:rPr>
                  <a:t>original</a:t>
                </a:r>
                <a:r>
                  <a:rPr lang="pt-BR" sz="1800" spc="-10" dirty="0">
                    <a:latin typeface="Arial" panose="020B0604020202020204" pitchFamily="34" charset="0"/>
                    <a:cs typeface="Arial" panose="020B0604020202020204" pitchFamily="34" charset="0"/>
                  </a:rPr>
                  <a:t> </a:t>
                </a:r>
                <a:r>
                  <a:rPr lang="pt-BR" sz="1800" spc="-5" dirty="0">
                    <a:latin typeface="Arial" panose="020B0604020202020204" pitchFamily="34" charset="0"/>
                    <a:cs typeface="Arial" panose="020B0604020202020204" pitchFamily="34" charset="0"/>
                  </a:rPr>
                  <a:t>equation</a:t>
                </a:r>
              </a:p>
              <a:p>
                <a:pPr marL="457200" indent="-457200">
                  <a:lnSpc>
                    <a:spcPct val="100000"/>
                  </a:lnSpc>
                  <a:spcBef>
                    <a:spcPts val="600"/>
                  </a:spcBef>
                  <a:buFont typeface="+mj-lt"/>
                  <a:buAutoNum type="arabicPeriod"/>
                </a:pPr>
                <a14:m>
                  <m:oMath xmlns:m="http://schemas.openxmlformats.org/officeDocument/2006/math">
                    <m:r>
                      <a:rPr lang="pt-BR" sz="1800" i="1" spc="10" dirty="0" smtClean="0">
                        <a:latin typeface="Cambria Math" panose="02040503050406030204" pitchFamily="18" charset="0"/>
                        <a:cs typeface="Arial" panose="020B0604020202020204" pitchFamily="34" charset="0"/>
                      </a:rPr>
                      <m:t>𝐶</m:t>
                    </m:r>
                    <m:r>
                      <a:rPr lang="pt-BR" sz="1800" i="1" spc="10" dirty="0" smtClean="0">
                        <a:latin typeface="Cambria Math" panose="02040503050406030204" pitchFamily="18" charset="0"/>
                        <a:cs typeface="Arial" panose="020B0604020202020204" pitchFamily="34" charset="0"/>
                      </a:rPr>
                      <m:t>(</m:t>
                    </m:r>
                    <m:r>
                      <a:rPr lang="pt-BR" sz="1800" i="1" spc="10" dirty="0" smtClean="0">
                        <a:latin typeface="Cambria Math" panose="02040503050406030204" pitchFamily="18" charset="0"/>
                        <a:cs typeface="Arial" panose="020B0604020202020204" pitchFamily="34" charset="0"/>
                      </a:rPr>
                      <m:t>𝑛</m:t>
                    </m:r>
                    <m:r>
                      <a:rPr lang="pt-BR" sz="1800" i="1" spc="10" dirty="0" smtClean="0">
                        <a:latin typeface="Cambria Math" panose="02040503050406030204" pitchFamily="18" charset="0"/>
                        <a:cs typeface="Arial" panose="020B0604020202020204" pitchFamily="34" charset="0"/>
                      </a:rPr>
                      <m:t>)=[</m:t>
                    </m:r>
                    <m:r>
                      <a:rPr lang="pt-BR" sz="1800" i="1" spc="15" dirty="0">
                        <a:solidFill>
                          <a:schemeClr val="tx2"/>
                        </a:solidFill>
                        <a:latin typeface="Cambria Math" panose="02040503050406030204" pitchFamily="18" charset="0"/>
                        <a:cs typeface="Arial" panose="020B0604020202020204" pitchFamily="34" charset="0"/>
                      </a:rPr>
                      <m:t>𝐶</m:t>
                    </m:r>
                    <m:r>
                      <a:rPr lang="pt-BR" sz="1800" i="1" spc="15" dirty="0">
                        <a:solidFill>
                          <a:schemeClr val="tx2"/>
                        </a:solidFill>
                        <a:latin typeface="Cambria Math" panose="02040503050406030204" pitchFamily="18" charset="0"/>
                        <a:cs typeface="Arial" panose="020B0604020202020204" pitchFamily="34" charset="0"/>
                      </a:rPr>
                      <m:t>(</m:t>
                    </m:r>
                    <m:r>
                      <a:rPr lang="pt-BR" sz="1800" i="1" spc="15" dirty="0" smtClean="0">
                        <a:solidFill>
                          <a:schemeClr val="tx2"/>
                        </a:solidFill>
                        <a:latin typeface="Cambria Math" panose="02040503050406030204" pitchFamily="18" charset="0"/>
                        <a:cs typeface="Arial" panose="020B0604020202020204" pitchFamily="34" charset="0"/>
                      </a:rPr>
                      <m:t>𝑛</m:t>
                    </m:r>
                    <m:r>
                      <a:rPr lang="pt-BR" sz="1800" i="1" spc="-75" dirty="0" smtClean="0">
                        <a:solidFill>
                          <a:schemeClr val="tx2"/>
                        </a:solidFill>
                        <a:latin typeface="Cambria Math" panose="02040503050406030204" pitchFamily="18" charset="0"/>
                        <a:cs typeface="Arial" panose="020B0604020202020204" pitchFamily="34" charset="0"/>
                      </a:rPr>
                      <m:t>−</m:t>
                    </m:r>
                    <m:r>
                      <a:rPr lang="pt-BR" sz="1800" i="1" spc="-5" dirty="0" smtClean="0">
                        <a:solidFill>
                          <a:schemeClr val="tx2"/>
                        </a:solidFill>
                        <a:latin typeface="Cambria Math" panose="02040503050406030204" pitchFamily="18" charset="0"/>
                        <a:cs typeface="Arial" panose="020B0604020202020204" pitchFamily="34" charset="0"/>
                      </a:rPr>
                      <m:t>2)</m:t>
                    </m:r>
                    <m:r>
                      <a:rPr lang="pt-BR" sz="1800" i="1" spc="120" dirty="0" smtClean="0">
                        <a:solidFill>
                          <a:schemeClr val="tx2"/>
                        </a:solidFill>
                        <a:latin typeface="Cambria Math" panose="02040503050406030204" pitchFamily="18" charset="0"/>
                        <a:cs typeface="Arial" panose="020B0604020202020204" pitchFamily="34" charset="0"/>
                      </a:rPr>
                      <m:t>+</m:t>
                    </m:r>
                    <m:r>
                      <a:rPr lang="pt-BR" sz="1800" i="1" dirty="0" smtClean="0">
                        <a:solidFill>
                          <a:schemeClr val="tx2"/>
                        </a:solidFill>
                        <a:latin typeface="Cambria Math" panose="02040503050406030204" pitchFamily="18" charset="0"/>
                        <a:cs typeface="Arial" panose="020B0604020202020204" pitchFamily="34" charset="0"/>
                      </a:rPr>
                      <m:t>1]</m:t>
                    </m:r>
                    <m:r>
                      <a:rPr lang="pt-BR" sz="1800" i="1" dirty="0" smtClean="0">
                        <a:latin typeface="Cambria Math" panose="02040503050406030204" pitchFamily="18" charset="0"/>
                        <a:cs typeface="Arial" panose="020B0604020202020204" pitchFamily="34" charset="0"/>
                      </a:rPr>
                      <m:t>+</m:t>
                    </m:r>
                    <m:r>
                      <a:rPr lang="pt-BR" sz="1800" i="1" spc="-10" dirty="0" smtClean="0">
                        <a:latin typeface="Cambria Math" panose="02040503050406030204" pitchFamily="18" charset="0"/>
                        <a:cs typeface="Arial" panose="020B0604020202020204" pitchFamily="34" charset="0"/>
                      </a:rPr>
                      <m:t>1</m:t>
                    </m:r>
                    <m:r>
                      <a:rPr lang="pt-BR" sz="1800" i="1" spc="120" dirty="0" smtClean="0">
                        <a:latin typeface="Cambria Math" panose="02040503050406030204" pitchFamily="18" charset="0"/>
                        <a:cs typeface="Arial" panose="020B0604020202020204" pitchFamily="34" charset="0"/>
                      </a:rPr>
                      <m:t>=</m:t>
                    </m:r>
                    <m:r>
                      <a:rPr lang="pt-BR" sz="1800" i="1" spc="15" dirty="0" smtClean="0">
                        <a:latin typeface="Cambria Math" panose="02040503050406030204" pitchFamily="18" charset="0"/>
                        <a:cs typeface="Arial" panose="020B0604020202020204" pitchFamily="34" charset="0"/>
                      </a:rPr>
                      <m:t>𝐶</m:t>
                    </m:r>
                    <m:r>
                      <a:rPr lang="pt-BR" sz="1800" i="1" spc="15" dirty="0">
                        <a:latin typeface="Cambria Math" panose="02040503050406030204" pitchFamily="18" charset="0"/>
                        <a:cs typeface="Arial" panose="020B0604020202020204" pitchFamily="34" charset="0"/>
                      </a:rPr>
                      <m:t>(</m:t>
                    </m:r>
                    <m:r>
                      <a:rPr lang="pt-BR" sz="1800" i="1" spc="15" dirty="0" smtClean="0">
                        <a:latin typeface="Cambria Math" panose="02040503050406030204" pitchFamily="18" charset="0"/>
                        <a:cs typeface="Arial" panose="020B0604020202020204" pitchFamily="34" charset="0"/>
                      </a:rPr>
                      <m:t>𝑛</m:t>
                    </m:r>
                    <m:r>
                      <a:rPr lang="pt-BR" sz="1800" i="1" spc="-75" dirty="0" smtClean="0">
                        <a:latin typeface="Cambria Math" panose="02040503050406030204" pitchFamily="18" charset="0"/>
                        <a:cs typeface="Arial" panose="020B0604020202020204" pitchFamily="34" charset="0"/>
                      </a:rPr>
                      <m:t>−</m:t>
                    </m:r>
                    <m:r>
                      <a:rPr lang="pt-BR" sz="1800" i="1" spc="-5" dirty="0" smtClean="0">
                        <a:latin typeface="Cambria Math" panose="02040503050406030204" pitchFamily="18" charset="0"/>
                        <a:cs typeface="Arial" panose="020B0604020202020204" pitchFamily="34" charset="0"/>
                      </a:rPr>
                      <m:t>2)</m:t>
                    </m:r>
                    <m:r>
                      <a:rPr lang="pt-BR" sz="1800" i="1" spc="120" dirty="0" smtClean="0">
                        <a:latin typeface="Cambria Math" panose="02040503050406030204" pitchFamily="18" charset="0"/>
                        <a:cs typeface="Arial" panose="020B0604020202020204" pitchFamily="34" charset="0"/>
                      </a:rPr>
                      <m:t>+</m:t>
                    </m:r>
                    <m:r>
                      <a:rPr lang="pt-BR" sz="1800" i="1" spc="-10" dirty="0" smtClean="0">
                        <a:latin typeface="Cambria Math" panose="02040503050406030204" pitchFamily="18" charset="0"/>
                        <a:cs typeface="Arial" panose="020B0604020202020204" pitchFamily="34" charset="0"/>
                      </a:rPr>
                      <m:t>2</m:t>
                    </m:r>
                  </m:oMath>
                </a14:m>
                <a:endParaRPr lang="pt-BR" sz="1800" i="1" dirty="0">
                  <a:latin typeface="Arial" panose="020B0604020202020204" pitchFamily="34" charset="0"/>
                  <a:cs typeface="Arial" panose="020B0604020202020204" pitchFamily="34" charset="0"/>
                </a:endParaRPr>
              </a:p>
              <a:p>
                <a:pPr marL="914400" indent="-914400">
                  <a:lnSpc>
                    <a:spcPct val="100000"/>
                  </a:lnSpc>
                  <a:spcBef>
                    <a:spcPts val="600"/>
                  </a:spcBef>
                  <a:buFont typeface="+mj-lt"/>
                  <a:buAutoNum type="arabicPeriod"/>
                </a:pPr>
                <a:r>
                  <a:rPr lang="pt-BR" sz="1800" spc="-5" dirty="0">
                    <a:latin typeface="Arial" panose="020B0604020202020204" pitchFamily="34" charset="0"/>
                    <a:cs typeface="Arial" panose="020B0604020202020204" pitchFamily="34" charset="0"/>
                  </a:rPr>
                  <a:t>Substitute </a:t>
                </a:r>
                <a:r>
                  <a:rPr lang="pt-BR" sz="1800" spc="15" dirty="0">
                    <a:latin typeface="Arial" panose="020B0604020202020204" pitchFamily="34" charset="0"/>
                    <a:cs typeface="Arial" panose="020B0604020202020204" pitchFamily="34" charset="0"/>
                  </a:rPr>
                  <a:t>C(n</a:t>
                </a:r>
                <a:r>
                  <a:rPr lang="pt-BR" sz="1800" spc="-55" dirty="0">
                    <a:latin typeface="Arial" panose="020B0604020202020204" pitchFamily="34" charset="0"/>
                    <a:cs typeface="Arial" panose="020B0604020202020204" pitchFamily="34" charset="0"/>
                  </a:rPr>
                  <a:t> </a:t>
                </a:r>
                <a:r>
                  <a:rPr lang="pt-BR" sz="1800" spc="-75" dirty="0">
                    <a:latin typeface="Arial" panose="020B0604020202020204" pitchFamily="34" charset="0"/>
                    <a:cs typeface="Arial" panose="020B0604020202020204" pitchFamily="34" charset="0"/>
                  </a:rPr>
                  <a:t>−</a:t>
                </a:r>
                <a:r>
                  <a:rPr lang="pt-BR" sz="1800" spc="-114" dirty="0">
                    <a:latin typeface="Arial" panose="020B0604020202020204" pitchFamily="34" charset="0"/>
                    <a:cs typeface="Arial" panose="020B0604020202020204" pitchFamily="34" charset="0"/>
                  </a:rPr>
                  <a:t> </a:t>
                </a:r>
                <a:r>
                  <a:rPr lang="pt-BR" sz="1800" spc="-5" dirty="0">
                    <a:latin typeface="Arial" panose="020B0604020202020204" pitchFamily="34" charset="0"/>
                    <a:cs typeface="Arial" panose="020B0604020202020204" pitchFamily="34" charset="0"/>
                  </a:rPr>
                  <a:t>2)</a:t>
                </a:r>
                <a:r>
                  <a:rPr lang="pt-BR" sz="1800" spc="-70" dirty="0">
                    <a:latin typeface="Arial" panose="020B0604020202020204" pitchFamily="34" charset="0"/>
                    <a:cs typeface="Arial" panose="020B0604020202020204" pitchFamily="34" charset="0"/>
                  </a:rPr>
                  <a:t> </a:t>
                </a:r>
                <a:r>
                  <a:rPr lang="pt-BR" sz="1800" spc="120" dirty="0">
                    <a:latin typeface="Arial" panose="020B0604020202020204" pitchFamily="34" charset="0"/>
                    <a:cs typeface="Arial" panose="020B0604020202020204" pitchFamily="34" charset="0"/>
                  </a:rPr>
                  <a:t>=</a:t>
                </a:r>
                <a:r>
                  <a:rPr lang="pt-BR" sz="1800" spc="-70" dirty="0">
                    <a:latin typeface="Arial" panose="020B0604020202020204" pitchFamily="34" charset="0"/>
                    <a:cs typeface="Arial" panose="020B0604020202020204" pitchFamily="34" charset="0"/>
                  </a:rPr>
                  <a:t> </a:t>
                </a:r>
                <a:r>
                  <a:rPr lang="pt-BR" sz="1800" spc="15" dirty="0">
                    <a:latin typeface="Arial" panose="020B0604020202020204" pitchFamily="34" charset="0"/>
                    <a:cs typeface="Arial" panose="020B0604020202020204" pitchFamily="34" charset="0"/>
                  </a:rPr>
                  <a:t>C(n</a:t>
                </a:r>
                <a:r>
                  <a:rPr lang="pt-BR" sz="1800" spc="-55" dirty="0">
                    <a:latin typeface="Arial" panose="020B0604020202020204" pitchFamily="34" charset="0"/>
                    <a:cs typeface="Arial" panose="020B0604020202020204" pitchFamily="34" charset="0"/>
                  </a:rPr>
                  <a:t> </a:t>
                </a:r>
                <a:r>
                  <a:rPr lang="pt-BR" sz="1800" spc="-75" dirty="0">
                    <a:latin typeface="Arial" panose="020B0604020202020204" pitchFamily="34" charset="0"/>
                    <a:cs typeface="Arial" panose="020B0604020202020204" pitchFamily="34" charset="0"/>
                  </a:rPr>
                  <a:t>−</a:t>
                </a:r>
                <a:r>
                  <a:rPr lang="pt-BR" sz="1800" spc="-114" dirty="0">
                    <a:latin typeface="Arial" panose="020B0604020202020204" pitchFamily="34" charset="0"/>
                    <a:cs typeface="Arial" panose="020B0604020202020204" pitchFamily="34" charset="0"/>
                  </a:rPr>
                  <a:t> </a:t>
                </a:r>
                <a:r>
                  <a:rPr lang="pt-BR" sz="1800" spc="-5" dirty="0">
                    <a:latin typeface="Arial" panose="020B0604020202020204" pitchFamily="34" charset="0"/>
                    <a:cs typeface="Arial" panose="020B0604020202020204" pitchFamily="34" charset="0"/>
                  </a:rPr>
                  <a:t>3)</a:t>
                </a:r>
                <a:r>
                  <a:rPr lang="pt-BR" sz="1800" spc="-130" dirty="0">
                    <a:latin typeface="Arial" panose="020B0604020202020204" pitchFamily="34" charset="0"/>
                    <a:cs typeface="Arial" panose="020B0604020202020204" pitchFamily="34" charset="0"/>
                  </a:rPr>
                  <a:t> </a:t>
                </a:r>
                <a:r>
                  <a:rPr lang="pt-BR" sz="1800" spc="120" dirty="0">
                    <a:latin typeface="Arial" panose="020B0604020202020204" pitchFamily="34" charset="0"/>
                    <a:cs typeface="Arial" panose="020B0604020202020204" pitchFamily="34" charset="0"/>
                  </a:rPr>
                  <a:t>+</a:t>
                </a:r>
                <a:r>
                  <a:rPr lang="pt-BR" sz="1800" spc="-125" dirty="0">
                    <a:latin typeface="Arial" panose="020B0604020202020204" pitchFamily="34" charset="0"/>
                    <a:cs typeface="Arial" panose="020B0604020202020204" pitchFamily="34" charset="0"/>
                  </a:rPr>
                  <a:t> </a:t>
                </a:r>
                <a:r>
                  <a:rPr lang="pt-BR" sz="1800" spc="-10" dirty="0">
                    <a:latin typeface="Arial" panose="020B0604020202020204" pitchFamily="34" charset="0"/>
                    <a:cs typeface="Arial" panose="020B0604020202020204" pitchFamily="34" charset="0"/>
                  </a:rPr>
                  <a:t>1 </a:t>
                </a:r>
                <a:r>
                  <a:rPr lang="pt-BR" sz="1800" spc="-5" dirty="0">
                    <a:latin typeface="Arial" panose="020B0604020202020204" pitchFamily="34" charset="0"/>
                    <a:cs typeface="Arial" panose="020B0604020202020204" pitchFamily="34" charset="0"/>
                  </a:rPr>
                  <a:t>into</a:t>
                </a:r>
                <a:r>
                  <a:rPr lang="pt-BR" sz="1800" spc="-10" dirty="0">
                    <a:latin typeface="Arial" panose="020B0604020202020204" pitchFamily="34" charset="0"/>
                    <a:cs typeface="Arial" panose="020B0604020202020204" pitchFamily="34" charset="0"/>
                  </a:rPr>
                  <a:t> </a:t>
                </a:r>
                <a:r>
                  <a:rPr lang="pt-BR" sz="1800" spc="-5" dirty="0">
                    <a:latin typeface="Arial" panose="020B0604020202020204" pitchFamily="34" charset="0"/>
                    <a:cs typeface="Arial" panose="020B0604020202020204" pitchFamily="34" charset="0"/>
                  </a:rPr>
                  <a:t>original</a:t>
                </a:r>
                <a:r>
                  <a:rPr lang="pt-BR" sz="1800" spc="-10" dirty="0">
                    <a:latin typeface="Arial" panose="020B0604020202020204" pitchFamily="34" charset="0"/>
                    <a:cs typeface="Arial" panose="020B0604020202020204" pitchFamily="34" charset="0"/>
                  </a:rPr>
                  <a:t> </a:t>
                </a:r>
                <a:r>
                  <a:rPr lang="pt-BR" sz="1800" spc="-5" dirty="0">
                    <a:latin typeface="Arial" panose="020B0604020202020204" pitchFamily="34" charset="0"/>
                    <a:cs typeface="Arial" panose="020B0604020202020204" pitchFamily="34" charset="0"/>
                  </a:rPr>
                  <a:t>equation</a:t>
                </a:r>
              </a:p>
              <a:p>
                <a:pPr marL="457200" indent="-457200">
                  <a:lnSpc>
                    <a:spcPct val="100000"/>
                  </a:lnSpc>
                  <a:spcBef>
                    <a:spcPts val="600"/>
                  </a:spcBef>
                  <a:buFont typeface="+mj-lt"/>
                  <a:buAutoNum type="arabicPeriod"/>
                </a:pPr>
                <a14:m>
                  <m:oMath xmlns:m="http://schemas.openxmlformats.org/officeDocument/2006/math">
                    <m:r>
                      <a:rPr lang="pt-BR" sz="1800" i="1" spc="10" dirty="0" smtClean="0">
                        <a:latin typeface="Cambria Math" panose="02040503050406030204" pitchFamily="18" charset="0"/>
                        <a:cs typeface="Arial" panose="020B0604020202020204" pitchFamily="34" charset="0"/>
                      </a:rPr>
                      <m:t>𝐶</m:t>
                    </m:r>
                    <m:r>
                      <a:rPr lang="pt-BR" sz="1800" i="1" spc="10" dirty="0" smtClean="0">
                        <a:latin typeface="Cambria Math" panose="02040503050406030204" pitchFamily="18" charset="0"/>
                        <a:cs typeface="Arial" panose="020B0604020202020204" pitchFamily="34" charset="0"/>
                      </a:rPr>
                      <m:t>(</m:t>
                    </m:r>
                    <m:r>
                      <a:rPr lang="pt-BR" sz="1800" i="1" spc="10" dirty="0" smtClean="0">
                        <a:latin typeface="Cambria Math" panose="02040503050406030204" pitchFamily="18" charset="0"/>
                        <a:cs typeface="Arial" panose="020B0604020202020204" pitchFamily="34" charset="0"/>
                      </a:rPr>
                      <m:t>𝑛</m:t>
                    </m:r>
                    <m:r>
                      <a:rPr lang="pt-BR" sz="1800" i="1" spc="10" dirty="0" smtClean="0">
                        <a:latin typeface="Cambria Math" panose="02040503050406030204" pitchFamily="18" charset="0"/>
                        <a:cs typeface="Arial" panose="020B0604020202020204" pitchFamily="34" charset="0"/>
                      </a:rPr>
                      <m:t>)=[</m:t>
                    </m:r>
                    <m:r>
                      <a:rPr lang="pt-BR" sz="1800" i="1" spc="15" dirty="0">
                        <a:solidFill>
                          <a:schemeClr val="tx2"/>
                        </a:solidFill>
                        <a:latin typeface="Cambria Math" panose="02040503050406030204" pitchFamily="18" charset="0"/>
                        <a:cs typeface="Arial" panose="020B0604020202020204" pitchFamily="34" charset="0"/>
                      </a:rPr>
                      <m:t>𝐶</m:t>
                    </m:r>
                    <m:r>
                      <a:rPr lang="pt-BR" sz="1800" i="1" spc="15" dirty="0">
                        <a:solidFill>
                          <a:schemeClr val="tx2"/>
                        </a:solidFill>
                        <a:latin typeface="Cambria Math" panose="02040503050406030204" pitchFamily="18" charset="0"/>
                        <a:cs typeface="Arial" panose="020B0604020202020204" pitchFamily="34" charset="0"/>
                      </a:rPr>
                      <m:t>(</m:t>
                    </m:r>
                    <m:r>
                      <a:rPr lang="pt-BR" sz="1800" i="1" spc="15" dirty="0" smtClean="0">
                        <a:solidFill>
                          <a:schemeClr val="tx2"/>
                        </a:solidFill>
                        <a:latin typeface="Cambria Math" panose="02040503050406030204" pitchFamily="18" charset="0"/>
                        <a:cs typeface="Arial" panose="020B0604020202020204" pitchFamily="34" charset="0"/>
                      </a:rPr>
                      <m:t>𝑛</m:t>
                    </m:r>
                    <m:r>
                      <a:rPr lang="pt-BR" sz="1800" i="1" spc="-75" dirty="0" smtClean="0">
                        <a:solidFill>
                          <a:schemeClr val="tx2"/>
                        </a:solidFill>
                        <a:latin typeface="Cambria Math" panose="02040503050406030204" pitchFamily="18" charset="0"/>
                        <a:cs typeface="Arial" panose="020B0604020202020204" pitchFamily="34" charset="0"/>
                      </a:rPr>
                      <m:t>−</m:t>
                    </m:r>
                    <m:r>
                      <a:rPr lang="pt-BR" sz="1800" i="1" spc="-5" dirty="0" smtClean="0">
                        <a:solidFill>
                          <a:schemeClr val="tx2"/>
                        </a:solidFill>
                        <a:latin typeface="Cambria Math" panose="02040503050406030204" pitchFamily="18" charset="0"/>
                        <a:cs typeface="Arial" panose="020B0604020202020204" pitchFamily="34" charset="0"/>
                      </a:rPr>
                      <m:t>3)</m:t>
                    </m:r>
                    <m:r>
                      <a:rPr lang="pt-BR" sz="1800" i="1" spc="120" dirty="0" smtClean="0">
                        <a:solidFill>
                          <a:schemeClr val="tx2"/>
                        </a:solidFill>
                        <a:latin typeface="Cambria Math" panose="02040503050406030204" pitchFamily="18" charset="0"/>
                        <a:cs typeface="Arial" panose="020B0604020202020204" pitchFamily="34" charset="0"/>
                      </a:rPr>
                      <m:t>+</m:t>
                    </m:r>
                    <m:r>
                      <a:rPr lang="pt-BR" sz="1800" i="1" dirty="0" smtClean="0">
                        <a:solidFill>
                          <a:schemeClr val="tx2"/>
                        </a:solidFill>
                        <a:latin typeface="Cambria Math" panose="02040503050406030204" pitchFamily="18" charset="0"/>
                        <a:cs typeface="Arial" panose="020B0604020202020204" pitchFamily="34" charset="0"/>
                      </a:rPr>
                      <m:t>1]</m:t>
                    </m:r>
                    <m:r>
                      <a:rPr lang="pt-BR" sz="1800" i="1" dirty="0" smtClean="0">
                        <a:latin typeface="Cambria Math" panose="02040503050406030204" pitchFamily="18" charset="0"/>
                        <a:cs typeface="Arial" panose="020B0604020202020204" pitchFamily="34" charset="0"/>
                      </a:rPr>
                      <m:t>+</m:t>
                    </m:r>
                    <m:r>
                      <a:rPr lang="pt-BR" sz="1800" i="1" spc="-10" dirty="0" smtClean="0">
                        <a:latin typeface="Cambria Math" panose="02040503050406030204" pitchFamily="18" charset="0"/>
                        <a:cs typeface="Arial" panose="020B0604020202020204" pitchFamily="34" charset="0"/>
                      </a:rPr>
                      <m:t>2</m:t>
                    </m:r>
                    <m:r>
                      <a:rPr lang="pt-BR" sz="1800" i="1" spc="120" dirty="0" smtClean="0">
                        <a:latin typeface="Cambria Math" panose="02040503050406030204" pitchFamily="18" charset="0"/>
                        <a:cs typeface="Arial" panose="020B0604020202020204" pitchFamily="34" charset="0"/>
                      </a:rPr>
                      <m:t>=</m:t>
                    </m:r>
                    <m:r>
                      <a:rPr lang="pt-BR" sz="1800" i="1" spc="15" dirty="0" smtClean="0">
                        <a:latin typeface="Cambria Math" panose="02040503050406030204" pitchFamily="18" charset="0"/>
                        <a:cs typeface="Arial" panose="020B0604020202020204" pitchFamily="34" charset="0"/>
                      </a:rPr>
                      <m:t>𝐶</m:t>
                    </m:r>
                    <m:r>
                      <a:rPr lang="pt-BR" sz="1800" i="1" spc="15" dirty="0">
                        <a:latin typeface="Cambria Math" panose="02040503050406030204" pitchFamily="18" charset="0"/>
                        <a:cs typeface="Arial" panose="020B0604020202020204" pitchFamily="34" charset="0"/>
                      </a:rPr>
                      <m:t>(</m:t>
                    </m:r>
                    <m:r>
                      <a:rPr lang="pt-BR" sz="1800" i="1" spc="15" dirty="0" smtClean="0">
                        <a:latin typeface="Cambria Math" panose="02040503050406030204" pitchFamily="18" charset="0"/>
                        <a:cs typeface="Arial" panose="020B0604020202020204" pitchFamily="34" charset="0"/>
                      </a:rPr>
                      <m:t>𝑛</m:t>
                    </m:r>
                    <m:r>
                      <a:rPr lang="pt-BR" sz="1800" i="1" spc="-75" dirty="0" smtClean="0">
                        <a:latin typeface="Cambria Math" panose="02040503050406030204" pitchFamily="18" charset="0"/>
                        <a:cs typeface="Arial" panose="020B0604020202020204" pitchFamily="34" charset="0"/>
                      </a:rPr>
                      <m:t>−</m:t>
                    </m:r>
                    <m:r>
                      <a:rPr lang="pt-BR" sz="1800" i="1" spc="-5" dirty="0" smtClean="0">
                        <a:latin typeface="Cambria Math" panose="02040503050406030204" pitchFamily="18" charset="0"/>
                        <a:cs typeface="Arial" panose="020B0604020202020204" pitchFamily="34" charset="0"/>
                      </a:rPr>
                      <m:t>3)</m:t>
                    </m:r>
                    <m:r>
                      <a:rPr lang="pt-BR" sz="1800" i="1" spc="120" dirty="0" smtClean="0">
                        <a:latin typeface="Cambria Math" panose="02040503050406030204" pitchFamily="18" charset="0"/>
                        <a:cs typeface="Arial" panose="020B0604020202020204" pitchFamily="34" charset="0"/>
                      </a:rPr>
                      <m:t>+</m:t>
                    </m:r>
                    <m:r>
                      <a:rPr lang="pt-BR" sz="1800" i="1" spc="-10" dirty="0" smtClean="0">
                        <a:latin typeface="Cambria Math" panose="02040503050406030204" pitchFamily="18" charset="0"/>
                        <a:cs typeface="Arial" panose="020B0604020202020204" pitchFamily="34" charset="0"/>
                      </a:rPr>
                      <m:t>3</m:t>
                    </m:r>
                  </m:oMath>
                </a14:m>
                <a:r>
                  <a:rPr lang="pt-BR" sz="1800" i="1" spc="-10" dirty="0">
                    <a:latin typeface="Arial" panose="020B0604020202020204" pitchFamily="34" charset="0"/>
                    <a:cs typeface="Arial" panose="020B0604020202020204" pitchFamily="34" charset="0"/>
                  </a:rPr>
                  <a:t> </a:t>
                </a:r>
                <a:endParaRPr lang="pt-BR" sz="1800" dirty="0">
                  <a:latin typeface="Arial" panose="020B0604020202020204" pitchFamily="34" charset="0"/>
                  <a:cs typeface="Arial" panose="020B0604020202020204" pitchFamily="34" charset="0"/>
                </a:endParaRPr>
              </a:p>
              <a:p>
                <a:pPr marL="457200" indent="-457200">
                  <a:lnSpc>
                    <a:spcPct val="100000"/>
                  </a:lnSpc>
                  <a:spcBef>
                    <a:spcPts val="600"/>
                  </a:spcBef>
                  <a:buFont typeface="+mj-lt"/>
                  <a:buAutoNum type="arabicPeriod"/>
                </a:pPr>
                <a:r>
                  <a:rPr lang="en-GB" sz="1800" spc="-15" dirty="0">
                    <a:latin typeface="Arial" panose="020B0604020202020204" pitchFamily="34" charset="0"/>
                    <a:cs typeface="Arial" panose="020B0604020202020204" pitchFamily="34" charset="0"/>
                  </a:rPr>
                  <a:t>We </a:t>
                </a:r>
                <a:r>
                  <a:rPr lang="en-GB" sz="1800" spc="-5" dirty="0">
                    <a:latin typeface="Arial" panose="020B0604020202020204" pitchFamily="34" charset="0"/>
                    <a:cs typeface="Arial" panose="020B0604020202020204" pitchFamily="34" charset="0"/>
                  </a:rPr>
                  <a:t>see</a:t>
                </a:r>
                <a:r>
                  <a:rPr lang="en-GB" sz="1800" spc="15" dirty="0">
                    <a:latin typeface="Arial" panose="020B0604020202020204" pitchFamily="34" charset="0"/>
                    <a:cs typeface="Arial" panose="020B0604020202020204" pitchFamily="34" charset="0"/>
                  </a:rPr>
                  <a:t> </a:t>
                </a:r>
                <a:r>
                  <a:rPr lang="en-GB" sz="1800" spc="-5" dirty="0">
                    <a:latin typeface="Arial" panose="020B0604020202020204" pitchFamily="34" charset="0"/>
                    <a:cs typeface="Arial" panose="020B0604020202020204" pitchFamily="34" charset="0"/>
                  </a:rPr>
                  <a:t>the</a:t>
                </a:r>
                <a:r>
                  <a:rPr lang="en-GB" sz="1800" spc="5" dirty="0">
                    <a:latin typeface="Arial" panose="020B0604020202020204" pitchFamily="34" charset="0"/>
                    <a:cs typeface="Arial" panose="020B0604020202020204" pitchFamily="34" charset="0"/>
                  </a:rPr>
                  <a:t> </a:t>
                </a:r>
                <a:r>
                  <a:rPr lang="en-GB" sz="1800" spc="-5" dirty="0">
                    <a:latin typeface="Arial" panose="020B0604020202020204" pitchFamily="34" charset="0"/>
                    <a:cs typeface="Arial" panose="020B0604020202020204" pitchFamily="34" charset="0"/>
                  </a:rPr>
                  <a:t>pattern </a:t>
                </a:r>
                <a14:m>
                  <m:oMath xmlns:m="http://schemas.openxmlformats.org/officeDocument/2006/math">
                    <m:r>
                      <a:rPr lang="en-GB" sz="1800" b="1" i="1" spc="10" dirty="0" smtClean="0">
                        <a:solidFill>
                          <a:srgbClr val="C00000"/>
                        </a:solidFill>
                        <a:latin typeface="Cambria Math" panose="02040503050406030204" pitchFamily="18" charset="0"/>
                        <a:cs typeface="Arial" panose="020B0604020202020204" pitchFamily="34" charset="0"/>
                      </a:rPr>
                      <m:t>𝑪</m:t>
                    </m:r>
                    <m:r>
                      <a:rPr lang="en-GB" sz="1800" b="1" i="1" spc="10" dirty="0" smtClean="0">
                        <a:solidFill>
                          <a:srgbClr val="C00000"/>
                        </a:solidFill>
                        <a:latin typeface="Cambria Math" panose="02040503050406030204" pitchFamily="18" charset="0"/>
                        <a:cs typeface="Arial" panose="020B0604020202020204" pitchFamily="34" charset="0"/>
                      </a:rPr>
                      <m:t>(</m:t>
                    </m:r>
                    <m:r>
                      <a:rPr lang="en-GB" sz="1800" b="1" i="1" spc="10" dirty="0" smtClean="0">
                        <a:solidFill>
                          <a:srgbClr val="C00000"/>
                        </a:solidFill>
                        <a:latin typeface="Cambria Math" panose="02040503050406030204" pitchFamily="18" charset="0"/>
                        <a:cs typeface="Arial" panose="020B0604020202020204" pitchFamily="34" charset="0"/>
                      </a:rPr>
                      <m:t>𝒏</m:t>
                    </m:r>
                    <m:r>
                      <a:rPr lang="en-GB" sz="1800" b="1" i="1" spc="10" dirty="0" smtClean="0">
                        <a:solidFill>
                          <a:srgbClr val="C00000"/>
                        </a:solidFill>
                        <a:latin typeface="Cambria Math" panose="02040503050406030204" pitchFamily="18" charset="0"/>
                        <a:cs typeface="Arial" panose="020B0604020202020204" pitchFamily="34" charset="0"/>
                      </a:rPr>
                      <m:t>)=</m:t>
                    </m:r>
                    <m:r>
                      <a:rPr lang="en-GB" sz="1800" b="1" i="1" spc="15" dirty="0" smtClean="0">
                        <a:solidFill>
                          <a:srgbClr val="C00000"/>
                        </a:solidFill>
                        <a:latin typeface="Cambria Math" panose="02040503050406030204" pitchFamily="18" charset="0"/>
                        <a:cs typeface="Arial" panose="020B0604020202020204" pitchFamily="34" charset="0"/>
                      </a:rPr>
                      <m:t>𝑪</m:t>
                    </m:r>
                    <m:r>
                      <a:rPr lang="en-GB" sz="1800" b="1" i="1" spc="15" dirty="0">
                        <a:solidFill>
                          <a:srgbClr val="C00000"/>
                        </a:solidFill>
                        <a:latin typeface="Cambria Math" panose="02040503050406030204" pitchFamily="18" charset="0"/>
                        <a:cs typeface="Arial" panose="020B0604020202020204" pitchFamily="34" charset="0"/>
                      </a:rPr>
                      <m:t>(</m:t>
                    </m:r>
                    <m:r>
                      <a:rPr lang="en-GB" sz="1800" b="1" i="1" spc="15" dirty="0" smtClean="0">
                        <a:solidFill>
                          <a:srgbClr val="C00000"/>
                        </a:solidFill>
                        <a:latin typeface="Cambria Math" panose="02040503050406030204" pitchFamily="18" charset="0"/>
                        <a:cs typeface="Arial" panose="020B0604020202020204" pitchFamily="34" charset="0"/>
                      </a:rPr>
                      <m:t>𝒏</m:t>
                    </m:r>
                    <m:r>
                      <a:rPr lang="en-GB" sz="1800" b="1" i="1" spc="-75" dirty="0" smtClean="0">
                        <a:solidFill>
                          <a:srgbClr val="C00000"/>
                        </a:solidFill>
                        <a:latin typeface="Cambria Math" panose="02040503050406030204" pitchFamily="18" charset="0"/>
                        <a:cs typeface="Arial" panose="020B0604020202020204" pitchFamily="34" charset="0"/>
                      </a:rPr>
                      <m:t>−</m:t>
                    </m:r>
                    <m:r>
                      <a:rPr lang="en-GB" sz="1800" b="1" i="1" spc="40" dirty="0" err="1" smtClean="0">
                        <a:solidFill>
                          <a:srgbClr val="C00000"/>
                        </a:solidFill>
                        <a:latin typeface="Cambria Math" panose="02040503050406030204" pitchFamily="18" charset="0"/>
                        <a:cs typeface="Arial" panose="020B0604020202020204" pitchFamily="34" charset="0"/>
                      </a:rPr>
                      <m:t>𝒊</m:t>
                    </m:r>
                    <m:r>
                      <a:rPr lang="en-GB" sz="1800" b="1" i="1" spc="40" dirty="0" smtClean="0">
                        <a:solidFill>
                          <a:srgbClr val="C00000"/>
                        </a:solidFill>
                        <a:latin typeface="Cambria Math" panose="02040503050406030204" pitchFamily="18" charset="0"/>
                        <a:cs typeface="Arial" panose="020B0604020202020204" pitchFamily="34" charset="0"/>
                      </a:rPr>
                      <m:t>)</m:t>
                    </m:r>
                    <m:r>
                      <a:rPr lang="en-GB" sz="1800" b="1" i="1" spc="120" dirty="0" smtClean="0">
                        <a:solidFill>
                          <a:srgbClr val="C00000"/>
                        </a:solidFill>
                        <a:latin typeface="Cambria Math" panose="02040503050406030204" pitchFamily="18" charset="0"/>
                        <a:cs typeface="Arial" panose="020B0604020202020204" pitchFamily="34" charset="0"/>
                      </a:rPr>
                      <m:t>+</m:t>
                    </m:r>
                    <m:r>
                      <a:rPr lang="en-GB" sz="1800" b="1" i="1" spc="-5" dirty="0" err="1" smtClean="0">
                        <a:solidFill>
                          <a:srgbClr val="C00000"/>
                        </a:solidFill>
                        <a:latin typeface="Cambria Math" panose="02040503050406030204" pitchFamily="18" charset="0"/>
                        <a:cs typeface="Arial" panose="020B0604020202020204" pitchFamily="34" charset="0"/>
                      </a:rPr>
                      <m:t>𝒊</m:t>
                    </m:r>
                  </m:oMath>
                </a14:m>
                <a:r>
                  <a:rPr lang="en-GB" sz="1800" b="1" spc="85" dirty="0">
                    <a:latin typeface="Arial" panose="020B0604020202020204" pitchFamily="34" charset="0"/>
                    <a:cs typeface="Arial" panose="020B0604020202020204" pitchFamily="34" charset="0"/>
                  </a:rPr>
                  <a:t> </a:t>
                </a:r>
                <a:r>
                  <a:rPr lang="en-GB" sz="1800" spc="-10" dirty="0">
                    <a:latin typeface="Arial" panose="020B0604020202020204" pitchFamily="34" charset="0"/>
                    <a:cs typeface="Arial" panose="020B0604020202020204" pitchFamily="34" charset="0"/>
                  </a:rPr>
                  <a:t>emerge,</a:t>
                </a:r>
                <a:r>
                  <a:rPr lang="en-GB" sz="1800" spc="-5" dirty="0">
                    <a:latin typeface="Arial" panose="020B0604020202020204" pitchFamily="34" charset="0"/>
                    <a:cs typeface="Arial" panose="020B0604020202020204" pitchFamily="34" charset="0"/>
                  </a:rPr>
                  <a:t> </a:t>
                </a:r>
                <a:r>
                  <a:rPr lang="en-GB" sz="1800" spc="-10" dirty="0">
                    <a:latin typeface="Arial" panose="020B0604020202020204" pitchFamily="34" charset="0"/>
                    <a:cs typeface="Arial" panose="020B0604020202020204" pitchFamily="34" charset="0"/>
                  </a:rPr>
                  <a:t>where</a:t>
                </a:r>
                <a:r>
                  <a:rPr lang="en-GB" sz="1800" spc="-5" dirty="0">
                    <a:latin typeface="Arial" panose="020B0604020202020204" pitchFamily="34" charset="0"/>
                    <a:cs typeface="Arial" panose="020B0604020202020204" pitchFamily="34" charset="0"/>
                  </a:rPr>
                  <a:t> </a:t>
                </a:r>
                <a14:m>
                  <m:oMath xmlns:m="http://schemas.openxmlformats.org/officeDocument/2006/math">
                    <m:r>
                      <a:rPr lang="en-GB" sz="1800" i="1" spc="-10" dirty="0" smtClean="0">
                        <a:solidFill>
                          <a:schemeClr val="tx2"/>
                        </a:solidFill>
                        <a:latin typeface="Cambria Math" panose="02040503050406030204" pitchFamily="18" charset="0"/>
                        <a:cs typeface="Arial" panose="020B0604020202020204" pitchFamily="34" charset="0"/>
                      </a:rPr>
                      <m:t>1</m:t>
                    </m:r>
                    <m:r>
                      <a:rPr lang="en-GB" sz="1800" i="1" spc="-75" dirty="0" smtClean="0">
                        <a:solidFill>
                          <a:schemeClr val="tx2"/>
                        </a:solidFill>
                        <a:latin typeface="Cambria Math" panose="02040503050406030204" pitchFamily="18" charset="0"/>
                        <a:cs typeface="Arial" panose="020B0604020202020204" pitchFamily="34" charset="0"/>
                      </a:rPr>
                      <m:t>≤</m:t>
                    </m:r>
                    <m:r>
                      <a:rPr lang="en-GB" sz="1800" i="1" spc="-5" dirty="0" smtClean="0">
                        <a:solidFill>
                          <a:schemeClr val="tx2"/>
                        </a:solidFill>
                        <a:latin typeface="Cambria Math" panose="02040503050406030204" pitchFamily="18" charset="0"/>
                        <a:cs typeface="Arial" panose="020B0604020202020204" pitchFamily="34" charset="0"/>
                      </a:rPr>
                      <m:t>𝑖</m:t>
                    </m:r>
                    <m:r>
                      <a:rPr lang="en-GB" sz="1800" i="1" spc="-75" dirty="0" smtClean="0">
                        <a:solidFill>
                          <a:schemeClr val="tx2"/>
                        </a:solidFill>
                        <a:latin typeface="Cambria Math" panose="02040503050406030204" pitchFamily="18" charset="0"/>
                        <a:cs typeface="Arial" panose="020B0604020202020204" pitchFamily="34" charset="0"/>
                      </a:rPr>
                      <m:t>≤</m:t>
                    </m:r>
                    <m:r>
                      <a:rPr lang="en-GB" sz="1800" i="1" dirty="0" smtClean="0">
                        <a:solidFill>
                          <a:schemeClr val="tx2"/>
                        </a:solidFill>
                        <a:latin typeface="Cambria Math" panose="02040503050406030204" pitchFamily="18" charset="0"/>
                        <a:cs typeface="Arial" panose="020B0604020202020204" pitchFamily="34" charset="0"/>
                      </a:rPr>
                      <m:t>𝑛</m:t>
                    </m:r>
                  </m:oMath>
                </a14:m>
                <a:r>
                  <a:rPr lang="en-GB" sz="1800" dirty="0">
                    <a:latin typeface="Arial" panose="020B0604020202020204" pitchFamily="34" charset="0"/>
                    <a:cs typeface="Arial" panose="020B0604020202020204" pitchFamily="34" charset="0"/>
                  </a:rPr>
                  <a:t>.</a:t>
                </a:r>
              </a:p>
              <a:p>
                <a:pPr marL="457200" indent="-457200">
                  <a:lnSpc>
                    <a:spcPct val="100000"/>
                  </a:lnSpc>
                  <a:spcBef>
                    <a:spcPts val="600"/>
                  </a:spcBef>
                  <a:buFont typeface="+mj-lt"/>
                  <a:buAutoNum type="arabicPeriod"/>
                </a:pPr>
                <a:r>
                  <a:rPr lang="en-GB" sz="1800" spc="-20" dirty="0">
                    <a:latin typeface="Arial" panose="020B0604020202020204" pitchFamily="34" charset="0"/>
                    <a:cs typeface="Arial" panose="020B0604020202020204" pitchFamily="34" charset="0"/>
                  </a:rPr>
                  <a:t>Now,</a:t>
                </a:r>
                <a:r>
                  <a:rPr lang="en-GB" sz="1800" spc="-5" dirty="0">
                    <a:latin typeface="Arial" panose="020B0604020202020204" pitchFamily="34" charset="0"/>
                    <a:cs typeface="Arial" panose="020B0604020202020204" pitchFamily="34" charset="0"/>
                  </a:rPr>
                  <a:t> </a:t>
                </a:r>
                <a:r>
                  <a:rPr lang="en-GB" sz="1800" spc="-15" dirty="0">
                    <a:latin typeface="Arial" panose="020B0604020202020204" pitchFamily="34" charset="0"/>
                    <a:cs typeface="Arial" panose="020B0604020202020204" pitchFamily="34" charset="0"/>
                  </a:rPr>
                  <a:t>we</a:t>
                </a:r>
                <a:r>
                  <a:rPr lang="en-GB" sz="1800" dirty="0">
                    <a:latin typeface="Arial" panose="020B0604020202020204" pitchFamily="34" charset="0"/>
                    <a:cs typeface="Arial" panose="020B0604020202020204" pitchFamily="34" charset="0"/>
                  </a:rPr>
                  <a:t> </a:t>
                </a:r>
                <a:r>
                  <a:rPr lang="en-GB" sz="1800" spc="-15" dirty="0">
                    <a:latin typeface="Arial" panose="020B0604020202020204" pitchFamily="34" charset="0"/>
                    <a:cs typeface="Arial" panose="020B0604020202020204" pitchFamily="34" charset="0"/>
                  </a:rPr>
                  <a:t>know </a:t>
                </a:r>
                <a14:m>
                  <m:oMath xmlns:m="http://schemas.openxmlformats.org/officeDocument/2006/math">
                    <m:r>
                      <a:rPr lang="en-GB" sz="1800" i="1" spc="10" dirty="0" smtClean="0">
                        <a:solidFill>
                          <a:srgbClr val="C00000"/>
                        </a:solidFill>
                        <a:latin typeface="Cambria Math" panose="02040503050406030204" pitchFamily="18" charset="0"/>
                        <a:cs typeface="Arial" panose="020B0604020202020204" pitchFamily="34" charset="0"/>
                      </a:rPr>
                      <m:t>𝐶</m:t>
                    </m:r>
                    <m:r>
                      <a:rPr lang="en-GB" sz="1800" i="1" spc="10" dirty="0" smtClean="0">
                        <a:solidFill>
                          <a:srgbClr val="C00000"/>
                        </a:solidFill>
                        <a:latin typeface="Cambria Math" panose="02040503050406030204" pitchFamily="18" charset="0"/>
                        <a:cs typeface="Arial" panose="020B0604020202020204" pitchFamily="34" charset="0"/>
                      </a:rPr>
                      <m:t>(1)=0</m:t>
                    </m:r>
                  </m:oMath>
                </a14:m>
                <a:r>
                  <a:rPr lang="en-GB" sz="1800" spc="-65" dirty="0">
                    <a:solidFill>
                      <a:srgbClr val="C00000"/>
                    </a:solidFill>
                    <a:latin typeface="Arial" panose="020B0604020202020204" pitchFamily="34" charset="0"/>
                    <a:cs typeface="Arial" panose="020B0604020202020204" pitchFamily="34" charset="0"/>
                  </a:rPr>
                  <a:t> </a:t>
                </a:r>
                <a:r>
                  <a:rPr lang="en-GB" sz="1800" spc="-10" dirty="0">
                    <a:latin typeface="Arial" panose="020B0604020202020204" pitchFamily="34" charset="0"/>
                    <a:cs typeface="Arial" panose="020B0604020202020204" pitchFamily="34" charset="0"/>
                  </a:rPr>
                  <a:t>and</a:t>
                </a:r>
                <a:r>
                  <a:rPr lang="en-GB" sz="1800" spc="-5" dirty="0">
                    <a:latin typeface="Arial" panose="020B0604020202020204" pitchFamily="34" charset="0"/>
                    <a:cs typeface="Arial" panose="020B0604020202020204" pitchFamily="34" charset="0"/>
                  </a:rPr>
                  <a:t> </a:t>
                </a:r>
                <a:r>
                  <a:rPr lang="en-GB" sz="1800" spc="-10" dirty="0">
                    <a:latin typeface="Arial" panose="020B0604020202020204" pitchFamily="34" charset="0"/>
                    <a:cs typeface="Arial" panose="020B0604020202020204" pitchFamily="34" charset="0"/>
                  </a:rPr>
                  <a:t>want</a:t>
                </a:r>
                <a:r>
                  <a:rPr lang="en-GB" sz="1800" spc="-5" dirty="0">
                    <a:latin typeface="Arial" panose="020B0604020202020204" pitchFamily="34" charset="0"/>
                    <a:cs typeface="Arial" panose="020B0604020202020204" pitchFamily="34" charset="0"/>
                  </a:rPr>
                  <a:t> to determine </a:t>
                </a:r>
                <a:r>
                  <a:rPr lang="en-GB" sz="1800" spc="-10" dirty="0">
                    <a:latin typeface="Arial" panose="020B0604020202020204" pitchFamily="34" charset="0"/>
                    <a:cs typeface="Arial" panose="020B0604020202020204" pitchFamily="34" charset="0"/>
                  </a:rPr>
                  <a:t>when</a:t>
                </a:r>
                <a:r>
                  <a:rPr lang="en-GB" sz="1800" spc="-5" dirty="0">
                    <a:latin typeface="Arial" panose="020B0604020202020204" pitchFamily="34" charset="0"/>
                    <a:cs typeface="Arial" panose="020B0604020202020204" pitchFamily="34" charset="0"/>
                  </a:rPr>
                  <a:t> </a:t>
                </a:r>
                <a14:m>
                  <m:oMath xmlns:m="http://schemas.openxmlformats.org/officeDocument/2006/math">
                    <m:r>
                      <a:rPr lang="en-GB" sz="1800" i="1" spc="15" dirty="0" smtClean="0">
                        <a:solidFill>
                          <a:srgbClr val="C00000"/>
                        </a:solidFill>
                        <a:latin typeface="Cambria Math" panose="02040503050406030204" pitchFamily="18" charset="0"/>
                        <a:cs typeface="Arial" panose="020B0604020202020204" pitchFamily="34" charset="0"/>
                      </a:rPr>
                      <m:t>𝐶</m:t>
                    </m:r>
                    <m:r>
                      <a:rPr lang="en-GB" sz="1800" i="1" spc="15" dirty="0" smtClean="0">
                        <a:solidFill>
                          <a:srgbClr val="C00000"/>
                        </a:solidFill>
                        <a:latin typeface="Cambria Math" panose="02040503050406030204" pitchFamily="18" charset="0"/>
                        <a:cs typeface="Arial" panose="020B0604020202020204" pitchFamily="34" charset="0"/>
                      </a:rPr>
                      <m:t>(</m:t>
                    </m:r>
                    <m:r>
                      <a:rPr lang="en-GB" sz="1800" i="1" spc="15" dirty="0" smtClean="0">
                        <a:solidFill>
                          <a:srgbClr val="C00000"/>
                        </a:solidFill>
                        <a:latin typeface="Cambria Math" panose="02040503050406030204" pitchFamily="18" charset="0"/>
                        <a:cs typeface="Arial" panose="020B0604020202020204" pitchFamily="34" charset="0"/>
                      </a:rPr>
                      <m:t>𝑛</m:t>
                    </m:r>
                    <m:r>
                      <a:rPr lang="en-GB" sz="1800" i="1" spc="-75" dirty="0" smtClean="0">
                        <a:solidFill>
                          <a:srgbClr val="C00000"/>
                        </a:solidFill>
                        <a:latin typeface="Cambria Math" panose="02040503050406030204" pitchFamily="18" charset="0"/>
                        <a:cs typeface="Arial" panose="020B0604020202020204" pitchFamily="34" charset="0"/>
                      </a:rPr>
                      <m:t>−</m:t>
                    </m:r>
                    <m:r>
                      <a:rPr lang="en-GB" sz="1800" i="1" spc="40" dirty="0" err="1" smtClean="0">
                        <a:solidFill>
                          <a:srgbClr val="C00000"/>
                        </a:solidFill>
                        <a:latin typeface="Cambria Math" panose="02040503050406030204" pitchFamily="18" charset="0"/>
                        <a:cs typeface="Arial" panose="020B0604020202020204" pitchFamily="34" charset="0"/>
                      </a:rPr>
                      <m:t>𝑖</m:t>
                    </m:r>
                    <m:r>
                      <a:rPr lang="en-GB" sz="1800" i="1" spc="40" dirty="0" smtClean="0">
                        <a:solidFill>
                          <a:srgbClr val="C00000"/>
                        </a:solidFill>
                        <a:latin typeface="Cambria Math" panose="02040503050406030204" pitchFamily="18" charset="0"/>
                        <a:cs typeface="Arial" panose="020B0604020202020204" pitchFamily="34" charset="0"/>
                      </a:rPr>
                      <m:t>)</m:t>
                    </m:r>
                    <m:r>
                      <a:rPr lang="en-GB" sz="1800" i="1" spc="120" dirty="0" smtClean="0">
                        <a:solidFill>
                          <a:srgbClr val="C00000"/>
                        </a:solidFill>
                        <a:latin typeface="Cambria Math" panose="02040503050406030204" pitchFamily="18" charset="0"/>
                        <a:cs typeface="Arial" panose="020B0604020202020204" pitchFamily="34" charset="0"/>
                      </a:rPr>
                      <m:t>=</m:t>
                    </m:r>
                    <m:r>
                      <a:rPr lang="en-GB" sz="1800" i="1" spc="-65" dirty="0">
                        <a:solidFill>
                          <a:srgbClr val="C00000"/>
                        </a:solidFill>
                        <a:latin typeface="Cambria Math" panose="02040503050406030204" pitchFamily="18" charset="0"/>
                        <a:cs typeface="Arial" panose="020B0604020202020204" pitchFamily="34" charset="0"/>
                      </a:rPr>
                      <m:t>𝐶</m:t>
                    </m:r>
                    <m:r>
                      <a:rPr lang="en-GB" sz="1800" i="1" spc="5" dirty="0" smtClean="0">
                        <a:solidFill>
                          <a:srgbClr val="C00000"/>
                        </a:solidFill>
                        <a:latin typeface="Cambria Math" panose="02040503050406030204" pitchFamily="18" charset="0"/>
                        <a:cs typeface="Arial" panose="020B0604020202020204" pitchFamily="34" charset="0"/>
                      </a:rPr>
                      <m:t>(</m:t>
                    </m:r>
                    <m:r>
                      <a:rPr lang="en-GB" sz="1800" i="1" spc="5" dirty="0">
                        <a:solidFill>
                          <a:srgbClr val="C00000"/>
                        </a:solidFill>
                        <a:latin typeface="Cambria Math" panose="02040503050406030204" pitchFamily="18" charset="0"/>
                        <a:cs typeface="Arial" panose="020B0604020202020204" pitchFamily="34" charset="0"/>
                      </a:rPr>
                      <m:t>1)</m:t>
                    </m:r>
                  </m:oMath>
                </a14:m>
                <a:r>
                  <a:rPr lang="en-GB" sz="1800" spc="5" dirty="0">
                    <a:latin typeface="Arial" panose="020B0604020202020204" pitchFamily="34" charset="0"/>
                    <a:cs typeface="Arial" panose="020B0604020202020204" pitchFamily="34" charset="0"/>
                  </a:rPr>
                  <a:t>,</a:t>
                </a:r>
                <a:r>
                  <a:rPr lang="en-GB" sz="1800" dirty="0">
                    <a:latin typeface="Arial" panose="020B0604020202020204" pitchFamily="34" charset="0"/>
                    <a:cs typeface="Arial" panose="020B0604020202020204" pitchFamily="34" charset="0"/>
                  </a:rPr>
                  <a:t> </a:t>
                </a:r>
                <a:r>
                  <a:rPr lang="en-GB" sz="1800" spc="-5" dirty="0">
                    <a:latin typeface="Arial" panose="020B0604020202020204" pitchFamily="34" charset="0"/>
                    <a:cs typeface="Arial" panose="020B0604020202020204" pitchFamily="34" charset="0"/>
                  </a:rPr>
                  <a:t>or </a:t>
                </a:r>
                <a:r>
                  <a:rPr lang="en-GB" sz="1800" spc="-10" dirty="0">
                    <a:latin typeface="Arial" panose="020B0604020202020204" pitchFamily="34" charset="0"/>
                    <a:cs typeface="Arial" panose="020B0604020202020204" pitchFamily="34" charset="0"/>
                  </a:rPr>
                  <a:t>when </a:t>
                </a:r>
                <a14:m>
                  <m:oMath xmlns:m="http://schemas.openxmlformats.org/officeDocument/2006/math">
                    <m:r>
                      <a:rPr lang="en-GB" sz="1800" i="1" spc="-10" dirty="0" smtClean="0">
                        <a:solidFill>
                          <a:srgbClr val="C00000"/>
                        </a:solidFill>
                        <a:latin typeface="Cambria Math" panose="02040503050406030204" pitchFamily="18" charset="0"/>
                        <a:cs typeface="Arial" panose="020B0604020202020204" pitchFamily="34" charset="0"/>
                      </a:rPr>
                      <m:t>𝑛</m:t>
                    </m:r>
                    <m:r>
                      <a:rPr lang="en-GB" sz="1800" i="1" spc="-75" dirty="0" smtClean="0">
                        <a:solidFill>
                          <a:srgbClr val="C00000"/>
                        </a:solidFill>
                        <a:latin typeface="Cambria Math" panose="02040503050406030204" pitchFamily="18" charset="0"/>
                        <a:cs typeface="Arial" panose="020B0604020202020204" pitchFamily="34" charset="0"/>
                      </a:rPr>
                      <m:t>−</m:t>
                    </m:r>
                    <m:r>
                      <a:rPr lang="en-GB" sz="1800" i="1" spc="-5" dirty="0" err="1" smtClean="0">
                        <a:solidFill>
                          <a:srgbClr val="C00000"/>
                        </a:solidFill>
                        <a:latin typeface="Cambria Math" panose="02040503050406030204" pitchFamily="18" charset="0"/>
                        <a:cs typeface="Arial" panose="020B0604020202020204" pitchFamily="34" charset="0"/>
                      </a:rPr>
                      <m:t>𝑖</m:t>
                    </m:r>
                    <m:r>
                      <a:rPr lang="en-GB" sz="1800" i="1" spc="120" dirty="0" smtClean="0">
                        <a:solidFill>
                          <a:srgbClr val="C00000"/>
                        </a:solidFill>
                        <a:latin typeface="Cambria Math" panose="02040503050406030204" pitchFamily="18" charset="0"/>
                        <a:cs typeface="Arial" panose="020B0604020202020204" pitchFamily="34" charset="0"/>
                      </a:rPr>
                      <m:t>=</m:t>
                    </m:r>
                    <m:r>
                      <a:rPr lang="en-GB" sz="1800" i="1" spc="-5" dirty="0" smtClean="0">
                        <a:solidFill>
                          <a:srgbClr val="C00000"/>
                        </a:solidFill>
                        <a:latin typeface="Cambria Math" panose="02040503050406030204" pitchFamily="18" charset="0"/>
                        <a:cs typeface="Arial" panose="020B0604020202020204" pitchFamily="34" charset="0"/>
                      </a:rPr>
                      <m:t>1</m:t>
                    </m:r>
                  </m:oMath>
                </a14:m>
                <a:r>
                  <a:rPr lang="en-GB" sz="1800" spc="-5" dirty="0">
                    <a:latin typeface="Arial" panose="020B0604020202020204" pitchFamily="34" charset="0"/>
                    <a:cs typeface="Arial" panose="020B0604020202020204" pitchFamily="34" charset="0"/>
                  </a:rPr>
                  <a:t>. This </a:t>
                </a:r>
                <a:r>
                  <a:rPr lang="en-GB" sz="1800" spc="-15" dirty="0">
                    <a:latin typeface="Arial" panose="020B0604020202020204" pitchFamily="34" charset="0"/>
                    <a:cs typeface="Arial" panose="020B0604020202020204" pitchFamily="34" charset="0"/>
                  </a:rPr>
                  <a:t>value </a:t>
                </a:r>
                <a:r>
                  <a:rPr lang="en-GB" sz="1800" spc="-5" dirty="0">
                    <a:latin typeface="Arial" panose="020B0604020202020204" pitchFamily="34" charset="0"/>
                    <a:cs typeface="Arial" panose="020B0604020202020204" pitchFamily="34" charset="0"/>
                  </a:rPr>
                  <a:t>is </a:t>
                </a:r>
                <a14:m>
                  <m:oMath xmlns:m="http://schemas.openxmlformats.org/officeDocument/2006/math">
                    <m:r>
                      <a:rPr lang="en-GB" sz="1800" i="1" spc="-5" dirty="0" smtClean="0">
                        <a:latin typeface="Cambria Math" panose="02040503050406030204" pitchFamily="18" charset="0"/>
                        <a:cs typeface="Arial" panose="020B0604020202020204" pitchFamily="34" charset="0"/>
                      </a:rPr>
                      <m:t>𝑖</m:t>
                    </m:r>
                    <m:r>
                      <a:rPr lang="en-GB" sz="1800" i="1" spc="120" dirty="0" smtClean="0">
                        <a:latin typeface="Cambria Math" panose="02040503050406030204" pitchFamily="18" charset="0"/>
                        <a:cs typeface="Arial" panose="020B0604020202020204" pitchFamily="34" charset="0"/>
                      </a:rPr>
                      <m:t>=</m:t>
                    </m:r>
                    <m:r>
                      <a:rPr lang="en-GB" sz="1800" i="1" spc="-10" dirty="0" smtClean="0">
                        <a:latin typeface="Cambria Math" panose="02040503050406030204" pitchFamily="18" charset="0"/>
                        <a:cs typeface="Arial" panose="020B0604020202020204" pitchFamily="34" charset="0"/>
                      </a:rPr>
                      <m:t>𝑛</m:t>
                    </m:r>
                    <m:r>
                      <a:rPr lang="en-GB" sz="1800" i="1" spc="-75" dirty="0" smtClean="0">
                        <a:latin typeface="Cambria Math" panose="02040503050406030204" pitchFamily="18" charset="0"/>
                        <a:cs typeface="Arial" panose="020B0604020202020204" pitchFamily="34" charset="0"/>
                      </a:rPr>
                      <m:t>−</m:t>
                    </m:r>
                    <m:r>
                      <a:rPr lang="en-GB" sz="1800" i="1" spc="-5" dirty="0" smtClean="0">
                        <a:latin typeface="Cambria Math" panose="02040503050406030204" pitchFamily="18" charset="0"/>
                        <a:cs typeface="Arial" panose="020B0604020202020204" pitchFamily="34" charset="0"/>
                      </a:rPr>
                      <m:t>1</m:t>
                    </m:r>
                  </m:oMath>
                </a14:m>
                <a:r>
                  <a:rPr lang="en-GB" sz="1800" spc="-5" dirty="0">
                    <a:latin typeface="Arial" panose="020B0604020202020204" pitchFamily="34" charset="0"/>
                    <a:cs typeface="Arial" panose="020B0604020202020204" pitchFamily="34" charset="0"/>
                  </a:rPr>
                  <a:t>.</a:t>
                </a:r>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pt-BR" sz="1800" i="1" spc="10" dirty="0" smtClean="0">
                          <a:latin typeface="Cambria Math" panose="02040503050406030204" pitchFamily="18" charset="0"/>
                          <a:cs typeface="Arial" panose="020B0604020202020204" pitchFamily="34" charset="0"/>
                        </a:rPr>
                        <m:t>𝐶</m:t>
                      </m:r>
                      <m:r>
                        <a:rPr lang="pt-BR" sz="1800" i="1" spc="10" dirty="0" smtClean="0">
                          <a:latin typeface="Cambria Math" panose="02040503050406030204" pitchFamily="18" charset="0"/>
                          <a:cs typeface="Arial" panose="020B0604020202020204" pitchFamily="34" charset="0"/>
                        </a:rPr>
                        <m:t>(</m:t>
                      </m:r>
                      <m:r>
                        <a:rPr lang="pt-BR" sz="1800" i="1" spc="10" dirty="0" smtClean="0">
                          <a:latin typeface="Cambria Math" panose="02040503050406030204" pitchFamily="18" charset="0"/>
                          <a:cs typeface="Arial" panose="020B0604020202020204" pitchFamily="34" charset="0"/>
                        </a:rPr>
                        <m:t>𝑛</m:t>
                      </m:r>
                      <m:r>
                        <a:rPr lang="pt-BR" sz="1800" i="1" spc="10" dirty="0" smtClean="0">
                          <a:latin typeface="Cambria Math" panose="02040503050406030204" pitchFamily="18" charset="0"/>
                          <a:cs typeface="Arial" panose="020B0604020202020204" pitchFamily="34" charset="0"/>
                        </a:rPr>
                        <m:t>)=</m:t>
                      </m:r>
                      <m:r>
                        <a:rPr lang="en-GB" sz="1800" i="1" spc="15" dirty="0" smtClean="0">
                          <a:latin typeface="Cambria Math" panose="02040503050406030204" pitchFamily="18" charset="0"/>
                          <a:cs typeface="Arial" panose="020B0604020202020204" pitchFamily="34" charset="0"/>
                        </a:rPr>
                        <m:t>𝐶</m:t>
                      </m:r>
                      <m:r>
                        <a:rPr lang="en-GB" sz="1800" i="1" spc="15" dirty="0">
                          <a:latin typeface="Cambria Math" panose="02040503050406030204" pitchFamily="18" charset="0"/>
                          <a:cs typeface="Arial" panose="020B0604020202020204" pitchFamily="34" charset="0"/>
                        </a:rPr>
                        <m:t>(</m:t>
                      </m:r>
                      <m:r>
                        <a:rPr lang="en-GB" sz="1800" i="1" spc="15" dirty="0" smtClean="0">
                          <a:latin typeface="Cambria Math" panose="02040503050406030204" pitchFamily="18" charset="0"/>
                          <a:cs typeface="Arial" panose="020B0604020202020204" pitchFamily="34" charset="0"/>
                        </a:rPr>
                        <m:t>𝑛</m:t>
                      </m:r>
                      <m:r>
                        <a:rPr lang="en-GB" sz="1800" i="1" spc="-75" dirty="0" smtClean="0">
                          <a:latin typeface="Cambria Math" panose="02040503050406030204" pitchFamily="18" charset="0"/>
                          <a:cs typeface="Arial" panose="020B0604020202020204" pitchFamily="34" charset="0"/>
                        </a:rPr>
                        <m:t>−</m:t>
                      </m:r>
                      <m:r>
                        <a:rPr lang="en-GB" sz="1800" i="1" spc="40" dirty="0" err="1" smtClean="0">
                          <a:solidFill>
                            <a:schemeClr val="tx2"/>
                          </a:solidFill>
                          <a:latin typeface="Cambria Math" panose="02040503050406030204" pitchFamily="18" charset="0"/>
                          <a:cs typeface="Arial" panose="020B0604020202020204" pitchFamily="34" charset="0"/>
                        </a:rPr>
                        <m:t>𝑖</m:t>
                      </m:r>
                      <m:r>
                        <a:rPr lang="en-GB" sz="1800" i="1" spc="40" dirty="0" smtClean="0">
                          <a:latin typeface="Cambria Math" panose="02040503050406030204" pitchFamily="18" charset="0"/>
                          <a:cs typeface="Arial" panose="020B0604020202020204" pitchFamily="34" charset="0"/>
                        </a:rPr>
                        <m:t>)</m:t>
                      </m:r>
                      <m:r>
                        <a:rPr lang="en-GB" sz="1800" i="1" spc="120" dirty="0" smtClean="0">
                          <a:latin typeface="Cambria Math" panose="02040503050406030204" pitchFamily="18" charset="0"/>
                          <a:cs typeface="Arial" panose="020B0604020202020204" pitchFamily="34" charset="0"/>
                        </a:rPr>
                        <m:t>+</m:t>
                      </m:r>
                      <m:r>
                        <a:rPr lang="en-GB" sz="1800" i="1" spc="-5" dirty="0" err="1" smtClean="0">
                          <a:solidFill>
                            <a:schemeClr val="tx2"/>
                          </a:solidFill>
                          <a:latin typeface="Cambria Math" panose="02040503050406030204" pitchFamily="18" charset="0"/>
                          <a:cs typeface="Arial" panose="020B0604020202020204" pitchFamily="34" charset="0"/>
                        </a:rPr>
                        <m:t>𝑖</m:t>
                      </m:r>
                      <m:r>
                        <a:rPr lang="en-GB" sz="1800" i="1" spc="85" dirty="0" smtClean="0">
                          <a:latin typeface="Cambria Math" panose="02040503050406030204" pitchFamily="18" charset="0"/>
                          <a:cs typeface="Arial" panose="020B0604020202020204" pitchFamily="34" charset="0"/>
                        </a:rPr>
                        <m:t>=</m:t>
                      </m:r>
                      <m:r>
                        <a:rPr lang="pt-BR" sz="1800" i="1" spc="15" dirty="0" smtClean="0">
                          <a:latin typeface="Cambria Math" panose="02040503050406030204" pitchFamily="18" charset="0"/>
                          <a:cs typeface="Arial" panose="020B0604020202020204" pitchFamily="34" charset="0"/>
                        </a:rPr>
                        <m:t>𝐶</m:t>
                      </m:r>
                      <m:r>
                        <a:rPr lang="pt-BR" sz="1800" i="1" spc="15" dirty="0">
                          <a:latin typeface="Cambria Math" panose="02040503050406030204" pitchFamily="18" charset="0"/>
                          <a:cs typeface="Arial" panose="020B0604020202020204" pitchFamily="34" charset="0"/>
                        </a:rPr>
                        <m:t>(</m:t>
                      </m:r>
                      <m:r>
                        <a:rPr lang="pt-BR" sz="1800" i="1" spc="15" dirty="0" smtClean="0">
                          <a:latin typeface="Cambria Math" panose="02040503050406030204" pitchFamily="18" charset="0"/>
                          <a:cs typeface="Arial" panose="020B0604020202020204" pitchFamily="34" charset="0"/>
                        </a:rPr>
                        <m:t>𝑛</m:t>
                      </m:r>
                      <m:r>
                        <a:rPr lang="pt-BR" sz="1800" i="1" spc="-75" dirty="0" smtClean="0">
                          <a:latin typeface="Cambria Math" panose="02040503050406030204" pitchFamily="18" charset="0"/>
                          <a:cs typeface="Arial" panose="020B0604020202020204" pitchFamily="34" charset="0"/>
                        </a:rPr>
                        <m:t>−</m:t>
                      </m:r>
                      <m:r>
                        <a:rPr lang="pt-BR" sz="1800" i="1" spc="-5" dirty="0" smtClean="0">
                          <a:latin typeface="Cambria Math" panose="02040503050406030204" pitchFamily="18" charset="0"/>
                          <a:cs typeface="Arial" panose="020B0604020202020204" pitchFamily="34" charset="0"/>
                        </a:rPr>
                        <m:t>(</m:t>
                      </m:r>
                      <m:r>
                        <a:rPr lang="pt-BR" sz="1800" i="1" spc="-5" dirty="0" smtClean="0">
                          <a:solidFill>
                            <a:schemeClr val="tx2"/>
                          </a:solidFill>
                          <a:latin typeface="Cambria Math" panose="02040503050406030204" pitchFamily="18" charset="0"/>
                          <a:cs typeface="Arial" panose="020B0604020202020204" pitchFamily="34" charset="0"/>
                        </a:rPr>
                        <m:t>𝑛</m:t>
                      </m:r>
                      <m:r>
                        <a:rPr lang="pt-BR" sz="1800" i="1" spc="-75" dirty="0" smtClean="0">
                          <a:solidFill>
                            <a:schemeClr val="tx2"/>
                          </a:solidFill>
                          <a:latin typeface="Cambria Math" panose="02040503050406030204" pitchFamily="18" charset="0"/>
                          <a:cs typeface="Arial" panose="020B0604020202020204" pitchFamily="34" charset="0"/>
                        </a:rPr>
                        <m:t>−</m:t>
                      </m:r>
                      <m:r>
                        <a:rPr lang="pt-BR" sz="1800" i="1" spc="-5" dirty="0" smtClean="0">
                          <a:solidFill>
                            <a:schemeClr val="tx2"/>
                          </a:solidFill>
                          <a:latin typeface="Cambria Math" panose="02040503050406030204" pitchFamily="18" charset="0"/>
                          <a:cs typeface="Arial" panose="020B0604020202020204" pitchFamily="34" charset="0"/>
                        </a:rPr>
                        <m:t>1</m:t>
                      </m:r>
                      <m:r>
                        <a:rPr lang="pt-BR" sz="1800" i="1" spc="-5" dirty="0" smtClean="0">
                          <a:latin typeface="Cambria Math" panose="02040503050406030204" pitchFamily="18" charset="0"/>
                          <a:cs typeface="Arial" panose="020B0604020202020204" pitchFamily="34" charset="0"/>
                        </a:rPr>
                        <m:t>))</m:t>
                      </m:r>
                      <m:r>
                        <a:rPr lang="pt-BR" sz="1800" i="1" spc="120" dirty="0" smtClean="0">
                          <a:latin typeface="Cambria Math" panose="02040503050406030204" pitchFamily="18" charset="0"/>
                          <a:cs typeface="Arial" panose="020B0604020202020204" pitchFamily="34" charset="0"/>
                        </a:rPr>
                        <m:t>+</m:t>
                      </m:r>
                      <m:r>
                        <a:rPr lang="pt-BR" sz="1800" i="1" spc="-10" dirty="0" smtClean="0">
                          <a:solidFill>
                            <a:schemeClr val="tx2"/>
                          </a:solidFill>
                          <a:latin typeface="Cambria Math" panose="02040503050406030204" pitchFamily="18" charset="0"/>
                          <a:cs typeface="Arial" panose="020B0604020202020204" pitchFamily="34" charset="0"/>
                        </a:rPr>
                        <m:t>𝑛</m:t>
                      </m:r>
                      <m:r>
                        <a:rPr lang="pt-BR" sz="1800" i="1" spc="-75" dirty="0" smtClean="0">
                          <a:solidFill>
                            <a:schemeClr val="tx2"/>
                          </a:solidFill>
                          <a:latin typeface="Cambria Math" panose="02040503050406030204" pitchFamily="18" charset="0"/>
                          <a:cs typeface="Arial" panose="020B0604020202020204" pitchFamily="34" charset="0"/>
                        </a:rPr>
                        <m:t>−</m:t>
                      </m:r>
                      <m:r>
                        <a:rPr lang="pt-BR" sz="1800" i="1" spc="-110" dirty="0">
                          <a:solidFill>
                            <a:schemeClr val="tx2"/>
                          </a:solidFill>
                          <a:latin typeface="Cambria Math" panose="02040503050406030204" pitchFamily="18" charset="0"/>
                          <a:cs typeface="Arial" panose="020B0604020202020204" pitchFamily="34" charset="0"/>
                        </a:rPr>
                        <m:t>1</m:t>
                      </m:r>
                      <m:r>
                        <a:rPr lang="pt-BR" sz="1800" i="1" spc="120" dirty="0" smtClean="0">
                          <a:latin typeface="Cambria Math" panose="02040503050406030204" pitchFamily="18" charset="0"/>
                          <a:cs typeface="Arial" panose="020B0604020202020204" pitchFamily="34" charset="0"/>
                        </a:rPr>
                        <m:t>=</m:t>
                      </m:r>
                      <m:r>
                        <a:rPr lang="pt-BR" sz="1800" i="1" spc="10" dirty="0" smtClean="0">
                          <a:latin typeface="Cambria Math" panose="02040503050406030204" pitchFamily="18" charset="0"/>
                          <a:cs typeface="Arial" panose="020B0604020202020204" pitchFamily="34" charset="0"/>
                        </a:rPr>
                        <m:t>𝐶</m:t>
                      </m:r>
                      <m:r>
                        <a:rPr lang="pt-BR" sz="1800" i="1" spc="10" dirty="0">
                          <a:latin typeface="Cambria Math" panose="02040503050406030204" pitchFamily="18" charset="0"/>
                          <a:cs typeface="Arial" panose="020B0604020202020204" pitchFamily="34" charset="0"/>
                        </a:rPr>
                        <m:t>(1</m:t>
                      </m:r>
                      <m:r>
                        <a:rPr lang="pt-BR" sz="1800" i="1" spc="10" dirty="0" smtClean="0">
                          <a:latin typeface="Cambria Math" panose="02040503050406030204" pitchFamily="18" charset="0"/>
                          <a:cs typeface="Arial" panose="020B0604020202020204" pitchFamily="34" charset="0"/>
                        </a:rPr>
                        <m:t>)</m:t>
                      </m:r>
                      <m:r>
                        <a:rPr lang="pt-BR" sz="1800" i="1" spc="120" dirty="0" smtClean="0">
                          <a:latin typeface="Cambria Math" panose="02040503050406030204" pitchFamily="18" charset="0"/>
                          <a:cs typeface="Arial" panose="020B0604020202020204" pitchFamily="34" charset="0"/>
                        </a:rPr>
                        <m:t>+</m:t>
                      </m:r>
                      <m:r>
                        <a:rPr lang="pt-BR" sz="1800" i="1" spc="-10" dirty="0" smtClean="0">
                          <a:latin typeface="Cambria Math" panose="02040503050406030204" pitchFamily="18" charset="0"/>
                          <a:cs typeface="Arial" panose="020B0604020202020204" pitchFamily="34" charset="0"/>
                        </a:rPr>
                        <m:t>𝑛</m:t>
                      </m:r>
                      <m:r>
                        <a:rPr lang="pt-BR" sz="1800" i="1" spc="-140" dirty="0" smtClean="0">
                          <a:latin typeface="Cambria Math" panose="02040503050406030204" pitchFamily="18" charset="0"/>
                          <a:cs typeface="Arial" panose="020B0604020202020204" pitchFamily="34" charset="0"/>
                        </a:rPr>
                        <m:t>−</m:t>
                      </m:r>
                      <m:r>
                        <a:rPr lang="pt-BR" sz="1800" i="1" spc="-10" dirty="0" smtClean="0">
                          <a:latin typeface="Cambria Math" panose="02040503050406030204" pitchFamily="18" charset="0"/>
                          <a:cs typeface="Arial" panose="020B0604020202020204" pitchFamily="34" charset="0"/>
                        </a:rPr>
                        <m:t>1</m:t>
                      </m:r>
                      <m:r>
                        <a:rPr lang="pt-BR" sz="1800" i="1" spc="120" dirty="0" smtClean="0">
                          <a:latin typeface="Cambria Math" panose="02040503050406030204" pitchFamily="18" charset="0"/>
                          <a:cs typeface="Arial" panose="020B0604020202020204" pitchFamily="34" charset="0"/>
                        </a:rPr>
                        <m:t>=</m:t>
                      </m:r>
                      <m:r>
                        <a:rPr lang="pt-BR" sz="1800" i="1" spc="-10" dirty="0" smtClean="0">
                          <a:solidFill>
                            <a:schemeClr val="tx2"/>
                          </a:solidFill>
                          <a:latin typeface="Cambria Math" panose="02040503050406030204" pitchFamily="18" charset="0"/>
                          <a:cs typeface="Arial" panose="020B0604020202020204" pitchFamily="34" charset="0"/>
                        </a:rPr>
                        <m:t>0</m:t>
                      </m:r>
                      <m:r>
                        <a:rPr lang="pt-BR" sz="1800" i="1" spc="120" dirty="0" smtClean="0">
                          <a:latin typeface="Cambria Math" panose="02040503050406030204" pitchFamily="18" charset="0"/>
                          <a:cs typeface="Arial" panose="020B0604020202020204" pitchFamily="34" charset="0"/>
                        </a:rPr>
                        <m:t>+</m:t>
                      </m:r>
                      <m:r>
                        <a:rPr lang="pt-BR" sz="1800" i="1" spc="-10" dirty="0" smtClean="0">
                          <a:latin typeface="Cambria Math" panose="02040503050406030204" pitchFamily="18" charset="0"/>
                          <a:cs typeface="Arial" panose="020B0604020202020204" pitchFamily="34" charset="0"/>
                        </a:rPr>
                        <m:t>𝑛</m:t>
                      </m:r>
                      <m:r>
                        <a:rPr lang="pt-BR" sz="1800" i="1" spc="-75" dirty="0" smtClean="0">
                          <a:latin typeface="Cambria Math" panose="02040503050406030204" pitchFamily="18" charset="0"/>
                          <a:cs typeface="Arial" panose="020B0604020202020204" pitchFamily="34" charset="0"/>
                        </a:rPr>
                        <m:t>−</m:t>
                      </m:r>
                      <m:r>
                        <a:rPr lang="pt-BR" sz="1800" i="1" spc="-10" dirty="0" smtClean="0">
                          <a:latin typeface="Cambria Math" panose="02040503050406030204" pitchFamily="18" charset="0"/>
                          <a:cs typeface="Arial" panose="020B0604020202020204" pitchFamily="34" charset="0"/>
                        </a:rPr>
                        <m:t>1</m:t>
                      </m:r>
                      <m:r>
                        <a:rPr lang="pt-BR" sz="1800" i="1" spc="120" dirty="0" smtClean="0">
                          <a:latin typeface="Cambria Math" panose="02040503050406030204" pitchFamily="18" charset="0"/>
                          <a:cs typeface="Arial" panose="020B0604020202020204" pitchFamily="34" charset="0"/>
                        </a:rPr>
                        <m:t>=</m:t>
                      </m:r>
                      <m:r>
                        <a:rPr lang="pt-BR" sz="1800" i="1" spc="-10" dirty="0" smtClean="0">
                          <a:latin typeface="Cambria Math" panose="02040503050406030204" pitchFamily="18" charset="0"/>
                          <a:cs typeface="Arial" panose="020B0604020202020204" pitchFamily="34" charset="0"/>
                        </a:rPr>
                        <m:t>𝑛</m:t>
                      </m:r>
                      <m:r>
                        <a:rPr lang="pt-BR" sz="1800" i="1" spc="-75" dirty="0" smtClean="0">
                          <a:latin typeface="Cambria Math" panose="02040503050406030204" pitchFamily="18" charset="0"/>
                          <a:cs typeface="Arial" panose="020B0604020202020204" pitchFamily="34" charset="0"/>
                        </a:rPr>
                        <m:t>−</m:t>
                      </m:r>
                      <m:r>
                        <a:rPr lang="pt-BR" sz="1800" i="1" spc="-5" dirty="0" smtClean="0">
                          <a:latin typeface="Cambria Math" panose="02040503050406030204" pitchFamily="18" charset="0"/>
                          <a:cs typeface="Arial" panose="020B0604020202020204" pitchFamily="34" charset="0"/>
                        </a:rPr>
                        <m:t>1</m:t>
                      </m:r>
                    </m:oMath>
                  </m:oMathPara>
                </a14:m>
                <a:endParaRPr lang="en-GB" sz="1800" dirty="0">
                  <a:latin typeface="Arial" panose="020B0604020202020204" pitchFamily="34" charset="0"/>
                  <a:cs typeface="Arial" panose="020B0604020202020204" pitchFamily="34" charset="0"/>
                </a:endParaRPr>
              </a:p>
            </p:txBody>
          </p:sp>
        </mc:Choice>
        <mc:Fallback xmlns="">
          <p:sp>
            <p:nvSpPr>
              <p:cNvPr id="3" name="Text Placeholder 2">
                <a:extLst>
                  <a:ext uri="{FF2B5EF4-FFF2-40B4-BE49-F238E27FC236}">
                    <a16:creationId xmlns:a16="http://schemas.microsoft.com/office/drawing/2014/main" id="{78B6C6AE-A10F-484F-B18C-B4AA53E6AC70}"/>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D2E5A95D-98A3-46D4-BA86-FCEEC01DF4FD}"/>
              </a:ext>
            </a:extLst>
          </p:cNvPr>
          <p:cNvSpPr>
            <a:spLocks noGrp="1"/>
          </p:cNvSpPr>
          <p:nvPr>
            <p:ph type="title"/>
          </p:nvPr>
        </p:nvSpPr>
        <p:spPr/>
        <p:txBody>
          <a:bodyPr>
            <a:noAutofit/>
          </a:bodyPr>
          <a:lstStyle/>
          <a:p>
            <a:r>
              <a:rPr lang="en-GB" sz="2800" dirty="0"/>
              <a:t>Backward Substitution: Factorial example</a:t>
            </a:r>
          </a:p>
        </p:txBody>
      </p:sp>
      <p:sp>
        <p:nvSpPr>
          <p:cNvPr id="4" name="Slide Number Placeholder 3">
            <a:extLst>
              <a:ext uri="{FF2B5EF4-FFF2-40B4-BE49-F238E27FC236}">
                <a16:creationId xmlns:a16="http://schemas.microsoft.com/office/drawing/2014/main" id="{1B670B6D-49A8-4D83-9582-D36AF4E9A83C}"/>
              </a:ext>
            </a:extLst>
          </p:cNvPr>
          <p:cNvSpPr>
            <a:spLocks noGrp="1"/>
          </p:cNvSpPr>
          <p:nvPr>
            <p:ph type="sldNum" sz="quarter" idx="12"/>
          </p:nvPr>
        </p:nvSpPr>
        <p:spPr/>
        <p:txBody>
          <a:bodyPr/>
          <a:lstStyle/>
          <a:p>
            <a:fld id="{66B7A6BE-7A3D-1C4F-BEDA-C5431FB9FC0F}" type="slidenum">
              <a:rPr lang="en-US" smtClean="0"/>
              <a:pPr/>
              <a:t>86</a:t>
            </a:fld>
            <a:endParaRPr lang="en-US"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0C2FFDA8-EF6D-4289-B90F-864E81795039}"/>
                  </a:ext>
                </a:extLst>
              </p:cNvPr>
              <p:cNvSpPr/>
              <p:nvPr/>
            </p:nvSpPr>
            <p:spPr>
              <a:xfrm>
                <a:off x="3940003" y="4325264"/>
                <a:ext cx="3453574" cy="400110"/>
              </a:xfrm>
              <a:prstGeom prst="rect">
                <a:avLst/>
              </a:prstGeom>
            </p:spPr>
            <p:txBody>
              <a:bodyPr wrap="none">
                <a:spAutoFit/>
              </a:bodyPr>
              <a:lstStyle/>
              <a:p>
                <a:r>
                  <a:rPr lang="pt-BR" sz="2000" b="1" spc="-10" dirty="0">
                    <a:solidFill>
                      <a:srgbClr val="C00000"/>
                    </a:solidFill>
                    <a:latin typeface="Arial" panose="020B0604020202020204" pitchFamily="34" charset="0"/>
                    <a:cs typeface="Arial" panose="020B0604020202020204" pitchFamily="34" charset="0"/>
                  </a:rPr>
                  <a:t>Hence </a:t>
                </a:r>
                <a14:m>
                  <m:oMath xmlns:m="http://schemas.openxmlformats.org/officeDocument/2006/math">
                    <m:r>
                      <a:rPr lang="pt-BR" sz="2000" b="1" i="1" spc="-5" dirty="0" smtClean="0">
                        <a:solidFill>
                          <a:srgbClr val="C00000"/>
                        </a:solidFill>
                        <a:latin typeface="Cambria Math" panose="02040503050406030204" pitchFamily="18" charset="0"/>
                        <a:cs typeface="Arial" panose="020B0604020202020204" pitchFamily="34" charset="0"/>
                      </a:rPr>
                      <m:t>𝒕</m:t>
                    </m:r>
                    <m:r>
                      <a:rPr lang="pt-BR" sz="2000" b="1" i="1" dirty="0" smtClean="0">
                        <a:solidFill>
                          <a:srgbClr val="C00000"/>
                        </a:solidFill>
                        <a:latin typeface="Cambria Math" panose="02040503050406030204" pitchFamily="18" charset="0"/>
                        <a:cs typeface="Arial" panose="020B0604020202020204" pitchFamily="34" charset="0"/>
                      </a:rPr>
                      <m:t>(</m:t>
                    </m:r>
                    <m:r>
                      <a:rPr lang="pt-BR" sz="2000" b="1" i="1" dirty="0">
                        <a:solidFill>
                          <a:srgbClr val="C00000"/>
                        </a:solidFill>
                        <a:latin typeface="Cambria Math" panose="02040503050406030204" pitchFamily="18" charset="0"/>
                        <a:cs typeface="Arial" panose="020B0604020202020204" pitchFamily="34" charset="0"/>
                      </a:rPr>
                      <m:t>𝒏</m:t>
                    </m:r>
                    <m:r>
                      <a:rPr lang="pt-BR" sz="2000" b="1" i="1" dirty="0" smtClean="0">
                        <a:solidFill>
                          <a:srgbClr val="C00000"/>
                        </a:solidFill>
                        <a:latin typeface="Cambria Math" panose="02040503050406030204" pitchFamily="18" charset="0"/>
                        <a:cs typeface="Arial" panose="020B0604020202020204" pitchFamily="34" charset="0"/>
                      </a:rPr>
                      <m:t>)</m:t>
                    </m:r>
                    <m:r>
                      <a:rPr lang="pt-BR" sz="2000" b="1" i="1" spc="120" dirty="0" smtClean="0">
                        <a:solidFill>
                          <a:srgbClr val="C00000"/>
                        </a:solidFill>
                        <a:latin typeface="Cambria Math" panose="02040503050406030204" pitchFamily="18" charset="0"/>
                        <a:cs typeface="Arial" panose="020B0604020202020204" pitchFamily="34" charset="0"/>
                      </a:rPr>
                      <m:t>=</m:t>
                    </m:r>
                    <m:r>
                      <a:rPr lang="pt-BR" sz="2000" b="1" i="1" spc="-5" dirty="0" smtClean="0">
                        <a:solidFill>
                          <a:srgbClr val="C00000"/>
                        </a:solidFill>
                        <a:latin typeface="Cambria Math" panose="02040503050406030204" pitchFamily="18" charset="0"/>
                        <a:cs typeface="Arial" panose="020B0604020202020204" pitchFamily="34" charset="0"/>
                      </a:rPr>
                      <m:t>𝒄</m:t>
                    </m:r>
                    <m:r>
                      <a:rPr lang="pt-BR" sz="2400" b="1" i="1" spc="-7" baseline="-10416" dirty="0" smtClean="0">
                        <a:solidFill>
                          <a:srgbClr val="C00000"/>
                        </a:solidFill>
                        <a:latin typeface="Cambria Math" panose="02040503050406030204" pitchFamily="18" charset="0"/>
                        <a:cs typeface="Arial" panose="020B0604020202020204" pitchFamily="34" charset="0"/>
                      </a:rPr>
                      <m:t>𝒐𝒑</m:t>
                    </m:r>
                    <m:r>
                      <a:rPr lang="pt-BR" sz="2400" b="1" i="1" spc="-7" baseline="-10416" dirty="0" smtClean="0">
                        <a:solidFill>
                          <a:srgbClr val="C00000"/>
                        </a:solidFill>
                        <a:latin typeface="Cambria Math" panose="02040503050406030204" pitchFamily="18" charset="0"/>
                        <a:ea typeface="Cambria Math" panose="02040503050406030204" pitchFamily="18" charset="0"/>
                        <a:cs typeface="Arial" panose="020B0604020202020204" pitchFamily="34" charset="0"/>
                      </a:rPr>
                      <m:t>∙</m:t>
                    </m:r>
                    <m:r>
                      <a:rPr lang="pt-BR" sz="2000" b="1" i="1" spc="-10" dirty="0" smtClean="0">
                        <a:solidFill>
                          <a:srgbClr val="C00000"/>
                        </a:solidFill>
                        <a:latin typeface="Cambria Math" panose="02040503050406030204" pitchFamily="18" charset="0"/>
                        <a:cs typeface="Arial" panose="020B0604020202020204" pitchFamily="34" charset="0"/>
                      </a:rPr>
                      <m:t>𝒏</m:t>
                    </m:r>
                    <m:r>
                      <a:rPr lang="pt-BR" sz="2000" b="1" i="1" spc="-235" dirty="0" smtClean="0">
                        <a:solidFill>
                          <a:srgbClr val="C00000"/>
                        </a:solidFill>
                        <a:latin typeface="Cambria Math" panose="02040503050406030204" pitchFamily="18" charset="0"/>
                        <a:cs typeface="Arial" panose="020B0604020202020204" pitchFamily="34" charset="0"/>
                      </a:rPr>
                      <m:t>∈ </m:t>
                    </m:r>
                    <m:r>
                      <a:rPr lang="pt-BR" sz="2000" b="1" i="1" spc="5" dirty="0">
                        <a:solidFill>
                          <a:srgbClr val="C00000"/>
                        </a:solidFill>
                        <a:latin typeface="Cambria Math" panose="02040503050406030204" pitchFamily="18" charset="0"/>
                        <a:cs typeface="Arial" panose="020B0604020202020204" pitchFamily="34" charset="0"/>
                      </a:rPr>
                      <m:t>𝑶</m:t>
                    </m:r>
                    <m:r>
                      <a:rPr lang="pt-BR" sz="2000" b="1" i="1" spc="5" dirty="0">
                        <a:solidFill>
                          <a:srgbClr val="C00000"/>
                        </a:solidFill>
                        <a:latin typeface="Cambria Math" panose="02040503050406030204" pitchFamily="18" charset="0"/>
                        <a:cs typeface="Arial" panose="020B0604020202020204" pitchFamily="34" charset="0"/>
                      </a:rPr>
                      <m:t>(</m:t>
                    </m:r>
                    <m:r>
                      <a:rPr lang="pt-BR" sz="2000" b="1" i="1" spc="5" dirty="0">
                        <a:solidFill>
                          <a:srgbClr val="C00000"/>
                        </a:solidFill>
                        <a:latin typeface="Cambria Math" panose="02040503050406030204" pitchFamily="18" charset="0"/>
                        <a:cs typeface="Arial" panose="020B0604020202020204" pitchFamily="34" charset="0"/>
                      </a:rPr>
                      <m:t>𝒏</m:t>
                    </m:r>
                    <m:r>
                      <a:rPr lang="pt-BR" sz="2000" b="1" i="1" spc="5" dirty="0">
                        <a:solidFill>
                          <a:srgbClr val="C00000"/>
                        </a:solidFill>
                        <a:latin typeface="Cambria Math" panose="02040503050406030204" pitchFamily="18" charset="0"/>
                        <a:cs typeface="Arial" panose="020B0604020202020204" pitchFamily="34" charset="0"/>
                      </a:rPr>
                      <m:t>)</m:t>
                    </m:r>
                  </m:oMath>
                </a14:m>
                <a:endParaRPr lang="en-GB" sz="2000" b="1" dirty="0">
                  <a:solidFill>
                    <a:srgbClr val="C00000"/>
                  </a:solidFill>
                  <a:latin typeface="Arial" panose="020B0604020202020204" pitchFamily="34" charset="0"/>
                  <a:cs typeface="Arial" panose="020B0604020202020204" pitchFamily="34" charset="0"/>
                </a:endParaRPr>
              </a:p>
            </p:txBody>
          </p:sp>
        </mc:Choice>
        <mc:Fallback xmlns="">
          <p:sp>
            <p:nvSpPr>
              <p:cNvPr id="6" name="Rectangle 5">
                <a:extLst>
                  <a:ext uri="{FF2B5EF4-FFF2-40B4-BE49-F238E27FC236}">
                    <a16:creationId xmlns:a16="http://schemas.microsoft.com/office/drawing/2014/main" id="{0C2FFDA8-EF6D-4289-B90F-864E81795039}"/>
                  </a:ext>
                </a:extLst>
              </p:cNvPr>
              <p:cNvSpPr>
                <a:spLocks noRot="1" noChangeAspect="1" noMove="1" noResize="1" noEditPoints="1" noAdjustHandles="1" noChangeArrowheads="1" noChangeShapeType="1" noTextEdit="1"/>
              </p:cNvSpPr>
              <p:nvPr/>
            </p:nvSpPr>
            <p:spPr>
              <a:xfrm>
                <a:off x="3940003" y="4325264"/>
                <a:ext cx="3453574" cy="400110"/>
              </a:xfrm>
              <a:prstGeom prst="rect">
                <a:avLst/>
              </a:prstGeom>
              <a:blipFill>
                <a:blip r:embed="rId4"/>
                <a:stretch>
                  <a:fillRect l="-1764" t="-7692" b="-29231"/>
                </a:stretch>
              </a:blipFill>
            </p:spPr>
            <p:txBody>
              <a:bodyPr/>
              <a:lstStyle/>
              <a:p>
                <a:r>
                  <a:rPr lang="en-US">
                    <a:noFill/>
                  </a:rPr>
                  <a:t> </a:t>
                </a:r>
              </a:p>
            </p:txBody>
          </p:sp>
        </mc:Fallback>
      </mc:AlternateContent>
    </p:spTree>
    <p:extLst>
      <p:ext uri="{BB962C8B-B14F-4D97-AF65-F5344CB8AC3E}">
        <p14:creationId xmlns:p14="http://schemas.microsoft.com/office/powerpoint/2010/main" val="3599580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p:cTn id="39" dur="500" fill="hold"/>
                                        <p:tgtEl>
                                          <p:spTgt spid="6"/>
                                        </p:tgtEl>
                                        <p:attrNameLst>
                                          <p:attrName>ppt_w</p:attrName>
                                        </p:attrNameLst>
                                      </p:cBhvr>
                                      <p:tavLst>
                                        <p:tav tm="0">
                                          <p:val>
                                            <p:fltVal val="0"/>
                                          </p:val>
                                        </p:tav>
                                        <p:tav tm="100000">
                                          <p:val>
                                            <p:strVal val="#ppt_w"/>
                                          </p:val>
                                        </p:tav>
                                      </p:tavLst>
                                    </p:anim>
                                    <p:anim calcmode="lin" valueType="num">
                                      <p:cBhvr>
                                        <p:cTn id="40" dur="500" fill="hold"/>
                                        <p:tgtEl>
                                          <p:spTgt spid="6"/>
                                        </p:tgtEl>
                                        <p:attrNameLst>
                                          <p:attrName>ppt_h</p:attrName>
                                        </p:attrNameLst>
                                      </p:cBhvr>
                                      <p:tavLst>
                                        <p:tav tm="0">
                                          <p:val>
                                            <p:fltVal val="0"/>
                                          </p:val>
                                        </p:tav>
                                        <p:tav tm="100000">
                                          <p:val>
                                            <p:strVal val="#ppt_h"/>
                                          </p:val>
                                        </p:tav>
                                      </p:tavLst>
                                    </p:anim>
                                    <p:animEffect transition="in" filter="fade">
                                      <p:cBhvr>
                                        <p:cTn id="4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0C4348-0200-4B28-8B3E-5435957BF1C6}"/>
              </a:ext>
            </a:extLst>
          </p:cNvPr>
          <p:cNvSpPr>
            <a:spLocks noGrp="1"/>
          </p:cNvSpPr>
          <p:nvPr>
            <p:ph idx="1"/>
          </p:nvPr>
        </p:nvSpPr>
        <p:spPr/>
        <p:txBody>
          <a:bodyPr>
            <a:normAutofit fontScale="92500"/>
          </a:bodyPr>
          <a:lstStyle/>
          <a:p>
            <a:pPr marR="5080">
              <a:lnSpc>
                <a:spcPct val="120000"/>
              </a:lnSpc>
              <a:spcBef>
                <a:spcPts val="1200"/>
              </a:spcBef>
              <a:spcAft>
                <a:spcPts val="1200"/>
              </a:spcAft>
              <a:buClr>
                <a:srgbClr val="3333B2"/>
              </a:buClr>
              <a:buSzPct val="90909"/>
            </a:pPr>
            <a:r>
              <a:rPr lang="en-GB" sz="2800" spc="-10" dirty="0"/>
              <a:t>Discussed </a:t>
            </a:r>
            <a:r>
              <a:rPr lang="en-GB" sz="2800" spc="-15" dirty="0"/>
              <a:t>now </a:t>
            </a:r>
            <a:r>
              <a:rPr lang="en-GB" sz="2800" spc="-5" dirty="0"/>
              <a:t>to write </a:t>
            </a:r>
            <a:r>
              <a:rPr lang="en-GB" sz="2800" spc="-15" dirty="0"/>
              <a:t>down </a:t>
            </a:r>
            <a:r>
              <a:rPr lang="en-GB" sz="2800" spc="-10" dirty="0"/>
              <a:t>expression </a:t>
            </a:r>
            <a:r>
              <a:rPr lang="en-GB" sz="2800" spc="-20" dirty="0"/>
              <a:t>for </a:t>
            </a:r>
            <a:r>
              <a:rPr lang="en-GB" sz="2800" i="1" spc="-5" dirty="0"/>
              <a:t>C(n) </a:t>
            </a:r>
            <a:r>
              <a:rPr lang="en-GB" sz="2800" spc="-10" dirty="0"/>
              <a:t>(number </a:t>
            </a:r>
            <a:r>
              <a:rPr lang="en-GB" sz="2800" spc="-5" dirty="0"/>
              <a:t>of </a:t>
            </a:r>
            <a:r>
              <a:rPr lang="en-GB" sz="2800" spc="-5" dirty="0">
                <a:solidFill>
                  <a:schemeClr val="tx2"/>
                </a:solidFill>
              </a:rPr>
              <a:t>basic </a:t>
            </a:r>
            <a:r>
              <a:rPr lang="en-GB" sz="2800" spc="-10" dirty="0">
                <a:solidFill>
                  <a:schemeClr val="tx2"/>
                </a:solidFill>
              </a:rPr>
              <a:t>operations </a:t>
            </a:r>
            <a:r>
              <a:rPr lang="en-GB" sz="2800" spc="-15" dirty="0"/>
              <a:t>executed </a:t>
            </a:r>
            <a:r>
              <a:rPr lang="en-GB" sz="2800" spc="-5" dirty="0"/>
              <a:t>in</a:t>
            </a:r>
            <a:r>
              <a:rPr lang="en-GB" sz="2800" spc="40" dirty="0"/>
              <a:t> </a:t>
            </a:r>
            <a:r>
              <a:rPr lang="en-GB" sz="2800" spc="-5" dirty="0"/>
              <a:t>algorithm).</a:t>
            </a:r>
            <a:endParaRPr lang="en-GB" sz="2800" dirty="0"/>
          </a:p>
          <a:p>
            <a:pPr>
              <a:lnSpc>
                <a:spcPct val="120000"/>
              </a:lnSpc>
              <a:spcBef>
                <a:spcPts val="1200"/>
              </a:spcBef>
              <a:spcAft>
                <a:spcPts val="1200"/>
              </a:spcAft>
              <a:buClr>
                <a:srgbClr val="3333B2"/>
              </a:buClr>
              <a:buSzPct val="90909"/>
            </a:pPr>
            <a:r>
              <a:rPr lang="en-GB" sz="2800" spc="-5" dirty="0"/>
              <a:t>Discussed </a:t>
            </a:r>
            <a:r>
              <a:rPr lang="en-GB" sz="2800" spc="-15" dirty="0"/>
              <a:t>how </a:t>
            </a:r>
            <a:r>
              <a:rPr lang="en-GB" sz="2800" spc="-5" dirty="0"/>
              <a:t>to simplify </a:t>
            </a:r>
            <a:r>
              <a:rPr lang="en-GB" sz="2800" i="1" spc="-5" dirty="0"/>
              <a:t>C(n)</a:t>
            </a:r>
            <a:r>
              <a:rPr lang="en-GB" sz="2800" spc="-5" dirty="0"/>
              <a:t> </a:t>
            </a:r>
            <a:r>
              <a:rPr lang="en-GB" sz="2800" spc="-20" dirty="0"/>
              <a:t>for </a:t>
            </a:r>
            <a:r>
              <a:rPr lang="en-GB" sz="2800" spc="-10" dirty="0">
                <a:solidFill>
                  <a:schemeClr val="tx2"/>
                </a:solidFill>
              </a:rPr>
              <a:t>non-recursive</a:t>
            </a:r>
            <a:r>
              <a:rPr lang="en-GB" sz="2800" spc="20" dirty="0">
                <a:solidFill>
                  <a:schemeClr val="tx2"/>
                </a:solidFill>
              </a:rPr>
              <a:t> </a:t>
            </a:r>
            <a:r>
              <a:rPr lang="en-GB" sz="2800" spc="-5" dirty="0">
                <a:solidFill>
                  <a:schemeClr val="tx2"/>
                </a:solidFill>
              </a:rPr>
              <a:t>algorithm</a:t>
            </a:r>
            <a:r>
              <a:rPr lang="en-GB" sz="2800" spc="-5" dirty="0"/>
              <a:t>.</a:t>
            </a:r>
            <a:endParaRPr lang="en-GB" sz="2800" dirty="0"/>
          </a:p>
          <a:p>
            <a:pPr>
              <a:lnSpc>
                <a:spcPct val="120000"/>
              </a:lnSpc>
              <a:spcBef>
                <a:spcPts val="1200"/>
              </a:spcBef>
              <a:spcAft>
                <a:spcPts val="1200"/>
              </a:spcAft>
              <a:buClr>
                <a:srgbClr val="3333B2"/>
              </a:buClr>
              <a:buSzPct val="90909"/>
            </a:pPr>
            <a:r>
              <a:rPr lang="en-GB" sz="2800" spc="-5" dirty="0"/>
              <a:t>Discussed </a:t>
            </a:r>
            <a:r>
              <a:rPr lang="en-GB" sz="2800" spc="-15" dirty="0"/>
              <a:t>how </a:t>
            </a:r>
            <a:r>
              <a:rPr lang="en-GB" sz="2800" spc="-5" dirty="0"/>
              <a:t>to simplify </a:t>
            </a:r>
            <a:r>
              <a:rPr lang="en-GB" sz="2800" i="1" spc="-5" dirty="0"/>
              <a:t>C(n) </a:t>
            </a:r>
            <a:r>
              <a:rPr lang="en-GB" sz="2800" spc="-5" dirty="0"/>
              <a:t>via </a:t>
            </a:r>
            <a:r>
              <a:rPr lang="en-GB" sz="2800" spc="-15" dirty="0"/>
              <a:t>backward</a:t>
            </a:r>
            <a:r>
              <a:rPr lang="en-GB" sz="2800" spc="-5" dirty="0"/>
              <a:t> substitution for </a:t>
            </a:r>
            <a:r>
              <a:rPr lang="en-GB" sz="2800" spc="-5" dirty="0">
                <a:solidFill>
                  <a:schemeClr val="tx2"/>
                </a:solidFill>
              </a:rPr>
              <a:t>recursive algorithm</a:t>
            </a:r>
            <a:r>
              <a:rPr lang="en-GB" sz="2800" spc="-5" dirty="0"/>
              <a:t>.</a:t>
            </a:r>
            <a:endParaRPr lang="en-GB" sz="2800" b="1" dirty="0"/>
          </a:p>
        </p:txBody>
      </p:sp>
      <p:sp>
        <p:nvSpPr>
          <p:cNvPr id="2" name="Title 1">
            <a:extLst>
              <a:ext uri="{FF2B5EF4-FFF2-40B4-BE49-F238E27FC236}">
                <a16:creationId xmlns:a16="http://schemas.microsoft.com/office/drawing/2014/main" id="{DA719F7C-B11E-47AF-BB75-7B8C0441534D}"/>
              </a:ext>
            </a:extLst>
          </p:cNvPr>
          <p:cNvSpPr>
            <a:spLocks noGrp="1"/>
          </p:cNvSpPr>
          <p:nvPr>
            <p:ph type="title"/>
          </p:nvPr>
        </p:nvSpPr>
        <p:spPr/>
        <p:txBody>
          <a:bodyPr/>
          <a:lstStyle/>
          <a:p>
            <a:r>
              <a:rPr lang="en-GB" spc="25" dirty="0"/>
              <a:t>Summary</a:t>
            </a:r>
            <a:endParaRPr lang="en-GB" dirty="0"/>
          </a:p>
        </p:txBody>
      </p:sp>
      <p:sp>
        <p:nvSpPr>
          <p:cNvPr id="4" name="Slide Number Placeholder 3">
            <a:extLst>
              <a:ext uri="{FF2B5EF4-FFF2-40B4-BE49-F238E27FC236}">
                <a16:creationId xmlns:a16="http://schemas.microsoft.com/office/drawing/2014/main" id="{80310BF4-68CE-4ABD-ADB7-A85440816CC8}"/>
              </a:ext>
            </a:extLst>
          </p:cNvPr>
          <p:cNvSpPr>
            <a:spLocks noGrp="1"/>
          </p:cNvSpPr>
          <p:nvPr>
            <p:ph type="sldNum" sz="quarter" idx="12"/>
          </p:nvPr>
        </p:nvSpPr>
        <p:spPr/>
        <p:txBody>
          <a:bodyPr/>
          <a:lstStyle/>
          <a:p>
            <a:fld id="{66B7A6BE-7A3D-1C4F-BEDA-C5431FB9FC0F}" type="slidenum">
              <a:rPr lang="en-US" smtClean="0"/>
              <a:pPr/>
              <a:t>87</a:t>
            </a:fld>
            <a:endParaRPr lang="en-US" dirty="0"/>
          </a:p>
        </p:txBody>
      </p:sp>
    </p:spTree>
    <p:extLst>
      <p:ext uri="{BB962C8B-B14F-4D97-AF65-F5344CB8AC3E}">
        <p14:creationId xmlns:p14="http://schemas.microsoft.com/office/powerpoint/2010/main" val="36407147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110205" y="1999167"/>
            <a:ext cx="6797040" cy="1145165"/>
          </a:xfrm>
        </p:spPr>
        <p:txBody>
          <a:bodyPr anchor="ctr"/>
          <a:lstStyle/>
          <a:p>
            <a:pPr defTabSz="685800" fontAlgn="base">
              <a:lnSpc>
                <a:spcPct val="100000"/>
              </a:lnSpc>
              <a:spcAft>
                <a:spcPct val="0"/>
              </a:spcAft>
              <a:defRPr/>
            </a:pPr>
            <a:r>
              <a:rPr lang="en-GB" dirty="0"/>
              <a:t>6. Empirical Analysis</a:t>
            </a:r>
            <a:endParaRPr lang="en-AU" dirty="0">
              <a:effectLst/>
            </a:endParaRPr>
          </a:p>
        </p:txBody>
      </p:sp>
    </p:spTree>
    <p:extLst>
      <p:ext uri="{BB962C8B-B14F-4D97-AF65-F5344CB8AC3E}">
        <p14:creationId xmlns:p14="http://schemas.microsoft.com/office/powerpoint/2010/main" val="8561289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116EFF3-4A6A-445A-BE2A-55629DEAA9FB}"/>
              </a:ext>
            </a:extLst>
          </p:cNvPr>
          <p:cNvSpPr>
            <a:spLocks noGrp="1"/>
          </p:cNvSpPr>
          <p:nvPr>
            <p:ph idx="1"/>
          </p:nvPr>
        </p:nvSpPr>
        <p:spPr/>
        <p:txBody>
          <a:bodyPr>
            <a:noAutofit/>
          </a:bodyPr>
          <a:lstStyle/>
          <a:p>
            <a:pPr>
              <a:lnSpc>
                <a:spcPct val="100000"/>
              </a:lnSpc>
              <a:spcBef>
                <a:spcPts val="600"/>
              </a:spcBef>
            </a:pPr>
            <a:r>
              <a:rPr lang="en-GB" b="1" dirty="0"/>
              <a:t>Formal Analysis (theoretical):</a:t>
            </a:r>
          </a:p>
          <a:p>
            <a:pPr lvl="1">
              <a:lnSpc>
                <a:spcPct val="100000"/>
              </a:lnSpc>
              <a:spcBef>
                <a:spcPts val="600"/>
              </a:spcBef>
            </a:pPr>
            <a:r>
              <a:rPr lang="en-GB" sz="2400" b="1" dirty="0"/>
              <a:t>Pro: </a:t>
            </a:r>
            <a:r>
              <a:rPr lang="en-GB" sz="2400" dirty="0"/>
              <a:t>No interference from implementation / hardware details.</a:t>
            </a:r>
          </a:p>
          <a:p>
            <a:pPr lvl="1">
              <a:lnSpc>
                <a:spcPct val="100000"/>
              </a:lnSpc>
              <a:spcBef>
                <a:spcPts val="600"/>
              </a:spcBef>
            </a:pPr>
            <a:r>
              <a:rPr lang="en-GB" sz="2400" b="1" dirty="0"/>
              <a:t>Con: </a:t>
            </a:r>
            <a:r>
              <a:rPr lang="en-GB" sz="2400" dirty="0"/>
              <a:t>Hides constant factors. Requires a different mindset.</a:t>
            </a:r>
          </a:p>
          <a:p>
            <a:pPr>
              <a:lnSpc>
                <a:spcPct val="100000"/>
              </a:lnSpc>
              <a:spcBef>
                <a:spcPts val="600"/>
              </a:spcBef>
            </a:pPr>
            <a:r>
              <a:rPr lang="en-GB" b="1" dirty="0"/>
              <a:t>Empirical Analysis (measure):</a:t>
            </a:r>
          </a:p>
          <a:p>
            <a:pPr lvl="1">
              <a:lnSpc>
                <a:spcPct val="100000"/>
              </a:lnSpc>
              <a:spcBef>
                <a:spcPts val="600"/>
              </a:spcBef>
            </a:pPr>
            <a:r>
              <a:rPr lang="en-GB" sz="2400" b="1" dirty="0"/>
              <a:t>Pro:</a:t>
            </a:r>
            <a:r>
              <a:rPr lang="en-GB" sz="2400" dirty="0"/>
              <a:t> Discovers the true impact of constant factors.</a:t>
            </a:r>
          </a:p>
          <a:p>
            <a:pPr lvl="1">
              <a:lnSpc>
                <a:spcPct val="100000"/>
              </a:lnSpc>
              <a:spcBef>
                <a:spcPts val="600"/>
              </a:spcBef>
            </a:pPr>
            <a:r>
              <a:rPr lang="en-GB" sz="2400" b="1" dirty="0"/>
              <a:t>Con:</a:t>
            </a:r>
            <a:r>
              <a:rPr lang="en-GB" sz="2400" dirty="0"/>
              <a:t> May be running on the “wrong” inputs.</a:t>
            </a:r>
          </a:p>
          <a:p>
            <a:pPr marL="0" indent="0">
              <a:lnSpc>
                <a:spcPct val="100000"/>
              </a:lnSpc>
              <a:spcBef>
                <a:spcPts val="600"/>
              </a:spcBef>
              <a:buNone/>
            </a:pPr>
            <a:endParaRPr lang="en-GB" dirty="0"/>
          </a:p>
        </p:txBody>
      </p:sp>
      <p:sp>
        <p:nvSpPr>
          <p:cNvPr id="2" name="Title 1">
            <a:extLst>
              <a:ext uri="{FF2B5EF4-FFF2-40B4-BE49-F238E27FC236}">
                <a16:creationId xmlns:a16="http://schemas.microsoft.com/office/drawing/2014/main" id="{A41138B3-74F8-4071-BBB1-34DDD4B61D89}"/>
              </a:ext>
            </a:extLst>
          </p:cNvPr>
          <p:cNvSpPr>
            <a:spLocks noGrp="1"/>
          </p:cNvSpPr>
          <p:nvPr>
            <p:ph type="title"/>
          </p:nvPr>
        </p:nvSpPr>
        <p:spPr/>
        <p:txBody>
          <a:bodyPr/>
          <a:lstStyle/>
          <a:p>
            <a:r>
              <a:rPr lang="en-US" dirty="0"/>
              <a:t>Theory vs. Practice</a:t>
            </a:r>
            <a:endParaRPr lang="en-GB" dirty="0"/>
          </a:p>
        </p:txBody>
      </p:sp>
      <p:sp>
        <p:nvSpPr>
          <p:cNvPr id="4" name="Slide Number Placeholder 3">
            <a:extLst>
              <a:ext uri="{FF2B5EF4-FFF2-40B4-BE49-F238E27FC236}">
                <a16:creationId xmlns:a16="http://schemas.microsoft.com/office/drawing/2014/main" id="{DAB9128D-DFE5-4DA8-BD2B-5F93BA5E106A}"/>
              </a:ext>
            </a:extLst>
          </p:cNvPr>
          <p:cNvSpPr>
            <a:spLocks noGrp="1"/>
          </p:cNvSpPr>
          <p:nvPr>
            <p:ph type="sldNum" sz="quarter" idx="12"/>
          </p:nvPr>
        </p:nvSpPr>
        <p:spPr/>
        <p:txBody>
          <a:bodyPr/>
          <a:lstStyle/>
          <a:p>
            <a:fld id="{66B7A6BE-7A3D-1C4F-BEDA-C5431FB9FC0F}" type="slidenum">
              <a:rPr lang="en-US" smtClean="0"/>
              <a:pPr/>
              <a:t>89</a:t>
            </a:fld>
            <a:endParaRPr lang="en-US" dirty="0"/>
          </a:p>
        </p:txBody>
      </p:sp>
    </p:spTree>
    <p:extLst>
      <p:ext uri="{BB962C8B-B14F-4D97-AF65-F5344CB8AC3E}">
        <p14:creationId xmlns:p14="http://schemas.microsoft.com/office/powerpoint/2010/main" val="3407136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364763-CB8D-41F0-85E1-D9B15A754D7A}"/>
              </a:ext>
            </a:extLst>
          </p:cNvPr>
          <p:cNvSpPr>
            <a:spLocks noGrp="1"/>
          </p:cNvSpPr>
          <p:nvPr>
            <p:ph idx="1"/>
          </p:nvPr>
        </p:nvSpPr>
        <p:spPr/>
        <p:txBody>
          <a:bodyPr/>
          <a:lstStyle/>
          <a:p>
            <a:pPr>
              <a:spcBef>
                <a:spcPts val="0"/>
              </a:spcBef>
            </a:pPr>
            <a:r>
              <a:rPr lang="en-US" sz="1800" dirty="0"/>
              <a:t>Assume that we can find a formula that, for a</a:t>
            </a:r>
            <a:br>
              <a:rPr lang="en-US" sz="1800" dirty="0"/>
            </a:br>
            <a:r>
              <a:rPr lang="en-US" sz="1800" dirty="0"/>
              <a:t>specific machine, determines how long a</a:t>
            </a:r>
            <a:br>
              <a:rPr lang="en-US" sz="1800" dirty="0"/>
            </a:br>
            <a:r>
              <a:rPr lang="en-US" sz="1800" dirty="0"/>
              <a:t>program takes to run on various input (N) sizes</a:t>
            </a:r>
          </a:p>
          <a:p>
            <a:pPr>
              <a:spcBef>
                <a:spcPts val="0"/>
              </a:spcBef>
            </a:pPr>
            <a:r>
              <a:rPr lang="en-US" sz="1800" dirty="0"/>
              <a:t>When do programs A and B become impractical?</a:t>
            </a:r>
          </a:p>
          <a:p>
            <a:pPr lvl="1">
              <a:spcBef>
                <a:spcPts val="0"/>
              </a:spcBef>
            </a:pPr>
            <a:r>
              <a:rPr lang="en-US" sz="1600" dirty="0"/>
              <a:t>If n = 10 then A takes 20 and B takes 50 secs</a:t>
            </a:r>
          </a:p>
          <a:p>
            <a:pPr lvl="1">
              <a:spcBef>
                <a:spcPts val="0"/>
              </a:spcBef>
            </a:pPr>
            <a:r>
              <a:rPr lang="en-US" sz="1600" dirty="0"/>
              <a:t>If n = 25 they both take 125 secs.</a:t>
            </a:r>
          </a:p>
          <a:p>
            <a:pPr lvl="1">
              <a:spcBef>
                <a:spcPts val="0"/>
              </a:spcBef>
            </a:pPr>
            <a:r>
              <a:rPr lang="en-US" sz="1600" dirty="0"/>
              <a:t>If n = 10</a:t>
            </a:r>
            <a:r>
              <a:rPr lang="en-US" sz="1600" baseline="30000" dirty="0"/>
              <a:t>3</a:t>
            </a:r>
            <a:r>
              <a:rPr lang="en-US" sz="1600" dirty="0"/>
              <a:t> then A takes 200,000 secs and B takes 5,000 secs.</a:t>
            </a:r>
          </a:p>
          <a:p>
            <a:pPr lvl="1">
              <a:spcBef>
                <a:spcPts val="0"/>
              </a:spcBef>
            </a:pPr>
            <a:r>
              <a:rPr lang="en-US" sz="1600" dirty="0"/>
              <a:t>If n = 10</a:t>
            </a:r>
            <a:r>
              <a:rPr lang="en-US" sz="1600" baseline="30000" dirty="0"/>
              <a:t>6</a:t>
            </a:r>
            <a:r>
              <a:rPr lang="en-US" sz="1600" dirty="0"/>
              <a:t> then A takes 2x10</a:t>
            </a:r>
            <a:r>
              <a:rPr lang="en-US" sz="1600" baseline="30000" dirty="0"/>
              <a:t>11</a:t>
            </a:r>
            <a:r>
              <a:rPr lang="en-US" sz="1600" dirty="0"/>
              <a:t> seconds and B take 5x10</a:t>
            </a:r>
            <a:r>
              <a:rPr lang="en-US" sz="1600" baseline="30000" dirty="0"/>
              <a:t>6</a:t>
            </a:r>
            <a:r>
              <a:rPr lang="en-US" sz="1600" dirty="0"/>
              <a:t> seconds</a:t>
            </a:r>
          </a:p>
          <a:p>
            <a:pPr>
              <a:spcBef>
                <a:spcPts val="0"/>
              </a:spcBef>
            </a:pPr>
            <a:r>
              <a:rPr lang="en-US" altLang="ko-KR" sz="1800" b="1" dirty="0"/>
              <a:t>Algorithmic performance is critical when analyzing large data sets</a:t>
            </a:r>
            <a:r>
              <a:rPr lang="en-US" sz="1800" b="1" dirty="0"/>
              <a:t> </a:t>
            </a:r>
          </a:p>
        </p:txBody>
      </p:sp>
      <p:sp>
        <p:nvSpPr>
          <p:cNvPr id="3" name="Title 2">
            <a:extLst>
              <a:ext uri="{FF2B5EF4-FFF2-40B4-BE49-F238E27FC236}">
                <a16:creationId xmlns:a16="http://schemas.microsoft.com/office/drawing/2014/main" id="{033D51DB-1C4A-44C8-98CC-53BA3C741C52}"/>
              </a:ext>
            </a:extLst>
          </p:cNvPr>
          <p:cNvSpPr>
            <a:spLocks noGrp="1"/>
          </p:cNvSpPr>
          <p:nvPr>
            <p:ph type="title"/>
          </p:nvPr>
        </p:nvSpPr>
        <p:spPr/>
        <p:txBody>
          <a:bodyPr/>
          <a:lstStyle/>
          <a:p>
            <a:r>
              <a:rPr lang="en-US" dirty="0">
                <a:ea typeface="굴림" charset="-127"/>
              </a:rPr>
              <a:t>Program Performance</a:t>
            </a:r>
            <a:endParaRPr lang="en-US" dirty="0"/>
          </a:p>
        </p:txBody>
      </p:sp>
      <p:sp>
        <p:nvSpPr>
          <p:cNvPr id="5" name="Slide Number Placeholder 4">
            <a:extLst>
              <a:ext uri="{FF2B5EF4-FFF2-40B4-BE49-F238E27FC236}">
                <a16:creationId xmlns:a16="http://schemas.microsoft.com/office/drawing/2014/main" id="{17530E1A-FAB4-4AAE-BCE3-8790B1D41651}"/>
              </a:ext>
            </a:extLst>
          </p:cNvPr>
          <p:cNvSpPr>
            <a:spLocks noGrp="1"/>
          </p:cNvSpPr>
          <p:nvPr>
            <p:ph type="sldNum" sz="quarter" idx="12"/>
          </p:nvPr>
        </p:nvSpPr>
        <p:spPr/>
        <p:txBody>
          <a:bodyPr/>
          <a:lstStyle/>
          <a:p>
            <a:fld id="{66B7A6BE-7A3D-1C4F-BEDA-C5431FB9FC0F}" type="slidenum">
              <a:rPr lang="en-US" smtClean="0"/>
              <a:pPr/>
              <a:t>9</a:t>
            </a:fld>
            <a:endParaRPr lang="en-US" dirty="0"/>
          </a:p>
        </p:txBody>
      </p:sp>
      <p:pic>
        <p:nvPicPr>
          <p:cNvPr id="4" name="Picture 3">
            <a:extLst>
              <a:ext uri="{FF2B5EF4-FFF2-40B4-BE49-F238E27FC236}">
                <a16:creationId xmlns:a16="http://schemas.microsoft.com/office/drawing/2014/main" id="{62CAD671-C2A6-4AC9-BFDD-F81B822B5C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0143" y="1030225"/>
            <a:ext cx="2786657" cy="1861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530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AC23279-E5D2-4482-B595-0F07D56637F9}"/>
              </a:ext>
            </a:extLst>
          </p:cNvPr>
          <p:cNvSpPr>
            <a:spLocks noGrp="1"/>
          </p:cNvSpPr>
          <p:nvPr>
            <p:ph idx="1"/>
          </p:nvPr>
        </p:nvSpPr>
        <p:spPr/>
        <p:txBody>
          <a:bodyPr>
            <a:normAutofit/>
          </a:bodyPr>
          <a:lstStyle/>
          <a:p>
            <a:pPr>
              <a:lnSpc>
                <a:spcPct val="110000"/>
              </a:lnSpc>
            </a:pPr>
            <a:r>
              <a:rPr lang="en-GB" sz="2800" dirty="0"/>
              <a:t>The complexity of an algorithm gives an estimate of the running time (we discussed this in detail).</a:t>
            </a:r>
          </a:p>
          <a:p>
            <a:pPr>
              <a:lnSpc>
                <a:spcPct val="110000"/>
              </a:lnSpc>
            </a:pPr>
            <a:r>
              <a:rPr lang="en-GB" sz="2800" dirty="0"/>
              <a:t>Measuring the actual time an implementation takes is also important, especially when comparing two algorithms with the same time complexity.</a:t>
            </a:r>
          </a:p>
          <a:p>
            <a:pPr>
              <a:lnSpc>
                <a:spcPct val="110000"/>
              </a:lnSpc>
            </a:pPr>
            <a:r>
              <a:rPr lang="en-GB" sz="2800" dirty="0"/>
              <a:t>When in doubt, </a:t>
            </a:r>
            <a:r>
              <a:rPr lang="en-GB" sz="2800" dirty="0">
                <a:solidFill>
                  <a:schemeClr val="tx2"/>
                </a:solidFill>
              </a:rPr>
              <a:t>measure</a:t>
            </a:r>
            <a:r>
              <a:rPr lang="en-GB" sz="2800" dirty="0"/>
              <a:t>!</a:t>
            </a:r>
          </a:p>
          <a:p>
            <a:pPr>
              <a:lnSpc>
                <a:spcPct val="110000"/>
              </a:lnSpc>
            </a:pPr>
            <a:endParaRPr lang="en-GB" sz="2800" dirty="0"/>
          </a:p>
        </p:txBody>
      </p:sp>
      <p:sp>
        <p:nvSpPr>
          <p:cNvPr id="2" name="Title 1">
            <a:extLst>
              <a:ext uri="{FF2B5EF4-FFF2-40B4-BE49-F238E27FC236}">
                <a16:creationId xmlns:a16="http://schemas.microsoft.com/office/drawing/2014/main" id="{25A74491-169C-48DB-9447-A77EE2FF1B87}"/>
              </a:ext>
            </a:extLst>
          </p:cNvPr>
          <p:cNvSpPr>
            <a:spLocks noGrp="1"/>
          </p:cNvSpPr>
          <p:nvPr>
            <p:ph type="title"/>
          </p:nvPr>
        </p:nvSpPr>
        <p:spPr/>
        <p:txBody>
          <a:bodyPr/>
          <a:lstStyle/>
          <a:p>
            <a:r>
              <a:rPr lang="en-US" dirty="0"/>
              <a:t>Empirical Analysis</a:t>
            </a:r>
            <a:endParaRPr lang="en-GB" dirty="0"/>
          </a:p>
        </p:txBody>
      </p:sp>
      <p:sp>
        <p:nvSpPr>
          <p:cNvPr id="4" name="Slide Number Placeholder 3">
            <a:extLst>
              <a:ext uri="{FF2B5EF4-FFF2-40B4-BE49-F238E27FC236}">
                <a16:creationId xmlns:a16="http://schemas.microsoft.com/office/drawing/2014/main" id="{55E1561D-B23F-443D-BA68-FDB807618E05}"/>
              </a:ext>
            </a:extLst>
          </p:cNvPr>
          <p:cNvSpPr>
            <a:spLocks noGrp="1"/>
          </p:cNvSpPr>
          <p:nvPr>
            <p:ph type="sldNum" sz="quarter" idx="12"/>
          </p:nvPr>
        </p:nvSpPr>
        <p:spPr/>
        <p:txBody>
          <a:bodyPr/>
          <a:lstStyle/>
          <a:p>
            <a:fld id="{66B7A6BE-7A3D-1C4F-BEDA-C5431FB9FC0F}" type="slidenum">
              <a:rPr lang="en-US" smtClean="0"/>
              <a:pPr/>
              <a:t>90</a:t>
            </a:fld>
            <a:endParaRPr lang="en-US" dirty="0"/>
          </a:p>
        </p:txBody>
      </p:sp>
    </p:spTree>
    <p:extLst>
      <p:ext uri="{BB962C8B-B14F-4D97-AF65-F5344CB8AC3E}">
        <p14:creationId xmlns:p14="http://schemas.microsoft.com/office/powerpoint/2010/main" val="41195982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29ED40D-A130-40A6-80D6-A72FA9AE2C95}"/>
              </a:ext>
            </a:extLst>
          </p:cNvPr>
          <p:cNvSpPr>
            <a:spLocks noGrp="1"/>
          </p:cNvSpPr>
          <p:nvPr>
            <p:ph idx="1"/>
          </p:nvPr>
        </p:nvSpPr>
        <p:spPr/>
        <p:txBody>
          <a:bodyPr>
            <a:noAutofit/>
          </a:bodyPr>
          <a:lstStyle/>
          <a:p>
            <a:pPr marL="457200" indent="-457200">
              <a:lnSpc>
                <a:spcPct val="100000"/>
              </a:lnSpc>
              <a:spcAft>
                <a:spcPts val="0"/>
              </a:spcAft>
              <a:buFont typeface="+mj-lt"/>
              <a:buAutoNum type="arabicPeriod"/>
            </a:pPr>
            <a:r>
              <a:rPr lang="en-GB" sz="2800" dirty="0"/>
              <a:t>Understand the experiment’s purpose</a:t>
            </a:r>
          </a:p>
          <a:p>
            <a:pPr marL="457200" indent="-457200">
              <a:lnSpc>
                <a:spcPct val="100000"/>
              </a:lnSpc>
              <a:spcAft>
                <a:spcPts val="0"/>
              </a:spcAft>
              <a:buFont typeface="+mj-lt"/>
              <a:buAutoNum type="arabicPeriod"/>
            </a:pPr>
            <a:r>
              <a:rPr lang="en-GB" sz="2800" dirty="0"/>
              <a:t>Decide on the efficiency metric </a:t>
            </a:r>
            <a:r>
              <a:rPr lang="en-GB" sz="2800" i="1" dirty="0"/>
              <a:t>M</a:t>
            </a:r>
            <a:r>
              <a:rPr lang="en-GB" sz="2800" dirty="0"/>
              <a:t> to be measured and the measurement unit (an operation’s count vs. a time unit)</a:t>
            </a:r>
          </a:p>
          <a:p>
            <a:pPr marL="457200" indent="-457200">
              <a:lnSpc>
                <a:spcPct val="100000"/>
              </a:lnSpc>
              <a:spcAft>
                <a:spcPts val="0"/>
              </a:spcAft>
              <a:buFont typeface="+mj-lt"/>
              <a:buAutoNum type="arabicPeriod"/>
            </a:pPr>
            <a:r>
              <a:rPr lang="en-GB" sz="2800" dirty="0"/>
              <a:t>Decide on characteristics of the input sample (its range, size and so on)</a:t>
            </a:r>
          </a:p>
        </p:txBody>
      </p:sp>
      <p:sp>
        <p:nvSpPr>
          <p:cNvPr id="2" name="Title 1">
            <a:extLst>
              <a:ext uri="{FF2B5EF4-FFF2-40B4-BE49-F238E27FC236}">
                <a16:creationId xmlns:a16="http://schemas.microsoft.com/office/drawing/2014/main" id="{18A61E23-1449-4727-A9D4-FBE0E065AA78}"/>
              </a:ext>
            </a:extLst>
          </p:cNvPr>
          <p:cNvSpPr>
            <a:spLocks noGrp="1"/>
          </p:cNvSpPr>
          <p:nvPr>
            <p:ph type="title"/>
          </p:nvPr>
        </p:nvSpPr>
        <p:spPr/>
        <p:txBody>
          <a:bodyPr>
            <a:normAutofit/>
          </a:bodyPr>
          <a:lstStyle/>
          <a:p>
            <a:r>
              <a:rPr lang="en-GB" spc="15" dirty="0"/>
              <a:t>Designing experiments</a:t>
            </a:r>
            <a:endParaRPr lang="en-GB" dirty="0"/>
          </a:p>
        </p:txBody>
      </p:sp>
      <p:sp>
        <p:nvSpPr>
          <p:cNvPr id="4" name="Slide Number Placeholder 3">
            <a:extLst>
              <a:ext uri="{FF2B5EF4-FFF2-40B4-BE49-F238E27FC236}">
                <a16:creationId xmlns:a16="http://schemas.microsoft.com/office/drawing/2014/main" id="{3CC42154-6F38-4A30-9DD6-CD6A060F8616}"/>
              </a:ext>
            </a:extLst>
          </p:cNvPr>
          <p:cNvSpPr>
            <a:spLocks noGrp="1"/>
          </p:cNvSpPr>
          <p:nvPr>
            <p:ph type="sldNum" sz="quarter" idx="12"/>
          </p:nvPr>
        </p:nvSpPr>
        <p:spPr/>
        <p:txBody>
          <a:bodyPr/>
          <a:lstStyle/>
          <a:p>
            <a:fld id="{66B7A6BE-7A3D-1C4F-BEDA-C5431FB9FC0F}" type="slidenum">
              <a:rPr lang="en-US" smtClean="0"/>
              <a:pPr/>
              <a:t>91</a:t>
            </a:fld>
            <a:endParaRPr lang="en-US" dirty="0"/>
          </a:p>
        </p:txBody>
      </p:sp>
    </p:spTree>
    <p:extLst>
      <p:ext uri="{BB962C8B-B14F-4D97-AF65-F5344CB8AC3E}">
        <p14:creationId xmlns:p14="http://schemas.microsoft.com/office/powerpoint/2010/main" val="347153734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29ED40D-A130-40A6-80D6-A72FA9AE2C95}"/>
              </a:ext>
            </a:extLst>
          </p:cNvPr>
          <p:cNvSpPr>
            <a:spLocks noGrp="1"/>
          </p:cNvSpPr>
          <p:nvPr>
            <p:ph idx="1"/>
          </p:nvPr>
        </p:nvSpPr>
        <p:spPr/>
        <p:txBody>
          <a:bodyPr>
            <a:noAutofit/>
          </a:bodyPr>
          <a:lstStyle/>
          <a:p>
            <a:pPr marL="457200" indent="-457200">
              <a:lnSpc>
                <a:spcPct val="100000"/>
              </a:lnSpc>
              <a:spcAft>
                <a:spcPts val="0"/>
              </a:spcAft>
              <a:buFont typeface="+mj-lt"/>
              <a:buAutoNum type="arabicPeriod" startAt="4"/>
            </a:pPr>
            <a:r>
              <a:rPr lang="en-GB" sz="2800" dirty="0"/>
              <a:t>Prepare a program implementing the algorithm (or algorithms) for the experimentation</a:t>
            </a:r>
          </a:p>
          <a:p>
            <a:pPr marL="457200" indent="-457200">
              <a:lnSpc>
                <a:spcPct val="100000"/>
              </a:lnSpc>
              <a:spcAft>
                <a:spcPts val="0"/>
              </a:spcAft>
              <a:buFont typeface="+mj-lt"/>
              <a:buAutoNum type="arabicPeriod" startAt="4"/>
            </a:pPr>
            <a:r>
              <a:rPr lang="en-GB" sz="2800" dirty="0"/>
              <a:t>Generate a sample of inputs</a:t>
            </a:r>
          </a:p>
          <a:p>
            <a:pPr marL="457200" indent="-457200">
              <a:lnSpc>
                <a:spcPct val="100000"/>
              </a:lnSpc>
              <a:spcAft>
                <a:spcPts val="0"/>
              </a:spcAft>
              <a:buFont typeface="+mj-lt"/>
              <a:buAutoNum type="arabicPeriod" startAt="4"/>
            </a:pPr>
            <a:r>
              <a:rPr lang="en-GB" sz="2800" dirty="0"/>
              <a:t>Run the algorithm (or algorithms) on the sample’s inputs and record the data observed</a:t>
            </a:r>
          </a:p>
          <a:p>
            <a:pPr marL="457200" indent="-457200">
              <a:lnSpc>
                <a:spcPct val="100000"/>
              </a:lnSpc>
              <a:spcAft>
                <a:spcPts val="0"/>
              </a:spcAft>
              <a:buFont typeface="+mj-lt"/>
              <a:buAutoNum type="arabicPeriod" startAt="4"/>
            </a:pPr>
            <a:r>
              <a:rPr lang="en-GB" sz="2800" dirty="0"/>
              <a:t>Analyse the data obtained</a:t>
            </a:r>
          </a:p>
        </p:txBody>
      </p:sp>
      <p:sp>
        <p:nvSpPr>
          <p:cNvPr id="2" name="Title 1">
            <a:extLst>
              <a:ext uri="{FF2B5EF4-FFF2-40B4-BE49-F238E27FC236}">
                <a16:creationId xmlns:a16="http://schemas.microsoft.com/office/drawing/2014/main" id="{18A61E23-1449-4727-A9D4-FBE0E065AA78}"/>
              </a:ext>
            </a:extLst>
          </p:cNvPr>
          <p:cNvSpPr>
            <a:spLocks noGrp="1"/>
          </p:cNvSpPr>
          <p:nvPr>
            <p:ph type="title"/>
          </p:nvPr>
        </p:nvSpPr>
        <p:spPr/>
        <p:txBody>
          <a:bodyPr>
            <a:normAutofit/>
          </a:bodyPr>
          <a:lstStyle/>
          <a:p>
            <a:r>
              <a:rPr lang="en-GB" spc="15" dirty="0"/>
              <a:t>Designing experiments</a:t>
            </a:r>
            <a:endParaRPr lang="en-GB" dirty="0"/>
          </a:p>
        </p:txBody>
      </p:sp>
      <p:sp>
        <p:nvSpPr>
          <p:cNvPr id="4" name="Slide Number Placeholder 3">
            <a:extLst>
              <a:ext uri="{FF2B5EF4-FFF2-40B4-BE49-F238E27FC236}">
                <a16:creationId xmlns:a16="http://schemas.microsoft.com/office/drawing/2014/main" id="{92711402-6E11-461E-908B-1351EA5A8F98}"/>
              </a:ext>
            </a:extLst>
          </p:cNvPr>
          <p:cNvSpPr>
            <a:spLocks noGrp="1"/>
          </p:cNvSpPr>
          <p:nvPr>
            <p:ph type="sldNum" sz="quarter" idx="12"/>
          </p:nvPr>
        </p:nvSpPr>
        <p:spPr/>
        <p:txBody>
          <a:bodyPr/>
          <a:lstStyle/>
          <a:p>
            <a:fld id="{66B7A6BE-7A3D-1C4F-BEDA-C5431FB9FC0F}" type="slidenum">
              <a:rPr lang="en-US" smtClean="0"/>
              <a:pPr/>
              <a:t>92</a:t>
            </a:fld>
            <a:endParaRPr lang="en-US" dirty="0"/>
          </a:p>
        </p:txBody>
      </p:sp>
    </p:spTree>
    <p:extLst>
      <p:ext uri="{BB962C8B-B14F-4D97-AF65-F5344CB8AC3E}">
        <p14:creationId xmlns:p14="http://schemas.microsoft.com/office/powerpoint/2010/main" val="14787032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D66A9F-A35F-4A94-A4CC-635DF5420D9E}"/>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US" smtClean="0"/>
              <a:t>93</a:t>
            </a:fld>
            <a:endParaRPr lang="en-US" dirty="0"/>
          </a:p>
        </p:txBody>
      </p:sp>
      <p:sp>
        <p:nvSpPr>
          <p:cNvPr id="4" name="Title 3"/>
          <p:cNvSpPr>
            <a:spLocks noGrp="1"/>
          </p:cNvSpPr>
          <p:nvPr>
            <p:ph type="title"/>
          </p:nvPr>
        </p:nvSpPr>
        <p:spPr/>
        <p:txBody>
          <a:bodyPr/>
          <a:lstStyle/>
          <a:p>
            <a:r>
              <a:rPr lang="en-IN" dirty="0"/>
              <a:t>Performance Approximation</a:t>
            </a:r>
            <a:endParaRPr lang="en-US" dirty="0"/>
          </a:p>
        </p:txBody>
      </p:sp>
      <p:sp>
        <p:nvSpPr>
          <p:cNvPr id="2" name="Content Placeholder 1"/>
          <p:cNvSpPr>
            <a:spLocks noGrp="1"/>
          </p:cNvSpPr>
          <p:nvPr>
            <p:ph idx="4294967295"/>
          </p:nvPr>
        </p:nvSpPr>
        <p:spPr>
          <a:xfrm>
            <a:off x="0" y="903288"/>
            <a:ext cx="8729663" cy="3794125"/>
          </a:xfrm>
        </p:spPr>
        <p:txBody>
          <a:bodyPr/>
          <a:lstStyle/>
          <a:p>
            <a:pPr marL="0" indent="0">
              <a:spcBef>
                <a:spcPts val="0"/>
              </a:spcBef>
              <a:buNone/>
            </a:pPr>
            <a:r>
              <a:rPr lang="en-IN" sz="1600" dirty="0"/>
              <a:t>Example 1: Given sample N and Time values, we can generate a formula for calculating the performance as follow:</a:t>
            </a:r>
          </a:p>
          <a:p>
            <a:pPr lvl="1">
              <a:spcBef>
                <a:spcPts val="0"/>
              </a:spcBef>
            </a:pPr>
            <a:r>
              <a:rPr lang="en-IN" sz="1400" dirty="0"/>
              <a:t>N = 10, T = 63.9 (</a:t>
            </a:r>
            <a:r>
              <a:rPr lang="en-US" sz="1400" dirty="0"/>
              <a:t>≈</a:t>
            </a:r>
            <a:r>
              <a:rPr lang="en-IN" sz="1400" dirty="0"/>
              <a:t> 64)</a:t>
            </a:r>
          </a:p>
          <a:p>
            <a:pPr lvl="1">
              <a:spcBef>
                <a:spcPts val="0"/>
              </a:spcBef>
            </a:pPr>
            <a:r>
              <a:rPr lang="en-IN" sz="1400" dirty="0"/>
              <a:t>N = 15, T = 88 </a:t>
            </a:r>
          </a:p>
          <a:p>
            <a:pPr lvl="1">
              <a:spcBef>
                <a:spcPts val="0"/>
              </a:spcBef>
            </a:pPr>
            <a:r>
              <a:rPr lang="en-IN" sz="1400" dirty="0"/>
              <a:t>N = 20, T = 113</a:t>
            </a:r>
          </a:p>
          <a:p>
            <a:pPr marL="342900" lvl="1" indent="0">
              <a:spcBef>
                <a:spcPts val="0"/>
              </a:spcBef>
              <a:buNone/>
            </a:pPr>
            <a:r>
              <a:rPr lang="en-IN" sz="1400" dirty="0"/>
              <a:t>As the growth appears to be linear, we can write the equations: </a:t>
            </a:r>
          </a:p>
          <a:p>
            <a:pPr marL="342900" lvl="1" indent="0">
              <a:spcBef>
                <a:spcPts val="0"/>
              </a:spcBef>
              <a:buNone/>
            </a:pPr>
            <a:r>
              <a:rPr lang="en-IN" sz="1400" dirty="0"/>
              <a:t>64 = 10 * x + c  (1)</a:t>
            </a:r>
          </a:p>
          <a:p>
            <a:pPr marL="342900" lvl="1" indent="0">
              <a:spcBef>
                <a:spcPts val="0"/>
              </a:spcBef>
              <a:buNone/>
            </a:pPr>
            <a:r>
              <a:rPr lang="en-IN" sz="1400" dirty="0"/>
              <a:t>88 = 15 * x + c  (2)</a:t>
            </a:r>
          </a:p>
          <a:p>
            <a:pPr marL="342900" lvl="1" indent="0">
              <a:spcBef>
                <a:spcPts val="0"/>
              </a:spcBef>
              <a:buNone/>
            </a:pPr>
            <a:r>
              <a:rPr lang="en-IN" sz="1400" dirty="0"/>
              <a:t>By subtracting the above equations, we get, 5x = 24 =&gt; x = 4.8</a:t>
            </a:r>
          </a:p>
          <a:p>
            <a:pPr marL="342900" lvl="1" indent="0">
              <a:spcBef>
                <a:spcPts val="0"/>
              </a:spcBef>
              <a:buNone/>
            </a:pPr>
            <a:r>
              <a:rPr lang="en-IN" sz="1400" dirty="0"/>
              <a:t>By substituting x in (1), we get 48 + c = 64 =&gt; c = 16</a:t>
            </a:r>
          </a:p>
          <a:p>
            <a:pPr marL="342900" lvl="1" indent="0">
              <a:spcBef>
                <a:spcPts val="0"/>
              </a:spcBef>
              <a:buNone/>
            </a:pPr>
            <a:r>
              <a:rPr lang="en-IN" sz="1400" dirty="0"/>
              <a:t>So, the approximations formula is T = 4.8 * N + 16</a:t>
            </a:r>
          </a:p>
          <a:p>
            <a:pPr marL="342900" lvl="1" indent="0">
              <a:spcBef>
                <a:spcPts val="0"/>
              </a:spcBef>
              <a:buNone/>
            </a:pPr>
            <a:r>
              <a:rPr lang="en-IN" sz="1400" dirty="0"/>
              <a:t>We can check this by substituting N = 20 =&gt; 4.8 * 20 + 16 = 112 (</a:t>
            </a:r>
            <a:r>
              <a:rPr lang="en-US" sz="1400" dirty="0"/>
              <a:t>≈113)</a:t>
            </a:r>
            <a:endParaRPr lang="en-IN" sz="1400" dirty="0"/>
          </a:p>
          <a:p>
            <a:pPr marL="342900" lvl="1" indent="0">
              <a:spcBef>
                <a:spcPts val="0"/>
              </a:spcBef>
              <a:buNone/>
            </a:pPr>
            <a:endParaRPr lang="en-IN" sz="1100" dirty="0"/>
          </a:p>
          <a:p>
            <a:pPr marL="342900" lvl="1" indent="0">
              <a:spcBef>
                <a:spcPts val="0"/>
              </a:spcBef>
              <a:buNone/>
            </a:pPr>
            <a:endParaRPr lang="en-IN" sz="1100" dirty="0"/>
          </a:p>
          <a:p>
            <a:pPr marL="342900" lvl="1" indent="0">
              <a:spcBef>
                <a:spcPts val="0"/>
              </a:spcBef>
              <a:buNone/>
            </a:pPr>
            <a:endParaRPr lang="en-IN" sz="1100" dirty="0"/>
          </a:p>
        </p:txBody>
      </p:sp>
    </p:spTree>
    <p:extLst>
      <p:ext uri="{BB962C8B-B14F-4D97-AF65-F5344CB8AC3E}">
        <p14:creationId xmlns:p14="http://schemas.microsoft.com/office/powerpoint/2010/main" val="990418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69112" y="971549"/>
            <a:ext cx="8417689" cy="4069557"/>
          </a:xfrm>
        </p:spPr>
        <p:txBody>
          <a:bodyPr/>
          <a:lstStyle/>
          <a:p>
            <a:pPr marL="82151" indent="0">
              <a:spcBef>
                <a:spcPts val="0"/>
              </a:spcBef>
              <a:buNone/>
            </a:pPr>
            <a:r>
              <a:rPr lang="en-IN" sz="1800" dirty="0"/>
              <a:t>Example 2</a:t>
            </a:r>
          </a:p>
          <a:p>
            <a:pPr>
              <a:spcBef>
                <a:spcPts val="0"/>
              </a:spcBef>
            </a:pPr>
            <a:r>
              <a:rPr lang="en-IN" sz="1800" dirty="0"/>
              <a:t>N = 5, T = 46.9 (</a:t>
            </a:r>
            <a:r>
              <a:rPr lang="en-US" sz="1800" dirty="0"/>
              <a:t>≈ 47)</a:t>
            </a:r>
            <a:endParaRPr lang="en-IN" sz="1800" dirty="0"/>
          </a:p>
          <a:p>
            <a:pPr>
              <a:spcBef>
                <a:spcPts val="0"/>
              </a:spcBef>
            </a:pPr>
            <a:r>
              <a:rPr lang="en-IN" sz="1800" dirty="0"/>
              <a:t>N = 10, T = 143.1 (</a:t>
            </a:r>
            <a:r>
              <a:rPr lang="en-US" sz="1800" dirty="0"/>
              <a:t>≈ 143)</a:t>
            </a:r>
            <a:endParaRPr lang="en-IN" sz="1800" dirty="0"/>
          </a:p>
          <a:p>
            <a:pPr>
              <a:spcBef>
                <a:spcPts val="0"/>
              </a:spcBef>
            </a:pPr>
            <a:r>
              <a:rPr lang="en-IN" sz="1800" dirty="0"/>
              <a:t>N = 20, T = 483</a:t>
            </a:r>
          </a:p>
          <a:p>
            <a:pPr marL="342900" lvl="1" indent="0">
              <a:spcBef>
                <a:spcPts val="0"/>
              </a:spcBef>
              <a:buNone/>
            </a:pPr>
            <a:r>
              <a:rPr lang="en-IN" sz="1600" dirty="0"/>
              <a:t>As the growth appears to be quadratic, we use ax</a:t>
            </a:r>
            <a:r>
              <a:rPr lang="en-IN" sz="1600" baseline="30000" dirty="0"/>
              <a:t>2</a:t>
            </a:r>
            <a:r>
              <a:rPr lang="en-IN" sz="1600" dirty="0"/>
              <a:t> + </a:t>
            </a:r>
            <a:r>
              <a:rPr lang="en-IN" sz="1600" dirty="0" err="1"/>
              <a:t>bx</a:t>
            </a:r>
            <a:r>
              <a:rPr lang="en-IN" sz="1600" dirty="0"/>
              <a:t> + c</a:t>
            </a:r>
          </a:p>
          <a:p>
            <a:pPr marL="342900" lvl="1" indent="0">
              <a:spcBef>
                <a:spcPts val="0"/>
              </a:spcBef>
              <a:buNone/>
            </a:pPr>
            <a:r>
              <a:rPr lang="en-IN" sz="1600" dirty="0"/>
              <a:t>For N = 5, T = 47, the equation is 25a + 5b + c = 46    (1)</a:t>
            </a:r>
          </a:p>
          <a:p>
            <a:pPr marL="342900" lvl="1" indent="0">
              <a:spcBef>
                <a:spcPts val="0"/>
              </a:spcBef>
              <a:buNone/>
            </a:pPr>
            <a:r>
              <a:rPr lang="en-IN" sz="1600" dirty="0"/>
              <a:t>For N = 10, T = 143, the equation is 100a + 10b + c = 141   (2)</a:t>
            </a:r>
          </a:p>
          <a:p>
            <a:pPr marL="342900" lvl="1" indent="0">
              <a:spcBef>
                <a:spcPts val="0"/>
              </a:spcBef>
              <a:buNone/>
            </a:pPr>
            <a:r>
              <a:rPr lang="en-IN" sz="1600" dirty="0"/>
              <a:t>For N = 20, T = 483, the equation is 400a + 20b + c = 481   (3)</a:t>
            </a:r>
          </a:p>
          <a:p>
            <a:pPr marL="342900" lvl="1" indent="0">
              <a:spcBef>
                <a:spcPts val="0"/>
              </a:spcBef>
              <a:buNone/>
            </a:pPr>
            <a:r>
              <a:rPr lang="en-IN" sz="1600" dirty="0"/>
              <a:t>To solve, multiply (2) by 4 and subtract (3) from it</a:t>
            </a:r>
          </a:p>
          <a:p>
            <a:pPr marL="342900" lvl="1" indent="0">
              <a:spcBef>
                <a:spcPts val="0"/>
              </a:spcBef>
              <a:buNone/>
            </a:pPr>
            <a:r>
              <a:rPr lang="en-IN" sz="1600" dirty="0"/>
              <a:t>400a + 40b + 4c = 572 and 400a + 20b + c = 483</a:t>
            </a:r>
          </a:p>
          <a:p>
            <a:pPr marL="342900" lvl="1" indent="0">
              <a:spcBef>
                <a:spcPts val="0"/>
              </a:spcBef>
              <a:buNone/>
            </a:pPr>
            <a:endParaRPr lang="en-IN" sz="1800" dirty="0"/>
          </a:p>
        </p:txBody>
      </p:sp>
      <p:sp>
        <p:nvSpPr>
          <p:cNvPr id="3" name="Title 2">
            <a:extLst>
              <a:ext uri="{FF2B5EF4-FFF2-40B4-BE49-F238E27FC236}">
                <a16:creationId xmlns:a16="http://schemas.microsoft.com/office/drawing/2014/main" id="{D28BA7DC-B911-9D48-BA10-D1983672BFB1}"/>
              </a:ext>
            </a:extLst>
          </p:cNvPr>
          <p:cNvSpPr>
            <a:spLocks noGrp="1"/>
          </p:cNvSpPr>
          <p:nvPr>
            <p:ph type="title"/>
          </p:nvPr>
        </p:nvSpPr>
        <p:spPr/>
        <p:txBody>
          <a:bodyPr/>
          <a:lstStyle/>
          <a:p>
            <a:r>
              <a:rPr lang="en-IN" dirty="0"/>
              <a:t>Performance Approximation</a:t>
            </a:r>
            <a:endParaRPr lang="en-US" dirty="0"/>
          </a:p>
        </p:txBody>
      </p:sp>
      <p:sp>
        <p:nvSpPr>
          <p:cNvPr id="5" name="Slide Number Placeholder 4">
            <a:extLst>
              <a:ext uri="{FF2B5EF4-FFF2-40B4-BE49-F238E27FC236}">
                <a16:creationId xmlns:a16="http://schemas.microsoft.com/office/drawing/2014/main" id="{1AF80872-204F-41E3-B10C-07C84F12AC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94</a:t>
            </a:fld>
            <a:endParaRPr lang="en-US"/>
          </a:p>
        </p:txBody>
      </p:sp>
    </p:spTree>
    <p:extLst>
      <p:ext uri="{BB962C8B-B14F-4D97-AF65-F5344CB8AC3E}">
        <p14:creationId xmlns:p14="http://schemas.microsoft.com/office/powerpoint/2010/main" val="1185284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2863" indent="0">
              <a:spcBef>
                <a:spcPts val="0"/>
              </a:spcBef>
              <a:buNone/>
            </a:pPr>
            <a:r>
              <a:rPr lang="en-IN" sz="1600" dirty="0"/>
              <a:t>This leads to 20b + 3c = 89    (4)</a:t>
            </a:r>
          </a:p>
          <a:p>
            <a:pPr marL="42863" indent="0">
              <a:spcBef>
                <a:spcPts val="0"/>
              </a:spcBef>
              <a:buNone/>
            </a:pPr>
            <a:r>
              <a:rPr lang="en-IN" sz="1600" dirty="0"/>
              <a:t>The multiply (1) by 4 and subtract (2) from it</a:t>
            </a:r>
          </a:p>
          <a:p>
            <a:pPr marL="42863" indent="0">
              <a:spcBef>
                <a:spcPts val="0"/>
              </a:spcBef>
              <a:buNone/>
            </a:pPr>
            <a:r>
              <a:rPr lang="en-IN" sz="1600" dirty="0"/>
              <a:t>100a + 20b + 4c = 188</a:t>
            </a:r>
          </a:p>
          <a:p>
            <a:pPr marL="42863" indent="0">
              <a:spcBef>
                <a:spcPts val="0"/>
              </a:spcBef>
              <a:buNone/>
            </a:pPr>
            <a:r>
              <a:rPr lang="en-IN" sz="1600" dirty="0"/>
              <a:t>100a + 10b + c = 143</a:t>
            </a:r>
          </a:p>
          <a:p>
            <a:pPr marL="42863" indent="0">
              <a:spcBef>
                <a:spcPts val="0"/>
              </a:spcBef>
              <a:buNone/>
            </a:pPr>
            <a:r>
              <a:rPr lang="en-IN" sz="1600" dirty="0"/>
              <a:t>This leads to 10b + 3c = 45 (5)</a:t>
            </a:r>
          </a:p>
          <a:p>
            <a:pPr marL="42863" indent="0">
              <a:spcBef>
                <a:spcPts val="0"/>
              </a:spcBef>
              <a:buNone/>
            </a:pPr>
            <a:r>
              <a:rPr lang="en-IN" sz="1600" dirty="0"/>
              <a:t>Now subtracting (5) from (4) leads to 10b = 44 =&gt; b = 4.4</a:t>
            </a:r>
          </a:p>
          <a:p>
            <a:pPr marL="42863" indent="0">
              <a:spcBef>
                <a:spcPts val="0"/>
              </a:spcBef>
              <a:buNone/>
            </a:pPr>
            <a:r>
              <a:rPr lang="en-IN" sz="1600" dirty="0"/>
              <a:t>Substituting the value of b in (5) =&gt; 44 + 3c = 45 =&gt; c = 0.33</a:t>
            </a:r>
          </a:p>
          <a:p>
            <a:pPr marL="42863" indent="0">
              <a:spcBef>
                <a:spcPts val="0"/>
              </a:spcBef>
              <a:buNone/>
            </a:pPr>
            <a:r>
              <a:rPr lang="en-IN" sz="1600" dirty="0"/>
              <a:t>Substituting value of b and c in (1) =&gt; 100a + 44 + 0.33 = 143 </a:t>
            </a:r>
          </a:p>
          <a:p>
            <a:pPr marL="42863" indent="0">
              <a:spcBef>
                <a:spcPts val="0"/>
              </a:spcBef>
              <a:buNone/>
            </a:pPr>
            <a:r>
              <a:rPr lang="en-IN" sz="1600" dirty="0"/>
              <a:t>=&gt; a = 0.99 </a:t>
            </a:r>
            <a:r>
              <a:rPr lang="en-US" sz="1600" dirty="0"/>
              <a:t>≈ </a:t>
            </a:r>
            <a:r>
              <a:rPr lang="en-IN" sz="1600" dirty="0"/>
              <a:t>1</a:t>
            </a:r>
          </a:p>
          <a:p>
            <a:pPr marL="42863" indent="0">
              <a:spcBef>
                <a:spcPts val="0"/>
              </a:spcBef>
              <a:buNone/>
            </a:pPr>
            <a:r>
              <a:rPr lang="en-IN" sz="1600" dirty="0"/>
              <a:t>So the approximation formula is T = n</a:t>
            </a:r>
            <a:r>
              <a:rPr lang="en-IN" sz="1600" baseline="30000" dirty="0"/>
              <a:t>2</a:t>
            </a:r>
            <a:r>
              <a:rPr lang="en-IN" sz="1600" dirty="0"/>
              <a:t> + 4.4 n + 0.33</a:t>
            </a:r>
          </a:p>
        </p:txBody>
      </p:sp>
      <p:sp>
        <p:nvSpPr>
          <p:cNvPr id="3" name="Title 2">
            <a:extLst>
              <a:ext uri="{FF2B5EF4-FFF2-40B4-BE49-F238E27FC236}">
                <a16:creationId xmlns:a16="http://schemas.microsoft.com/office/drawing/2014/main" id="{38D6B2FC-3397-1C4F-8CF7-C993230E37D4}"/>
              </a:ext>
            </a:extLst>
          </p:cNvPr>
          <p:cNvSpPr>
            <a:spLocks noGrp="1"/>
          </p:cNvSpPr>
          <p:nvPr>
            <p:ph type="title"/>
          </p:nvPr>
        </p:nvSpPr>
        <p:spPr/>
        <p:txBody>
          <a:bodyPr/>
          <a:lstStyle/>
          <a:p>
            <a:r>
              <a:rPr lang="en-US" dirty="0"/>
              <a:t>Performance Approximation</a:t>
            </a:r>
          </a:p>
        </p:txBody>
      </p:sp>
      <p:sp>
        <p:nvSpPr>
          <p:cNvPr id="5" name="Slide Number Placeholder 4">
            <a:extLst>
              <a:ext uri="{FF2B5EF4-FFF2-40B4-BE49-F238E27FC236}">
                <a16:creationId xmlns:a16="http://schemas.microsoft.com/office/drawing/2014/main" id="{D9852E8F-C489-4440-82DD-2E5A7B2664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95</a:t>
            </a:fld>
            <a:endParaRPr lang="en-US"/>
          </a:p>
        </p:txBody>
      </p:sp>
    </p:spTree>
    <p:extLst>
      <p:ext uri="{BB962C8B-B14F-4D97-AF65-F5344CB8AC3E}">
        <p14:creationId xmlns:p14="http://schemas.microsoft.com/office/powerpoint/2010/main" val="310357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Rectangle 3"/>
          <p:cNvSpPr>
            <a:spLocks noGrp="1" noChangeArrowheads="1"/>
          </p:cNvSpPr>
          <p:nvPr>
            <p:ph idx="1"/>
          </p:nvPr>
        </p:nvSpPr>
        <p:spPr/>
        <p:txBody>
          <a:bodyPr/>
          <a:lstStyle/>
          <a:p>
            <a:pPr>
              <a:spcBef>
                <a:spcPts val="0"/>
              </a:spcBef>
            </a:pPr>
            <a:r>
              <a:rPr lang="en-US" altLang="en-US" sz="1600" dirty="0">
                <a:latin typeface="+mj-lt"/>
              </a:rPr>
              <a:t>Reduce the Order of Magnitude of the algorithms</a:t>
            </a:r>
          </a:p>
          <a:p>
            <a:pPr>
              <a:spcBef>
                <a:spcPts val="0"/>
              </a:spcBef>
            </a:pPr>
            <a:r>
              <a:rPr lang="en-US" altLang="en-US" sz="1600" dirty="0">
                <a:latin typeface="+mj-lt"/>
              </a:rPr>
              <a:t>Reduce the coefficients</a:t>
            </a:r>
          </a:p>
          <a:p>
            <a:pPr>
              <a:spcBef>
                <a:spcPts val="0"/>
              </a:spcBef>
            </a:pPr>
            <a:r>
              <a:rPr lang="en-US" altLang="en-US" sz="1600" dirty="0">
                <a:latin typeface="+mj-lt"/>
                <a:sym typeface="Wingdings" pitchFamily="2" charset="2"/>
              </a:rPr>
              <a:t>Change data structure</a:t>
            </a:r>
            <a:endParaRPr lang="en-US" altLang="en-US" sz="1600" dirty="0">
              <a:latin typeface="+mj-lt"/>
            </a:endParaRPr>
          </a:p>
          <a:p>
            <a:pPr lvl="1">
              <a:spcBef>
                <a:spcPts val="0"/>
              </a:spcBef>
            </a:pPr>
            <a:r>
              <a:rPr lang="en-US" altLang="en-US" sz="1400" dirty="0">
                <a:latin typeface="+mj-lt"/>
              </a:rPr>
              <a:t>An array-based retrieve is O(1) vs. a linked-list retrieve operation is O(n)</a:t>
            </a:r>
          </a:p>
          <a:p>
            <a:pPr lvl="1">
              <a:spcBef>
                <a:spcPts val="0"/>
              </a:spcBef>
            </a:pPr>
            <a:r>
              <a:rPr lang="en-US" altLang="en-US" sz="1400" dirty="0">
                <a:latin typeface="+mj-lt"/>
              </a:rPr>
              <a:t>Insert and delete operations are much easier in a linked-list than in arrays</a:t>
            </a:r>
          </a:p>
          <a:p>
            <a:pPr>
              <a:spcBef>
                <a:spcPts val="0"/>
              </a:spcBef>
            </a:pPr>
            <a:r>
              <a:rPr lang="en-US" altLang="en-US" sz="1600" dirty="0">
                <a:latin typeface="+mj-lt"/>
              </a:rPr>
              <a:t>Weigh trade-offs between an algorithm’s time versus memory requirements</a:t>
            </a:r>
          </a:p>
          <a:p>
            <a:pPr>
              <a:spcBef>
                <a:spcPts val="0"/>
              </a:spcBef>
            </a:pPr>
            <a:r>
              <a:rPr lang="en-US" altLang="en-US" sz="1600" dirty="0">
                <a:latin typeface="+mj-lt"/>
                <a:sym typeface="Wingdings" pitchFamily="2" charset="2"/>
              </a:rPr>
              <a:t>Find better algorithm (see Art of Computer Programing by Donald Knuth)</a:t>
            </a:r>
          </a:p>
          <a:p>
            <a:pPr lvl="1">
              <a:spcBef>
                <a:spcPts val="0"/>
              </a:spcBef>
            </a:pPr>
            <a:r>
              <a:rPr lang="en-US" altLang="en-US" sz="1400" dirty="0">
                <a:latin typeface="+mj-lt"/>
                <a:sym typeface="Wingdings" pitchFamily="2" charset="2"/>
              </a:rPr>
              <a:t>Use of probabilistic or heuristic algorithms</a:t>
            </a:r>
          </a:p>
          <a:p>
            <a:pPr lvl="1">
              <a:spcBef>
                <a:spcPts val="0"/>
              </a:spcBef>
            </a:pPr>
            <a:r>
              <a:rPr lang="en-US" altLang="en-US" sz="1400" dirty="0">
                <a:latin typeface="+mj-lt"/>
                <a:sym typeface="Wingdings" pitchFamily="2" charset="2"/>
              </a:rPr>
              <a:t>Reduce levels of accuracy</a:t>
            </a:r>
          </a:p>
          <a:p>
            <a:pPr lvl="1">
              <a:spcBef>
                <a:spcPts val="0"/>
              </a:spcBef>
            </a:pPr>
            <a:r>
              <a:rPr lang="en-US" altLang="en-US" sz="1400" dirty="0">
                <a:latin typeface="+mj-lt"/>
                <a:sym typeface="Wingdings" pitchFamily="2" charset="2"/>
              </a:rPr>
              <a:t>Parallel processing More about this later in the class</a:t>
            </a:r>
            <a:endParaRPr lang="en-US" altLang="en-US" sz="1800" dirty="0">
              <a:latin typeface="+mj-lt"/>
            </a:endParaRPr>
          </a:p>
          <a:p>
            <a:pPr lvl="1">
              <a:spcBef>
                <a:spcPts val="0"/>
              </a:spcBef>
            </a:pPr>
            <a:endParaRPr lang="en-US" altLang="en-US" sz="1200" dirty="0">
              <a:latin typeface="+mj-lt"/>
            </a:endParaRPr>
          </a:p>
        </p:txBody>
      </p:sp>
      <p:sp>
        <p:nvSpPr>
          <p:cNvPr id="109570" name="Rectangle 2"/>
          <p:cNvSpPr>
            <a:spLocks noGrp="1" noChangeArrowheads="1"/>
          </p:cNvSpPr>
          <p:nvPr>
            <p:ph type="title"/>
          </p:nvPr>
        </p:nvSpPr>
        <p:spPr/>
        <p:txBody>
          <a:bodyPr/>
          <a:lstStyle/>
          <a:p>
            <a:r>
              <a:rPr lang="en-US" altLang="en-US" dirty="0"/>
              <a:t>Ways to Improve Performance</a:t>
            </a:r>
          </a:p>
        </p:txBody>
      </p:sp>
      <p:sp>
        <p:nvSpPr>
          <p:cNvPr id="3" name="Slide Number Placeholder 2">
            <a:extLst>
              <a:ext uri="{FF2B5EF4-FFF2-40B4-BE49-F238E27FC236}">
                <a16:creationId xmlns:a16="http://schemas.microsoft.com/office/drawing/2014/main" id="{750644BB-E9BA-4CA5-9AE8-A17CD18495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96</a:t>
            </a:fld>
            <a:endParaRPr lang="en-US"/>
          </a:p>
        </p:txBody>
      </p:sp>
    </p:spTree>
    <p:extLst>
      <p:ext uri="{BB962C8B-B14F-4D97-AF65-F5344CB8AC3E}">
        <p14:creationId xmlns:p14="http://schemas.microsoft.com/office/powerpoint/2010/main" val="2795938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089DF92-2F05-446C-8C1A-D421092ED40D}"/>
              </a:ext>
            </a:extLst>
          </p:cNvPr>
          <p:cNvSpPr>
            <a:spLocks noGrp="1"/>
          </p:cNvSpPr>
          <p:nvPr>
            <p:ph idx="1"/>
          </p:nvPr>
        </p:nvSpPr>
        <p:spPr/>
        <p:txBody>
          <a:bodyPr>
            <a:normAutofit/>
          </a:bodyPr>
          <a:lstStyle/>
          <a:p>
            <a:pPr marL="0" indent="0">
              <a:lnSpc>
                <a:spcPct val="100000"/>
              </a:lnSpc>
              <a:buNone/>
            </a:pPr>
            <a:r>
              <a:rPr lang="en-GB" b="1" spc="-5" dirty="0">
                <a:latin typeface="Arial" panose="020B0604020202020204" pitchFamily="34" charset="0"/>
                <a:cs typeface="Arial" panose="020B0604020202020204" pitchFamily="34" charset="0"/>
              </a:rPr>
              <a:t>Theoretical: </a:t>
            </a:r>
            <a:r>
              <a:rPr lang="en-GB" spc="-5" dirty="0">
                <a:latin typeface="Arial" panose="020B0604020202020204" pitchFamily="34" charset="0"/>
                <a:cs typeface="Arial" panose="020B0604020202020204" pitchFamily="34" charset="0"/>
              </a:rPr>
              <a:t>Merge-sort </a:t>
            </a:r>
            <a:r>
              <a:rPr lang="en-GB" spc="-10" dirty="0">
                <a:latin typeface="Arial" panose="020B0604020202020204" pitchFamily="34" charset="0"/>
                <a:cs typeface="Arial" panose="020B0604020202020204" pitchFamily="34" charset="0"/>
              </a:rPr>
              <a:t>and </a:t>
            </a:r>
            <a:r>
              <a:rPr lang="en-GB" spc="-5" dirty="0">
                <a:latin typeface="Arial" panose="020B0604020202020204" pitchFamily="34" charset="0"/>
                <a:cs typeface="Arial" panose="020B0604020202020204" pitchFamily="34" charset="0"/>
              </a:rPr>
              <a:t>Quick-sort </a:t>
            </a:r>
            <a:r>
              <a:rPr lang="en-GB" spc="-20" dirty="0">
                <a:latin typeface="Arial" panose="020B0604020202020204" pitchFamily="34" charset="0"/>
                <a:cs typeface="Arial" panose="020B0604020202020204" pitchFamily="34" charset="0"/>
              </a:rPr>
              <a:t>have </a:t>
            </a:r>
            <a:r>
              <a:rPr lang="en-GB" spc="5" dirty="0">
                <a:latin typeface="Arial" panose="020B0604020202020204" pitchFamily="34" charset="0"/>
                <a:cs typeface="Arial" panose="020B0604020202020204" pitchFamily="34" charset="0"/>
              </a:rPr>
              <a:t>O(</a:t>
            </a:r>
            <a:r>
              <a:rPr lang="en-GB" i="1" spc="5" dirty="0">
                <a:latin typeface="Arial" panose="020B0604020202020204" pitchFamily="34" charset="0"/>
                <a:cs typeface="Arial" panose="020B0604020202020204" pitchFamily="34" charset="0"/>
              </a:rPr>
              <a:t>n </a:t>
            </a:r>
            <a:r>
              <a:rPr lang="en-GB" spc="-5" dirty="0">
                <a:latin typeface="Arial" panose="020B0604020202020204" pitchFamily="34" charset="0"/>
                <a:cs typeface="Arial" panose="020B0604020202020204" pitchFamily="34" charset="0"/>
              </a:rPr>
              <a:t>log(</a:t>
            </a:r>
            <a:r>
              <a:rPr lang="en-GB" i="1" spc="-5" dirty="0">
                <a:latin typeface="Arial" panose="020B0604020202020204" pitchFamily="34" charset="0"/>
                <a:cs typeface="Arial" panose="020B0604020202020204" pitchFamily="34" charset="0"/>
              </a:rPr>
              <a:t>n</a:t>
            </a:r>
            <a:r>
              <a:rPr lang="en-GB" spc="-5" dirty="0">
                <a:latin typeface="Arial" panose="020B0604020202020204" pitchFamily="34" charset="0"/>
                <a:cs typeface="Arial" panose="020B0604020202020204" pitchFamily="34" charset="0"/>
              </a:rPr>
              <a:t>)) </a:t>
            </a:r>
            <a:r>
              <a:rPr lang="en-GB" spc="-20" dirty="0">
                <a:latin typeface="Arial" panose="020B0604020202020204" pitchFamily="34" charset="0"/>
                <a:cs typeface="Arial" panose="020B0604020202020204" pitchFamily="34" charset="0"/>
              </a:rPr>
              <a:t>complexity, </a:t>
            </a:r>
            <a:r>
              <a:rPr lang="en-GB" spc="-5" dirty="0">
                <a:latin typeface="Arial" panose="020B0604020202020204" pitchFamily="34" charset="0"/>
                <a:cs typeface="Arial" panose="020B0604020202020204" pitchFamily="34" charset="0"/>
              </a:rPr>
              <a:t>while Selection-sort is</a:t>
            </a:r>
            <a:r>
              <a:rPr lang="en-GB" spc="-10" dirty="0">
                <a:latin typeface="Arial" panose="020B0604020202020204" pitchFamily="34" charset="0"/>
                <a:cs typeface="Arial" panose="020B0604020202020204" pitchFamily="34" charset="0"/>
              </a:rPr>
              <a:t> </a:t>
            </a:r>
            <a:r>
              <a:rPr lang="en-GB" spc="10" dirty="0">
                <a:latin typeface="Arial" panose="020B0604020202020204" pitchFamily="34" charset="0"/>
                <a:cs typeface="Arial" panose="020B0604020202020204" pitchFamily="34" charset="0"/>
              </a:rPr>
              <a:t>O(</a:t>
            </a:r>
            <a:r>
              <a:rPr lang="en-GB" i="1" spc="10" dirty="0">
                <a:latin typeface="Arial" panose="020B0604020202020204" pitchFamily="34" charset="0"/>
                <a:cs typeface="Arial" panose="020B0604020202020204" pitchFamily="34" charset="0"/>
              </a:rPr>
              <a:t>n</a:t>
            </a:r>
            <a:r>
              <a:rPr lang="en-GB" sz="2800" spc="15" baseline="27777" dirty="0">
                <a:latin typeface="Arial" panose="020B0604020202020204" pitchFamily="34" charset="0"/>
                <a:cs typeface="Arial" panose="020B0604020202020204" pitchFamily="34" charset="0"/>
              </a:rPr>
              <a:t>2</a:t>
            </a:r>
            <a:r>
              <a:rPr lang="en-GB" spc="1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a:p>
            <a:pPr marL="0" indent="0">
              <a:lnSpc>
                <a:spcPct val="100000"/>
              </a:lnSpc>
              <a:buNone/>
            </a:pPr>
            <a:r>
              <a:rPr lang="en-GB" b="1" spc="-5" dirty="0">
                <a:latin typeface="Arial" panose="020B0604020202020204" pitchFamily="34" charset="0"/>
                <a:cs typeface="Arial" panose="020B0604020202020204" pitchFamily="34" charset="0"/>
              </a:rPr>
              <a:t>Empirical: </a:t>
            </a:r>
            <a:r>
              <a:rPr lang="en-GB" spc="-5" dirty="0">
                <a:latin typeface="Arial" panose="020B0604020202020204" pitchFamily="34" charset="0"/>
                <a:cs typeface="Arial" panose="020B0604020202020204" pitchFamily="34" charset="0"/>
              </a:rPr>
              <a:t>Running Times (in seconds) </a:t>
            </a:r>
            <a:r>
              <a:rPr lang="en-GB" spc="-20" dirty="0">
                <a:latin typeface="Arial" panose="020B0604020202020204" pitchFamily="34" charset="0"/>
                <a:cs typeface="Arial" panose="020B0604020202020204" pitchFamily="34" charset="0"/>
              </a:rPr>
              <a:t>for </a:t>
            </a:r>
            <a:r>
              <a:rPr lang="en-GB" spc="-10" dirty="0">
                <a:latin typeface="Arial" panose="020B0604020202020204" pitchFamily="34" charset="0"/>
                <a:cs typeface="Arial" panose="020B0604020202020204" pitchFamily="34" charset="0"/>
              </a:rPr>
              <a:t>different </a:t>
            </a:r>
            <a:r>
              <a:rPr lang="en-GB" dirty="0">
                <a:latin typeface="Arial" panose="020B0604020202020204" pitchFamily="34" charset="0"/>
                <a:cs typeface="Arial" panose="020B0604020202020204" pitchFamily="34" charset="0"/>
              </a:rPr>
              <a:t>sorting </a:t>
            </a:r>
            <a:r>
              <a:rPr lang="en-GB" spc="-5" dirty="0">
                <a:latin typeface="Arial" panose="020B0604020202020204" pitchFamily="34" charset="0"/>
                <a:cs typeface="Arial" panose="020B0604020202020204" pitchFamily="34" charset="0"/>
              </a:rPr>
              <a:t>algorithms </a:t>
            </a:r>
            <a:r>
              <a:rPr lang="en-GB" spc="-10" dirty="0">
                <a:latin typeface="Arial" panose="020B0604020202020204" pitchFamily="34" charset="0"/>
                <a:cs typeface="Arial" panose="020B0604020202020204" pitchFamily="34" charset="0"/>
              </a:rPr>
              <a:t>on a </a:t>
            </a:r>
            <a:r>
              <a:rPr lang="en-GB" spc="-10" dirty="0">
                <a:solidFill>
                  <a:schemeClr val="tx2"/>
                </a:solidFill>
                <a:latin typeface="Arial" panose="020B0604020202020204" pitchFamily="34" charset="0"/>
                <a:cs typeface="Arial" panose="020B0604020202020204" pitchFamily="34" charset="0"/>
              </a:rPr>
              <a:t>randomised</a:t>
            </a:r>
            <a:r>
              <a:rPr lang="en-GB" spc="-5" dirty="0">
                <a:solidFill>
                  <a:schemeClr val="tx2"/>
                </a:solidFill>
                <a:latin typeface="Arial" panose="020B0604020202020204" pitchFamily="34" charset="0"/>
                <a:cs typeface="Arial" panose="020B0604020202020204" pitchFamily="34" charset="0"/>
              </a:rPr>
              <a:t> list</a:t>
            </a:r>
            <a:r>
              <a:rPr lang="en-GB" spc="-5"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0E976A1C-D5FF-48F9-BDE9-803574DAB4C6}"/>
              </a:ext>
            </a:extLst>
          </p:cNvPr>
          <p:cNvSpPr>
            <a:spLocks noGrp="1"/>
          </p:cNvSpPr>
          <p:nvPr>
            <p:ph type="title"/>
          </p:nvPr>
        </p:nvSpPr>
        <p:spPr/>
        <p:txBody>
          <a:bodyPr>
            <a:normAutofit/>
          </a:bodyPr>
          <a:lstStyle/>
          <a:p>
            <a:r>
              <a:rPr lang="en-GB" dirty="0"/>
              <a:t>Benchmarking Algorithms</a:t>
            </a:r>
          </a:p>
        </p:txBody>
      </p:sp>
      <p:graphicFrame>
        <p:nvGraphicFramePr>
          <p:cNvPr id="5" name="Table 4">
            <a:extLst>
              <a:ext uri="{FF2B5EF4-FFF2-40B4-BE49-F238E27FC236}">
                <a16:creationId xmlns:a16="http://schemas.microsoft.com/office/drawing/2014/main" id="{54DE6E3D-933B-49B0-A6EC-E6076D8CA1E0}"/>
              </a:ext>
            </a:extLst>
          </p:cNvPr>
          <p:cNvGraphicFramePr>
            <a:graphicFrameLocks noGrp="1"/>
          </p:cNvGraphicFramePr>
          <p:nvPr>
            <p:extLst>
              <p:ext uri="{D42A27DB-BD31-4B8C-83A1-F6EECF244321}">
                <p14:modId xmlns:p14="http://schemas.microsoft.com/office/powerpoint/2010/main" val="3923039225"/>
              </p:ext>
            </p:extLst>
          </p:nvPr>
        </p:nvGraphicFramePr>
        <p:xfrm>
          <a:off x="1600200" y="2839270"/>
          <a:ext cx="5943599" cy="1584960"/>
        </p:xfrm>
        <a:graphic>
          <a:graphicData uri="http://schemas.openxmlformats.org/drawingml/2006/table">
            <a:tbl>
              <a:tblPr firstRow="1" bandRow="1">
                <a:tableStyleId>{00A15C55-8517-42AA-B614-E9B94910E393}</a:tableStyleId>
              </a:tblPr>
              <a:tblGrid>
                <a:gridCol w="2226067">
                  <a:extLst>
                    <a:ext uri="{9D8B030D-6E8A-4147-A177-3AD203B41FA5}">
                      <a16:colId xmlns:a16="http://schemas.microsoft.com/office/drawing/2014/main" val="2584676654"/>
                    </a:ext>
                  </a:extLst>
                </a:gridCol>
                <a:gridCol w="1157555">
                  <a:extLst>
                    <a:ext uri="{9D8B030D-6E8A-4147-A177-3AD203B41FA5}">
                      <a16:colId xmlns:a16="http://schemas.microsoft.com/office/drawing/2014/main" val="481362413"/>
                    </a:ext>
                  </a:extLst>
                </a:gridCol>
                <a:gridCol w="1235467">
                  <a:extLst>
                    <a:ext uri="{9D8B030D-6E8A-4147-A177-3AD203B41FA5}">
                      <a16:colId xmlns:a16="http://schemas.microsoft.com/office/drawing/2014/main" val="3494241731"/>
                    </a:ext>
                  </a:extLst>
                </a:gridCol>
                <a:gridCol w="1324510">
                  <a:extLst>
                    <a:ext uri="{9D8B030D-6E8A-4147-A177-3AD203B41FA5}">
                      <a16:colId xmlns:a16="http://schemas.microsoft.com/office/drawing/2014/main" val="1864440976"/>
                    </a:ext>
                  </a:extLst>
                </a:gridCol>
              </a:tblGrid>
              <a:tr h="370840">
                <a:tc>
                  <a:txBody>
                    <a:bodyPr/>
                    <a:lstStyle/>
                    <a:p>
                      <a:r>
                        <a:rPr lang="en-US" sz="2000" dirty="0"/>
                        <a:t>Input (list size)</a:t>
                      </a:r>
                      <a:endParaRPr lang="en-GB" sz="2000" dirty="0">
                        <a:latin typeface="Arial" panose="020B0604020202020204" pitchFamily="34" charset="0"/>
                        <a:cs typeface="Arial" panose="020B0604020202020204" pitchFamily="34" charset="0"/>
                      </a:endParaRPr>
                    </a:p>
                  </a:txBody>
                  <a:tcPr/>
                </a:tc>
                <a:tc>
                  <a:txBody>
                    <a:bodyPr/>
                    <a:lstStyle/>
                    <a:p>
                      <a:r>
                        <a:rPr lang="en-US" sz="2000" dirty="0"/>
                        <a:t>500</a:t>
                      </a:r>
                      <a:endParaRPr lang="en-GB" sz="2000" dirty="0">
                        <a:latin typeface="Arial" panose="020B0604020202020204" pitchFamily="34" charset="0"/>
                        <a:cs typeface="Arial" panose="020B0604020202020204" pitchFamily="34" charset="0"/>
                      </a:endParaRPr>
                    </a:p>
                  </a:txBody>
                  <a:tcPr/>
                </a:tc>
                <a:tc>
                  <a:txBody>
                    <a:bodyPr/>
                    <a:lstStyle/>
                    <a:p>
                      <a:r>
                        <a:rPr lang="en-US" sz="2000" dirty="0"/>
                        <a:t>2,500</a:t>
                      </a:r>
                      <a:endParaRPr lang="en-GB" sz="2000" dirty="0">
                        <a:latin typeface="Arial" panose="020B0604020202020204" pitchFamily="34" charset="0"/>
                        <a:cs typeface="Arial" panose="020B0604020202020204" pitchFamily="34" charset="0"/>
                      </a:endParaRPr>
                    </a:p>
                  </a:txBody>
                  <a:tcPr/>
                </a:tc>
                <a:tc>
                  <a:txBody>
                    <a:bodyPr/>
                    <a:lstStyle/>
                    <a:p>
                      <a:r>
                        <a:rPr lang="en-US" sz="2000" dirty="0"/>
                        <a:t>10,000</a:t>
                      </a:r>
                      <a:endParaRPr lang="en-GB"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09561322"/>
                  </a:ext>
                </a:extLst>
              </a:tr>
              <a:tr h="370840">
                <a:tc>
                  <a:txBody>
                    <a:bodyPr/>
                    <a:lstStyle/>
                    <a:p>
                      <a:r>
                        <a:rPr lang="en-US" sz="2000" dirty="0"/>
                        <a:t>Merge sort</a:t>
                      </a:r>
                      <a:endParaRPr lang="en-GB" sz="2000" dirty="0">
                        <a:latin typeface="Arial" panose="020B0604020202020204" pitchFamily="34" charset="0"/>
                        <a:cs typeface="Arial" panose="020B0604020202020204" pitchFamily="34" charset="0"/>
                      </a:endParaRPr>
                    </a:p>
                  </a:txBody>
                  <a:tcPr/>
                </a:tc>
                <a:tc>
                  <a:txBody>
                    <a:bodyPr/>
                    <a:lstStyle/>
                    <a:p>
                      <a:r>
                        <a:rPr lang="en-US" sz="2000" dirty="0"/>
                        <a:t>0.8</a:t>
                      </a:r>
                      <a:endParaRPr lang="en-GB" sz="2000" dirty="0">
                        <a:latin typeface="Arial" panose="020B0604020202020204" pitchFamily="34" charset="0"/>
                        <a:cs typeface="Arial" panose="020B0604020202020204" pitchFamily="34" charset="0"/>
                      </a:endParaRPr>
                    </a:p>
                  </a:txBody>
                  <a:tcPr/>
                </a:tc>
                <a:tc>
                  <a:txBody>
                    <a:bodyPr/>
                    <a:lstStyle/>
                    <a:p>
                      <a:r>
                        <a:rPr lang="en-US" sz="2000" dirty="0"/>
                        <a:t>8.1</a:t>
                      </a:r>
                      <a:endParaRPr lang="en-GB" sz="2000" dirty="0">
                        <a:latin typeface="Arial" panose="020B0604020202020204" pitchFamily="34" charset="0"/>
                        <a:cs typeface="Arial" panose="020B0604020202020204" pitchFamily="34" charset="0"/>
                      </a:endParaRPr>
                    </a:p>
                  </a:txBody>
                  <a:tcPr/>
                </a:tc>
                <a:tc>
                  <a:txBody>
                    <a:bodyPr/>
                    <a:lstStyle/>
                    <a:p>
                      <a:r>
                        <a:rPr lang="en-US" sz="2000" dirty="0"/>
                        <a:t>39.8</a:t>
                      </a:r>
                      <a:endParaRPr lang="en-GB"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251675"/>
                  </a:ext>
                </a:extLst>
              </a:tr>
              <a:tr h="370840">
                <a:tc>
                  <a:txBody>
                    <a:bodyPr/>
                    <a:lstStyle/>
                    <a:p>
                      <a:r>
                        <a:rPr lang="en-US" sz="2000" dirty="0"/>
                        <a:t>Quick sort</a:t>
                      </a:r>
                      <a:endParaRPr lang="en-GB" sz="2000" dirty="0">
                        <a:latin typeface="Arial" panose="020B0604020202020204" pitchFamily="34" charset="0"/>
                        <a:cs typeface="Arial" panose="020B0604020202020204" pitchFamily="34" charset="0"/>
                      </a:endParaRPr>
                    </a:p>
                  </a:txBody>
                  <a:tcPr/>
                </a:tc>
                <a:tc>
                  <a:txBody>
                    <a:bodyPr/>
                    <a:lstStyle/>
                    <a:p>
                      <a:r>
                        <a:rPr lang="en-US" sz="2000" dirty="0"/>
                        <a:t>0.3</a:t>
                      </a:r>
                      <a:endParaRPr lang="en-GB" sz="2000" dirty="0">
                        <a:latin typeface="Arial" panose="020B0604020202020204" pitchFamily="34" charset="0"/>
                        <a:cs typeface="Arial" panose="020B0604020202020204" pitchFamily="34" charset="0"/>
                      </a:endParaRPr>
                    </a:p>
                  </a:txBody>
                  <a:tcPr/>
                </a:tc>
                <a:tc>
                  <a:txBody>
                    <a:bodyPr/>
                    <a:lstStyle/>
                    <a:p>
                      <a:r>
                        <a:rPr lang="en-US" sz="2000" dirty="0"/>
                        <a:t>1.3</a:t>
                      </a:r>
                      <a:endParaRPr lang="en-GB" sz="2000" dirty="0">
                        <a:latin typeface="Arial" panose="020B0604020202020204" pitchFamily="34" charset="0"/>
                        <a:cs typeface="Arial" panose="020B0604020202020204" pitchFamily="34" charset="0"/>
                      </a:endParaRPr>
                    </a:p>
                  </a:txBody>
                  <a:tcPr/>
                </a:tc>
                <a:tc>
                  <a:txBody>
                    <a:bodyPr/>
                    <a:lstStyle/>
                    <a:p>
                      <a:r>
                        <a:rPr lang="en-US" sz="2000" dirty="0"/>
                        <a:t>5.3</a:t>
                      </a:r>
                      <a:endParaRPr lang="en-GB"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8387164"/>
                  </a:ext>
                </a:extLst>
              </a:tr>
              <a:tr h="370840">
                <a:tc>
                  <a:txBody>
                    <a:bodyPr/>
                    <a:lstStyle/>
                    <a:p>
                      <a:r>
                        <a:rPr lang="en-US" sz="2000" dirty="0"/>
                        <a:t>Selection sort</a:t>
                      </a:r>
                      <a:endParaRPr lang="en-GB" sz="2000" dirty="0">
                        <a:latin typeface="Arial" panose="020B0604020202020204" pitchFamily="34" charset="0"/>
                        <a:cs typeface="Arial" panose="020B0604020202020204" pitchFamily="34" charset="0"/>
                      </a:endParaRPr>
                    </a:p>
                  </a:txBody>
                  <a:tcPr/>
                </a:tc>
                <a:tc>
                  <a:txBody>
                    <a:bodyPr/>
                    <a:lstStyle/>
                    <a:p>
                      <a:r>
                        <a:rPr lang="en-US" sz="2000" dirty="0"/>
                        <a:t>1.5</a:t>
                      </a:r>
                      <a:endParaRPr lang="en-GB" sz="2000" dirty="0">
                        <a:latin typeface="Arial" panose="020B0604020202020204" pitchFamily="34" charset="0"/>
                        <a:cs typeface="Arial" panose="020B0604020202020204" pitchFamily="34" charset="0"/>
                      </a:endParaRPr>
                    </a:p>
                  </a:txBody>
                  <a:tcPr/>
                </a:tc>
                <a:tc>
                  <a:txBody>
                    <a:bodyPr/>
                    <a:lstStyle/>
                    <a:p>
                      <a:r>
                        <a:rPr lang="en-US" sz="2000" dirty="0"/>
                        <a:t>35.0</a:t>
                      </a:r>
                      <a:endParaRPr lang="en-GB" sz="2000" dirty="0">
                        <a:latin typeface="Arial" panose="020B0604020202020204" pitchFamily="34" charset="0"/>
                        <a:cs typeface="Arial" panose="020B0604020202020204" pitchFamily="34" charset="0"/>
                      </a:endParaRPr>
                    </a:p>
                  </a:txBody>
                  <a:tcPr/>
                </a:tc>
                <a:tc>
                  <a:txBody>
                    <a:bodyPr/>
                    <a:lstStyle/>
                    <a:p>
                      <a:r>
                        <a:rPr lang="en-US" sz="2000" dirty="0"/>
                        <a:t>534.7</a:t>
                      </a:r>
                      <a:endParaRPr lang="en-GB"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37584690"/>
                  </a:ext>
                </a:extLst>
              </a:tr>
            </a:tbl>
          </a:graphicData>
        </a:graphic>
      </p:graphicFrame>
      <p:sp>
        <p:nvSpPr>
          <p:cNvPr id="4" name="Slide Number Placeholder 3">
            <a:extLst>
              <a:ext uri="{FF2B5EF4-FFF2-40B4-BE49-F238E27FC236}">
                <a16:creationId xmlns:a16="http://schemas.microsoft.com/office/drawing/2014/main" id="{10B93C44-BA4A-45F5-8EC7-6456CB20A2FD}"/>
              </a:ext>
            </a:extLst>
          </p:cNvPr>
          <p:cNvSpPr>
            <a:spLocks noGrp="1"/>
          </p:cNvSpPr>
          <p:nvPr>
            <p:ph type="sldNum" sz="quarter" idx="12"/>
          </p:nvPr>
        </p:nvSpPr>
        <p:spPr/>
        <p:txBody>
          <a:bodyPr/>
          <a:lstStyle/>
          <a:p>
            <a:fld id="{66B7A6BE-7A3D-1C4F-BEDA-C5431FB9FC0F}" type="slidenum">
              <a:rPr lang="en-US" smtClean="0"/>
              <a:pPr/>
              <a:t>97</a:t>
            </a:fld>
            <a:endParaRPr lang="en-US" dirty="0"/>
          </a:p>
        </p:txBody>
      </p:sp>
    </p:spTree>
    <p:extLst>
      <p:ext uri="{BB962C8B-B14F-4D97-AF65-F5344CB8AC3E}">
        <p14:creationId xmlns:p14="http://schemas.microsoft.com/office/powerpoint/2010/main" val="79322736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089DF92-2F05-446C-8C1A-D421092ED40D}"/>
              </a:ext>
            </a:extLst>
          </p:cNvPr>
          <p:cNvSpPr>
            <a:spLocks noGrp="1"/>
          </p:cNvSpPr>
          <p:nvPr>
            <p:ph idx="1"/>
          </p:nvPr>
        </p:nvSpPr>
        <p:spPr/>
        <p:txBody>
          <a:bodyPr>
            <a:normAutofit/>
          </a:bodyPr>
          <a:lstStyle/>
          <a:p>
            <a:pPr marL="0" indent="0">
              <a:lnSpc>
                <a:spcPct val="110000"/>
              </a:lnSpc>
              <a:buNone/>
            </a:pPr>
            <a:r>
              <a:rPr lang="en-GB" b="1" spc="-5" dirty="0">
                <a:latin typeface="Arial" panose="020B0604020202020204" pitchFamily="34" charset="0"/>
                <a:cs typeface="Arial" panose="020B0604020202020204" pitchFamily="34" charset="0"/>
              </a:rPr>
              <a:t>Theoretical: </a:t>
            </a:r>
            <a:r>
              <a:rPr lang="en-GB" spc="-5" dirty="0">
                <a:latin typeface="Arial" panose="020B0604020202020204" pitchFamily="34" charset="0"/>
                <a:cs typeface="Arial" panose="020B0604020202020204" pitchFamily="34" charset="0"/>
              </a:rPr>
              <a:t>Merge-sort </a:t>
            </a:r>
            <a:r>
              <a:rPr lang="en-GB" spc="-10" dirty="0">
                <a:latin typeface="Arial" panose="020B0604020202020204" pitchFamily="34" charset="0"/>
                <a:cs typeface="Arial" panose="020B0604020202020204" pitchFamily="34" charset="0"/>
              </a:rPr>
              <a:t>and </a:t>
            </a:r>
            <a:r>
              <a:rPr lang="en-GB" spc="-5" dirty="0">
                <a:latin typeface="Arial" panose="020B0604020202020204" pitchFamily="34" charset="0"/>
                <a:cs typeface="Arial" panose="020B0604020202020204" pitchFamily="34" charset="0"/>
              </a:rPr>
              <a:t>Quick-sort </a:t>
            </a:r>
            <a:r>
              <a:rPr lang="en-GB" spc="-20" dirty="0">
                <a:latin typeface="Arial" panose="020B0604020202020204" pitchFamily="34" charset="0"/>
                <a:cs typeface="Arial" panose="020B0604020202020204" pitchFamily="34" charset="0"/>
              </a:rPr>
              <a:t>have </a:t>
            </a:r>
            <a:r>
              <a:rPr lang="en-GB" spc="5" dirty="0">
                <a:latin typeface="Arial" panose="020B0604020202020204" pitchFamily="34" charset="0"/>
                <a:cs typeface="Arial" panose="020B0604020202020204" pitchFamily="34" charset="0"/>
              </a:rPr>
              <a:t>O(</a:t>
            </a:r>
            <a:r>
              <a:rPr lang="en-GB" i="1" spc="5" dirty="0">
                <a:latin typeface="Arial" panose="020B0604020202020204" pitchFamily="34" charset="0"/>
                <a:cs typeface="Arial" panose="020B0604020202020204" pitchFamily="34" charset="0"/>
              </a:rPr>
              <a:t>n </a:t>
            </a:r>
            <a:r>
              <a:rPr lang="en-GB" spc="-5" dirty="0">
                <a:latin typeface="Arial" panose="020B0604020202020204" pitchFamily="34" charset="0"/>
                <a:cs typeface="Arial" panose="020B0604020202020204" pitchFamily="34" charset="0"/>
              </a:rPr>
              <a:t>log(</a:t>
            </a:r>
            <a:r>
              <a:rPr lang="en-GB" i="1" spc="-5" dirty="0">
                <a:latin typeface="Arial" panose="020B0604020202020204" pitchFamily="34" charset="0"/>
                <a:cs typeface="Arial" panose="020B0604020202020204" pitchFamily="34" charset="0"/>
              </a:rPr>
              <a:t>n</a:t>
            </a:r>
            <a:r>
              <a:rPr lang="en-GB" spc="-5" dirty="0">
                <a:latin typeface="Arial" panose="020B0604020202020204" pitchFamily="34" charset="0"/>
                <a:cs typeface="Arial" panose="020B0604020202020204" pitchFamily="34" charset="0"/>
              </a:rPr>
              <a:t>)) </a:t>
            </a:r>
            <a:r>
              <a:rPr lang="en-GB" spc="-20" dirty="0">
                <a:latin typeface="Arial" panose="020B0604020202020204" pitchFamily="34" charset="0"/>
                <a:cs typeface="Arial" panose="020B0604020202020204" pitchFamily="34" charset="0"/>
              </a:rPr>
              <a:t>complexity, </a:t>
            </a:r>
            <a:r>
              <a:rPr lang="en-GB" spc="-5" dirty="0">
                <a:latin typeface="Arial" panose="020B0604020202020204" pitchFamily="34" charset="0"/>
                <a:cs typeface="Arial" panose="020B0604020202020204" pitchFamily="34" charset="0"/>
              </a:rPr>
              <a:t>while Selection-sort is</a:t>
            </a:r>
            <a:r>
              <a:rPr lang="en-GB" spc="-10" dirty="0">
                <a:latin typeface="Arial" panose="020B0604020202020204" pitchFamily="34" charset="0"/>
                <a:cs typeface="Arial" panose="020B0604020202020204" pitchFamily="34" charset="0"/>
              </a:rPr>
              <a:t> </a:t>
            </a:r>
            <a:r>
              <a:rPr lang="en-GB" spc="10" dirty="0">
                <a:latin typeface="Arial" panose="020B0604020202020204" pitchFamily="34" charset="0"/>
                <a:cs typeface="Arial" panose="020B0604020202020204" pitchFamily="34" charset="0"/>
              </a:rPr>
              <a:t>O(</a:t>
            </a:r>
            <a:r>
              <a:rPr lang="en-GB" i="1" spc="10" dirty="0">
                <a:latin typeface="Arial" panose="020B0604020202020204" pitchFamily="34" charset="0"/>
                <a:cs typeface="Arial" panose="020B0604020202020204" pitchFamily="34" charset="0"/>
              </a:rPr>
              <a:t>n</a:t>
            </a:r>
            <a:r>
              <a:rPr lang="en-GB" sz="2800" spc="15" baseline="27777" dirty="0">
                <a:latin typeface="Arial" panose="020B0604020202020204" pitchFamily="34" charset="0"/>
                <a:cs typeface="Arial" panose="020B0604020202020204" pitchFamily="34" charset="0"/>
              </a:rPr>
              <a:t>2</a:t>
            </a:r>
            <a:r>
              <a:rPr lang="en-GB" spc="1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a:p>
            <a:pPr marL="0" indent="0">
              <a:lnSpc>
                <a:spcPct val="110000"/>
              </a:lnSpc>
              <a:buNone/>
            </a:pPr>
            <a:r>
              <a:rPr lang="en-GB" b="1" spc="-5" dirty="0">
                <a:latin typeface="Arial" panose="020B0604020202020204" pitchFamily="34" charset="0"/>
                <a:cs typeface="Arial" panose="020B0604020202020204" pitchFamily="34" charset="0"/>
              </a:rPr>
              <a:t>Empirical: </a:t>
            </a:r>
            <a:r>
              <a:rPr lang="en-GB" spc="-5" dirty="0">
                <a:latin typeface="Arial" panose="020B0604020202020204" pitchFamily="34" charset="0"/>
                <a:cs typeface="Arial" panose="020B0604020202020204" pitchFamily="34" charset="0"/>
              </a:rPr>
              <a:t>Running Times (in seconds) </a:t>
            </a:r>
            <a:r>
              <a:rPr lang="en-GB" spc="-20" dirty="0">
                <a:latin typeface="Arial" panose="020B0604020202020204" pitchFamily="34" charset="0"/>
                <a:cs typeface="Arial" panose="020B0604020202020204" pitchFamily="34" charset="0"/>
              </a:rPr>
              <a:t>for </a:t>
            </a:r>
            <a:r>
              <a:rPr lang="en-GB" spc="-10" dirty="0">
                <a:latin typeface="Arial" panose="020B0604020202020204" pitchFamily="34" charset="0"/>
                <a:cs typeface="Arial" panose="020B0604020202020204" pitchFamily="34" charset="0"/>
              </a:rPr>
              <a:t>different </a:t>
            </a:r>
            <a:r>
              <a:rPr lang="en-GB" dirty="0">
                <a:latin typeface="Arial" panose="020B0604020202020204" pitchFamily="34" charset="0"/>
                <a:cs typeface="Arial" panose="020B0604020202020204" pitchFamily="34" charset="0"/>
              </a:rPr>
              <a:t>sorting </a:t>
            </a:r>
            <a:r>
              <a:rPr lang="en-GB" spc="-5" dirty="0">
                <a:latin typeface="Arial" panose="020B0604020202020204" pitchFamily="34" charset="0"/>
                <a:cs typeface="Arial" panose="020B0604020202020204" pitchFamily="34" charset="0"/>
              </a:rPr>
              <a:t>algorithms </a:t>
            </a:r>
            <a:r>
              <a:rPr lang="en-GB" spc="-10" dirty="0">
                <a:latin typeface="Arial" panose="020B0604020202020204" pitchFamily="34" charset="0"/>
                <a:cs typeface="Arial" panose="020B0604020202020204" pitchFamily="34" charset="0"/>
              </a:rPr>
              <a:t>on an ordered </a:t>
            </a:r>
            <a:r>
              <a:rPr lang="en-GB" spc="-5" dirty="0">
                <a:solidFill>
                  <a:schemeClr val="tx2"/>
                </a:solidFill>
                <a:latin typeface="Arial" panose="020B0604020202020204" pitchFamily="34" charset="0"/>
                <a:cs typeface="Arial" panose="020B0604020202020204" pitchFamily="34" charset="0"/>
              </a:rPr>
              <a:t>list</a:t>
            </a:r>
            <a:r>
              <a:rPr lang="en-GB" spc="-5"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C6B5E923-329B-4BBB-9E8E-1F32EB892AEC}"/>
              </a:ext>
            </a:extLst>
          </p:cNvPr>
          <p:cNvSpPr>
            <a:spLocks noGrp="1"/>
          </p:cNvSpPr>
          <p:nvPr>
            <p:ph type="title"/>
          </p:nvPr>
        </p:nvSpPr>
        <p:spPr/>
        <p:txBody>
          <a:bodyPr>
            <a:normAutofit/>
          </a:bodyPr>
          <a:lstStyle/>
          <a:p>
            <a:r>
              <a:rPr lang="en-GB" dirty="0"/>
              <a:t>Benchmarking Algorithms</a:t>
            </a:r>
          </a:p>
        </p:txBody>
      </p:sp>
      <p:graphicFrame>
        <p:nvGraphicFramePr>
          <p:cNvPr id="8" name="Table 7">
            <a:extLst>
              <a:ext uri="{FF2B5EF4-FFF2-40B4-BE49-F238E27FC236}">
                <a16:creationId xmlns:a16="http://schemas.microsoft.com/office/drawing/2014/main" id="{D75D347B-41A2-41F7-ACE8-709C3EAFFBC4}"/>
              </a:ext>
            </a:extLst>
          </p:cNvPr>
          <p:cNvGraphicFramePr>
            <a:graphicFrameLocks noGrp="1"/>
          </p:cNvGraphicFramePr>
          <p:nvPr>
            <p:extLst>
              <p:ext uri="{D42A27DB-BD31-4B8C-83A1-F6EECF244321}">
                <p14:modId xmlns:p14="http://schemas.microsoft.com/office/powerpoint/2010/main" val="2493321732"/>
              </p:ext>
            </p:extLst>
          </p:nvPr>
        </p:nvGraphicFramePr>
        <p:xfrm>
          <a:off x="348634" y="2902346"/>
          <a:ext cx="7562022" cy="1584960"/>
        </p:xfrm>
        <a:graphic>
          <a:graphicData uri="http://schemas.openxmlformats.org/drawingml/2006/table">
            <a:tbl>
              <a:tblPr firstRow="1" bandRow="1">
                <a:tableStyleId>{00A15C55-8517-42AA-B614-E9B94910E393}</a:tableStyleId>
              </a:tblPr>
              <a:tblGrid>
                <a:gridCol w="1890506">
                  <a:extLst>
                    <a:ext uri="{9D8B030D-6E8A-4147-A177-3AD203B41FA5}">
                      <a16:colId xmlns:a16="http://schemas.microsoft.com/office/drawing/2014/main" val="2584676654"/>
                    </a:ext>
                  </a:extLst>
                </a:gridCol>
                <a:gridCol w="1422931">
                  <a:extLst>
                    <a:ext uri="{9D8B030D-6E8A-4147-A177-3AD203B41FA5}">
                      <a16:colId xmlns:a16="http://schemas.microsoft.com/office/drawing/2014/main" val="481362413"/>
                    </a:ext>
                  </a:extLst>
                </a:gridCol>
                <a:gridCol w="1547039">
                  <a:extLst>
                    <a:ext uri="{9D8B030D-6E8A-4147-A177-3AD203B41FA5}">
                      <a16:colId xmlns:a16="http://schemas.microsoft.com/office/drawing/2014/main" val="3494241731"/>
                    </a:ext>
                  </a:extLst>
                </a:gridCol>
                <a:gridCol w="2701546">
                  <a:extLst>
                    <a:ext uri="{9D8B030D-6E8A-4147-A177-3AD203B41FA5}">
                      <a16:colId xmlns:a16="http://schemas.microsoft.com/office/drawing/2014/main" val="1864440976"/>
                    </a:ext>
                  </a:extLst>
                </a:gridCol>
              </a:tblGrid>
              <a:tr h="278130">
                <a:tc>
                  <a:txBody>
                    <a:bodyPr/>
                    <a:lstStyle/>
                    <a:p>
                      <a:r>
                        <a:rPr lang="en-US" sz="2000" dirty="0"/>
                        <a:t>N = 2,500</a:t>
                      </a:r>
                      <a:endParaRPr lang="en-GB" sz="2000" dirty="0">
                        <a:latin typeface="Arial" panose="020B0604020202020204" pitchFamily="34" charset="0"/>
                        <a:cs typeface="Arial" panose="020B0604020202020204" pitchFamily="34" charset="0"/>
                      </a:endParaRPr>
                    </a:p>
                  </a:txBody>
                  <a:tcPr/>
                </a:tc>
                <a:tc>
                  <a:txBody>
                    <a:bodyPr/>
                    <a:lstStyle/>
                    <a:p>
                      <a:r>
                        <a:rPr lang="en-US" sz="2000" dirty="0"/>
                        <a:t>Random</a:t>
                      </a:r>
                      <a:endParaRPr lang="en-GB" sz="2000" dirty="0">
                        <a:latin typeface="Arial" panose="020B0604020202020204" pitchFamily="34" charset="0"/>
                        <a:cs typeface="Arial" panose="020B0604020202020204" pitchFamily="34" charset="0"/>
                      </a:endParaRPr>
                    </a:p>
                  </a:txBody>
                  <a:tcPr/>
                </a:tc>
                <a:tc>
                  <a:txBody>
                    <a:bodyPr/>
                    <a:lstStyle/>
                    <a:p>
                      <a:r>
                        <a:rPr lang="en-US" sz="2000" dirty="0"/>
                        <a:t>In Order</a:t>
                      </a:r>
                      <a:endParaRPr lang="en-GB" sz="2000" dirty="0">
                        <a:latin typeface="Arial" panose="020B0604020202020204" pitchFamily="34" charset="0"/>
                        <a:cs typeface="Arial" panose="020B0604020202020204" pitchFamily="34" charset="0"/>
                      </a:endParaRPr>
                    </a:p>
                  </a:txBody>
                  <a:tcPr/>
                </a:tc>
                <a:tc>
                  <a:txBody>
                    <a:bodyPr/>
                    <a:lstStyle/>
                    <a:p>
                      <a:r>
                        <a:rPr lang="en-US" sz="2000" dirty="0"/>
                        <a:t>In Reverse Order</a:t>
                      </a:r>
                      <a:endParaRPr lang="en-GB"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09561322"/>
                  </a:ext>
                </a:extLst>
              </a:tr>
              <a:tr h="278130">
                <a:tc>
                  <a:txBody>
                    <a:bodyPr/>
                    <a:lstStyle/>
                    <a:p>
                      <a:r>
                        <a:rPr lang="en-US" sz="2000" dirty="0"/>
                        <a:t>Merge sort</a:t>
                      </a:r>
                      <a:endParaRPr lang="en-GB" sz="2000" dirty="0">
                        <a:latin typeface="Arial" panose="020B0604020202020204" pitchFamily="34" charset="0"/>
                        <a:cs typeface="Arial" panose="020B0604020202020204" pitchFamily="34" charset="0"/>
                      </a:endParaRPr>
                    </a:p>
                  </a:txBody>
                  <a:tcPr/>
                </a:tc>
                <a:tc>
                  <a:txBody>
                    <a:bodyPr/>
                    <a:lstStyle/>
                    <a:p>
                      <a:pPr algn="ctr"/>
                      <a:r>
                        <a:rPr lang="en-US" sz="2000" dirty="0"/>
                        <a:t>8.1</a:t>
                      </a:r>
                      <a:endParaRPr lang="en-GB" sz="2000" dirty="0">
                        <a:latin typeface="Arial" panose="020B0604020202020204" pitchFamily="34" charset="0"/>
                        <a:cs typeface="Arial" panose="020B0604020202020204" pitchFamily="34" charset="0"/>
                      </a:endParaRPr>
                    </a:p>
                  </a:txBody>
                  <a:tcPr/>
                </a:tc>
                <a:tc>
                  <a:txBody>
                    <a:bodyPr/>
                    <a:lstStyle/>
                    <a:p>
                      <a:pPr algn="ctr"/>
                      <a:r>
                        <a:rPr lang="en-US" sz="2000" dirty="0"/>
                        <a:t>7.8</a:t>
                      </a:r>
                      <a:endParaRPr lang="en-GB" sz="2000" dirty="0">
                        <a:latin typeface="Arial" panose="020B0604020202020204" pitchFamily="34" charset="0"/>
                        <a:cs typeface="Arial" panose="020B0604020202020204" pitchFamily="34" charset="0"/>
                      </a:endParaRPr>
                    </a:p>
                  </a:txBody>
                  <a:tcPr/>
                </a:tc>
                <a:tc>
                  <a:txBody>
                    <a:bodyPr/>
                    <a:lstStyle/>
                    <a:p>
                      <a:pPr algn="ctr"/>
                      <a:r>
                        <a:rPr lang="en-US" sz="2000" dirty="0"/>
                        <a:t>7.9</a:t>
                      </a:r>
                      <a:endParaRPr lang="en-GB"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251675"/>
                  </a:ext>
                </a:extLst>
              </a:tr>
              <a:tr h="278130">
                <a:tc>
                  <a:txBody>
                    <a:bodyPr/>
                    <a:lstStyle/>
                    <a:p>
                      <a:r>
                        <a:rPr lang="en-US" sz="2000" dirty="0"/>
                        <a:t>Quick sort</a:t>
                      </a:r>
                      <a:endParaRPr lang="en-GB" sz="2000" dirty="0">
                        <a:latin typeface="Arial" panose="020B0604020202020204" pitchFamily="34" charset="0"/>
                        <a:cs typeface="Arial" panose="020B0604020202020204" pitchFamily="34" charset="0"/>
                      </a:endParaRPr>
                    </a:p>
                  </a:txBody>
                  <a:tcPr/>
                </a:tc>
                <a:tc>
                  <a:txBody>
                    <a:bodyPr/>
                    <a:lstStyle/>
                    <a:p>
                      <a:pPr algn="ctr"/>
                      <a:r>
                        <a:rPr lang="en-US" sz="2000" dirty="0"/>
                        <a:t>1.3</a:t>
                      </a:r>
                      <a:endParaRPr lang="en-GB" sz="2000" dirty="0">
                        <a:latin typeface="Arial" panose="020B0604020202020204" pitchFamily="34" charset="0"/>
                        <a:cs typeface="Arial" panose="020B0604020202020204" pitchFamily="34" charset="0"/>
                      </a:endParaRPr>
                    </a:p>
                  </a:txBody>
                  <a:tcPr/>
                </a:tc>
                <a:tc>
                  <a:txBody>
                    <a:bodyPr/>
                    <a:lstStyle/>
                    <a:p>
                      <a:pPr algn="ctr"/>
                      <a:r>
                        <a:rPr lang="en-US" sz="2000" dirty="0"/>
                        <a:t>35.1</a:t>
                      </a:r>
                      <a:endParaRPr lang="en-GB" sz="2000" dirty="0">
                        <a:latin typeface="Arial" panose="020B0604020202020204" pitchFamily="34" charset="0"/>
                        <a:cs typeface="Arial" panose="020B0604020202020204" pitchFamily="34" charset="0"/>
                      </a:endParaRPr>
                    </a:p>
                  </a:txBody>
                  <a:tcPr/>
                </a:tc>
                <a:tc>
                  <a:txBody>
                    <a:bodyPr/>
                    <a:lstStyle/>
                    <a:p>
                      <a:pPr algn="ctr"/>
                      <a:r>
                        <a:rPr lang="en-US" sz="2000" dirty="0"/>
                        <a:t>37.1</a:t>
                      </a:r>
                      <a:endParaRPr lang="en-GB"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8387164"/>
                  </a:ext>
                </a:extLst>
              </a:tr>
              <a:tr h="278130">
                <a:tc>
                  <a:txBody>
                    <a:bodyPr/>
                    <a:lstStyle/>
                    <a:p>
                      <a:r>
                        <a:rPr lang="en-US" sz="2000" dirty="0"/>
                        <a:t>Selection sort</a:t>
                      </a:r>
                      <a:endParaRPr lang="en-GB" sz="2000" dirty="0">
                        <a:latin typeface="Arial" panose="020B0604020202020204" pitchFamily="34" charset="0"/>
                        <a:cs typeface="Arial" panose="020B0604020202020204" pitchFamily="34" charset="0"/>
                      </a:endParaRPr>
                    </a:p>
                  </a:txBody>
                  <a:tcPr/>
                </a:tc>
                <a:tc>
                  <a:txBody>
                    <a:bodyPr/>
                    <a:lstStyle/>
                    <a:p>
                      <a:pPr algn="ctr"/>
                      <a:r>
                        <a:rPr lang="en-US" sz="2000" dirty="0"/>
                        <a:t>35.0</a:t>
                      </a:r>
                      <a:endParaRPr lang="en-GB" sz="2000" dirty="0">
                        <a:latin typeface="Arial" panose="020B0604020202020204" pitchFamily="34" charset="0"/>
                        <a:cs typeface="Arial" panose="020B0604020202020204" pitchFamily="34" charset="0"/>
                      </a:endParaRPr>
                    </a:p>
                  </a:txBody>
                  <a:tcPr/>
                </a:tc>
                <a:tc>
                  <a:txBody>
                    <a:bodyPr/>
                    <a:lstStyle/>
                    <a:p>
                      <a:pPr algn="ctr"/>
                      <a:r>
                        <a:rPr lang="en-US" sz="2000" dirty="0"/>
                        <a:t>34.4</a:t>
                      </a:r>
                      <a:endParaRPr lang="en-GB" sz="2000" dirty="0">
                        <a:latin typeface="Arial" panose="020B0604020202020204" pitchFamily="34" charset="0"/>
                        <a:cs typeface="Arial" panose="020B0604020202020204" pitchFamily="34" charset="0"/>
                      </a:endParaRPr>
                    </a:p>
                  </a:txBody>
                  <a:tcPr/>
                </a:tc>
                <a:tc>
                  <a:txBody>
                    <a:bodyPr/>
                    <a:lstStyle/>
                    <a:p>
                      <a:pPr algn="ctr"/>
                      <a:r>
                        <a:rPr lang="en-US" sz="2000" dirty="0"/>
                        <a:t>35.3</a:t>
                      </a:r>
                      <a:endParaRPr lang="en-GB"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37584690"/>
                  </a:ext>
                </a:extLst>
              </a:tr>
            </a:tbl>
          </a:graphicData>
        </a:graphic>
      </p:graphicFrame>
      <p:sp>
        <p:nvSpPr>
          <p:cNvPr id="4" name="Slide Number Placeholder 3">
            <a:extLst>
              <a:ext uri="{FF2B5EF4-FFF2-40B4-BE49-F238E27FC236}">
                <a16:creationId xmlns:a16="http://schemas.microsoft.com/office/drawing/2014/main" id="{05E9793C-3218-4A0B-80F9-10E277F9C192}"/>
              </a:ext>
            </a:extLst>
          </p:cNvPr>
          <p:cNvSpPr>
            <a:spLocks noGrp="1"/>
          </p:cNvSpPr>
          <p:nvPr>
            <p:ph type="sldNum" sz="quarter" idx="12"/>
          </p:nvPr>
        </p:nvSpPr>
        <p:spPr/>
        <p:txBody>
          <a:bodyPr/>
          <a:lstStyle/>
          <a:p>
            <a:fld id="{66B7A6BE-7A3D-1C4F-BEDA-C5431FB9FC0F}" type="slidenum">
              <a:rPr lang="en-US" smtClean="0"/>
              <a:pPr/>
              <a:t>98</a:t>
            </a:fld>
            <a:endParaRPr lang="en-US" dirty="0"/>
          </a:p>
        </p:txBody>
      </p:sp>
    </p:spTree>
    <p:extLst>
      <p:ext uri="{BB962C8B-B14F-4D97-AF65-F5344CB8AC3E}">
        <p14:creationId xmlns:p14="http://schemas.microsoft.com/office/powerpoint/2010/main" val="42331608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405E04-7802-434A-B51E-B3DAFE72B746}"/>
              </a:ext>
            </a:extLst>
          </p:cNvPr>
          <p:cNvSpPr>
            <a:spLocks noGrp="1"/>
          </p:cNvSpPr>
          <p:nvPr>
            <p:ph idx="1"/>
          </p:nvPr>
        </p:nvSpPr>
        <p:spPr/>
        <p:txBody>
          <a:bodyPr>
            <a:normAutofit/>
          </a:bodyPr>
          <a:lstStyle/>
          <a:p>
            <a:pPr marL="0" indent="0">
              <a:lnSpc>
                <a:spcPct val="100000"/>
              </a:lnSpc>
              <a:spcBef>
                <a:spcPts val="535"/>
              </a:spcBef>
              <a:buNone/>
            </a:pPr>
            <a:r>
              <a:rPr lang="en-GB" sz="2000" spc="-5" dirty="0">
                <a:latin typeface="Arial" panose="020B0604020202020204" pitchFamily="34" charset="0"/>
                <a:cs typeface="Arial" panose="020B0604020202020204" pitchFamily="34" charset="0"/>
              </a:rPr>
              <a:t>The </a:t>
            </a:r>
            <a:r>
              <a:rPr lang="en-GB" sz="2000" spc="-5" dirty="0">
                <a:solidFill>
                  <a:schemeClr val="tx2"/>
                </a:solidFill>
                <a:latin typeface="Arial" panose="020B0604020202020204" pitchFamily="34" charset="0"/>
                <a:cs typeface="Arial" panose="020B0604020202020204" pitchFamily="34" charset="0"/>
              </a:rPr>
              <a:t>input </a:t>
            </a:r>
            <a:r>
              <a:rPr lang="en-GB" sz="2000" spc="-10" dirty="0">
                <a:solidFill>
                  <a:schemeClr val="tx2"/>
                </a:solidFill>
                <a:latin typeface="Arial" panose="020B0604020202020204" pitchFamily="34" charset="0"/>
                <a:cs typeface="Arial" panose="020B0604020202020204" pitchFamily="34" charset="0"/>
              </a:rPr>
              <a:t>size </a:t>
            </a:r>
            <a:r>
              <a:rPr lang="en-GB" sz="2000" spc="-10" dirty="0">
                <a:latin typeface="Arial" panose="020B0604020202020204" pitchFamily="34" charset="0"/>
                <a:cs typeface="Arial" panose="020B0604020202020204" pitchFamily="34" charset="0"/>
              </a:rPr>
              <a:t>can be </a:t>
            </a:r>
            <a:r>
              <a:rPr lang="en-GB" sz="2000" spc="-5" dirty="0">
                <a:latin typeface="Arial" panose="020B0604020202020204" pitchFamily="34" charset="0"/>
                <a:cs typeface="Arial" panose="020B0604020202020204" pitchFamily="34" charset="0"/>
              </a:rPr>
              <a:t>significant determinant of</a:t>
            </a:r>
            <a:r>
              <a:rPr lang="en-GB" sz="2000" spc="5" dirty="0">
                <a:latin typeface="Arial" panose="020B0604020202020204" pitchFamily="34" charset="0"/>
                <a:cs typeface="Arial" panose="020B0604020202020204" pitchFamily="34" charset="0"/>
              </a:rPr>
              <a:t> </a:t>
            </a:r>
            <a:r>
              <a:rPr lang="en-GB" sz="2000" spc="-10" dirty="0">
                <a:latin typeface="Arial" panose="020B0604020202020204" pitchFamily="34" charset="0"/>
                <a:cs typeface="Arial" panose="020B0604020202020204" pitchFamily="34" charset="0"/>
              </a:rPr>
              <a:t>performance.</a:t>
            </a:r>
          </a:p>
          <a:p>
            <a:pPr marL="0" marR="5080" indent="0">
              <a:lnSpc>
                <a:spcPct val="100000"/>
              </a:lnSpc>
              <a:spcBef>
                <a:spcPts val="400"/>
              </a:spcBef>
              <a:buNone/>
            </a:pPr>
            <a:r>
              <a:rPr lang="en-GB" sz="2000" b="1" spc="-5" dirty="0">
                <a:latin typeface="Arial" panose="020B0604020202020204" pitchFamily="34" charset="0"/>
                <a:cs typeface="Arial" panose="020B0604020202020204" pitchFamily="34" charset="0"/>
              </a:rPr>
              <a:t>Theoretical: </a:t>
            </a:r>
            <a:r>
              <a:rPr lang="en-GB" sz="2000" spc="-5" dirty="0">
                <a:solidFill>
                  <a:schemeClr val="tx2"/>
                </a:solidFill>
                <a:latin typeface="Arial" panose="020B0604020202020204" pitchFamily="34" charset="0"/>
                <a:cs typeface="Arial" panose="020B0604020202020204" pitchFamily="34" charset="0"/>
              </a:rPr>
              <a:t>linear </a:t>
            </a:r>
            <a:r>
              <a:rPr lang="en-GB" sz="2000" spc="-15" dirty="0">
                <a:solidFill>
                  <a:schemeClr val="tx2"/>
                </a:solidFill>
                <a:latin typeface="Arial" panose="020B0604020202020204" pitchFamily="34" charset="0"/>
                <a:cs typeface="Arial" panose="020B0604020202020204" pitchFamily="34" charset="0"/>
              </a:rPr>
              <a:t>search </a:t>
            </a:r>
            <a:r>
              <a:rPr lang="en-GB" sz="2000" spc="-15" dirty="0">
                <a:latin typeface="Arial" panose="020B0604020202020204" pitchFamily="34" charset="0"/>
                <a:cs typeface="Arial" panose="020B0604020202020204" pitchFamily="34" charset="0"/>
              </a:rPr>
              <a:t>have </a:t>
            </a:r>
            <a:r>
              <a:rPr lang="en-GB" sz="2000" spc="5" dirty="0">
                <a:latin typeface="Arial" panose="020B0604020202020204" pitchFamily="34" charset="0"/>
                <a:cs typeface="Arial" panose="020B0604020202020204" pitchFamily="34" charset="0"/>
              </a:rPr>
              <a:t>O(</a:t>
            </a:r>
            <a:r>
              <a:rPr lang="en-GB" sz="2000" i="1" spc="5" dirty="0">
                <a:latin typeface="Arial" panose="020B0604020202020204" pitchFamily="34" charset="0"/>
                <a:cs typeface="Arial" panose="020B0604020202020204" pitchFamily="34" charset="0"/>
              </a:rPr>
              <a:t>n</a:t>
            </a:r>
            <a:r>
              <a:rPr lang="en-GB" sz="2000" spc="5" dirty="0">
                <a:latin typeface="Arial" panose="020B0604020202020204" pitchFamily="34" charset="0"/>
                <a:cs typeface="Arial" panose="020B0604020202020204" pitchFamily="34" charset="0"/>
              </a:rPr>
              <a:t>) </a:t>
            </a:r>
            <a:r>
              <a:rPr lang="en-GB" sz="2000" spc="-10" dirty="0">
                <a:latin typeface="Arial" panose="020B0604020202020204" pitchFamily="34" charset="0"/>
                <a:cs typeface="Arial" panose="020B0604020202020204" pitchFamily="34" charset="0"/>
              </a:rPr>
              <a:t>complexity </a:t>
            </a:r>
            <a:r>
              <a:rPr lang="en-GB" sz="2000" spc="-5" dirty="0">
                <a:latin typeface="Arial" panose="020B0604020202020204" pitchFamily="34" charset="0"/>
                <a:cs typeface="Arial" panose="020B0604020202020204" pitchFamily="34" charset="0"/>
              </a:rPr>
              <a:t>while </a:t>
            </a:r>
            <a:r>
              <a:rPr lang="en-GB" sz="2000" spc="-5" dirty="0">
                <a:solidFill>
                  <a:schemeClr val="tx2"/>
                </a:solidFill>
                <a:latin typeface="Arial" panose="020B0604020202020204" pitchFamily="34" charset="0"/>
                <a:cs typeface="Arial" panose="020B0604020202020204" pitchFamily="34" charset="0"/>
              </a:rPr>
              <a:t>binary search</a:t>
            </a:r>
            <a:r>
              <a:rPr lang="en-GB" sz="2000" spc="-5" dirty="0">
                <a:solidFill>
                  <a:srgbClr val="006EB8"/>
                </a:solidFill>
                <a:latin typeface="Arial" panose="020B0604020202020204" pitchFamily="34" charset="0"/>
                <a:cs typeface="Arial" panose="020B0604020202020204" pitchFamily="34" charset="0"/>
              </a:rPr>
              <a:t> </a:t>
            </a:r>
            <a:r>
              <a:rPr lang="en-GB" sz="2000" spc="-20" dirty="0">
                <a:latin typeface="Arial" panose="020B0604020202020204" pitchFamily="34" charset="0"/>
                <a:cs typeface="Arial" panose="020B0604020202020204" pitchFamily="34" charset="0"/>
              </a:rPr>
              <a:t>have </a:t>
            </a:r>
            <a:r>
              <a:rPr lang="en-GB" sz="2000" dirty="0">
                <a:latin typeface="Arial" panose="020B0604020202020204" pitchFamily="34" charset="0"/>
                <a:cs typeface="Arial" panose="020B0604020202020204" pitchFamily="34" charset="0"/>
              </a:rPr>
              <a:t>O(log(</a:t>
            </a:r>
            <a:r>
              <a:rPr lang="en-GB" sz="2000" i="1" dirty="0">
                <a:latin typeface="Arial" panose="020B0604020202020204" pitchFamily="34" charset="0"/>
                <a:cs typeface="Arial" panose="020B0604020202020204" pitchFamily="34" charset="0"/>
              </a:rPr>
              <a:t>n</a:t>
            </a:r>
            <a:r>
              <a:rPr lang="en-GB" sz="2000" dirty="0">
                <a:latin typeface="Arial" panose="020B0604020202020204" pitchFamily="34" charset="0"/>
                <a:cs typeface="Arial" panose="020B0604020202020204" pitchFamily="34" charset="0"/>
              </a:rPr>
              <a:t>)) </a:t>
            </a:r>
            <a:r>
              <a:rPr lang="en-GB" sz="2000" spc="-10" dirty="0">
                <a:latin typeface="Arial" panose="020B0604020202020204" pitchFamily="34" charset="0"/>
                <a:cs typeface="Arial" panose="020B0604020202020204" pitchFamily="34" charset="0"/>
              </a:rPr>
              <a:t>complexity on a </a:t>
            </a:r>
            <a:r>
              <a:rPr lang="en-GB" sz="2000" dirty="0">
                <a:latin typeface="Arial" panose="020B0604020202020204" pitchFamily="34" charset="0"/>
                <a:cs typeface="Arial" panose="020B0604020202020204" pitchFamily="34" charset="0"/>
              </a:rPr>
              <a:t>sorted</a:t>
            </a:r>
            <a:r>
              <a:rPr lang="en-GB" sz="2000" spc="-45" dirty="0">
                <a:latin typeface="Arial" panose="020B0604020202020204" pitchFamily="34" charset="0"/>
                <a:cs typeface="Arial" panose="020B0604020202020204" pitchFamily="34" charset="0"/>
              </a:rPr>
              <a:t> </a:t>
            </a:r>
            <a:r>
              <a:rPr lang="en-GB" sz="2000" spc="-5" dirty="0">
                <a:latin typeface="Arial" panose="020B0604020202020204" pitchFamily="34" charset="0"/>
                <a:cs typeface="Arial" panose="020B0604020202020204" pitchFamily="34" charset="0"/>
              </a:rPr>
              <a:t>list.</a:t>
            </a:r>
          </a:p>
          <a:p>
            <a:pPr marL="0" indent="0">
              <a:lnSpc>
                <a:spcPct val="100000"/>
              </a:lnSpc>
              <a:buNone/>
            </a:pPr>
            <a:endParaRPr lang="en-GB" sz="1800" dirty="0">
              <a:latin typeface="Arial" panose="020B0604020202020204" pitchFamily="34" charset="0"/>
              <a:cs typeface="Arial" panose="020B0604020202020204" pitchFamily="34" charset="0"/>
            </a:endParaRPr>
          </a:p>
        </p:txBody>
      </p:sp>
      <p:sp>
        <p:nvSpPr>
          <p:cNvPr id="6" name="Title 5">
            <a:extLst>
              <a:ext uri="{FF2B5EF4-FFF2-40B4-BE49-F238E27FC236}">
                <a16:creationId xmlns:a16="http://schemas.microsoft.com/office/drawing/2014/main" id="{8EDD3B87-3F8B-4C72-9F8E-2DCF00A9FE2D}"/>
              </a:ext>
            </a:extLst>
          </p:cNvPr>
          <p:cNvSpPr>
            <a:spLocks noGrp="1"/>
          </p:cNvSpPr>
          <p:nvPr>
            <p:ph type="title"/>
          </p:nvPr>
        </p:nvSpPr>
        <p:spPr/>
        <p:txBody>
          <a:bodyPr/>
          <a:lstStyle/>
          <a:p>
            <a:r>
              <a:rPr lang="en-US" dirty="0"/>
              <a:t>Comparing Search Algorithms</a:t>
            </a:r>
          </a:p>
        </p:txBody>
      </p:sp>
      <p:sp>
        <p:nvSpPr>
          <p:cNvPr id="5" name="Slide Number Placeholder 4">
            <a:extLst>
              <a:ext uri="{FF2B5EF4-FFF2-40B4-BE49-F238E27FC236}">
                <a16:creationId xmlns:a16="http://schemas.microsoft.com/office/drawing/2014/main" id="{0E8331A4-2741-431D-9684-D0C70EDB8725}"/>
              </a:ext>
            </a:extLst>
          </p:cNvPr>
          <p:cNvSpPr>
            <a:spLocks noGrp="1"/>
          </p:cNvSpPr>
          <p:nvPr>
            <p:ph type="sldNum" sz="quarter" idx="12"/>
          </p:nvPr>
        </p:nvSpPr>
        <p:spPr/>
        <p:txBody>
          <a:bodyPr/>
          <a:lstStyle/>
          <a:p>
            <a:fld id="{66B7A6BE-7A3D-1C4F-BEDA-C5431FB9FC0F}" type="slidenum">
              <a:rPr lang="en-US" smtClean="0"/>
              <a:pPr/>
              <a:t>99</a:t>
            </a:fld>
            <a:endParaRPr lang="en-US" dirty="0"/>
          </a:p>
        </p:txBody>
      </p:sp>
      <p:pic>
        <p:nvPicPr>
          <p:cNvPr id="4" name="Picture 3">
            <a:extLst>
              <a:ext uri="{FF2B5EF4-FFF2-40B4-BE49-F238E27FC236}">
                <a16:creationId xmlns:a16="http://schemas.microsoft.com/office/drawing/2014/main" id="{5AE4C8CA-D3B7-4EA5-B530-0AD06B2DA7C6}"/>
              </a:ext>
            </a:extLst>
          </p:cNvPr>
          <p:cNvPicPr>
            <a:picLocks noChangeAspect="1"/>
          </p:cNvPicPr>
          <p:nvPr/>
        </p:nvPicPr>
        <p:blipFill>
          <a:blip r:embed="rId2"/>
          <a:stretch>
            <a:fillRect/>
          </a:stretch>
        </p:blipFill>
        <p:spPr>
          <a:xfrm>
            <a:off x="2277588" y="2188370"/>
            <a:ext cx="4588823" cy="2446437"/>
          </a:xfrm>
          <a:prstGeom prst="rect">
            <a:avLst/>
          </a:prstGeom>
        </p:spPr>
      </p:pic>
    </p:spTree>
    <p:extLst>
      <p:ext uri="{BB962C8B-B14F-4D97-AF65-F5344CB8AC3E}">
        <p14:creationId xmlns:p14="http://schemas.microsoft.com/office/powerpoint/2010/main" val="351915438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MMPROD_SUBSTITUTION_ID" val="{68BAA71A-C321-418A-A46C-09882DAE45A2}"/>
</p:tagLst>
</file>

<file path=ppt/tags/tag17.xml><?xml version="1.0" encoding="utf-8"?>
<p:tagLst xmlns:a="http://schemas.openxmlformats.org/drawingml/2006/main" xmlns:r="http://schemas.openxmlformats.org/officeDocument/2006/relationships" xmlns:p="http://schemas.openxmlformats.org/presentationml/2006/main">
  <p:tag name="MMPROD_SUBSTITUTION_ID" val="{8657E211-F562-4486-85D0-6D49603AB2D2}"/>
</p:tagLst>
</file>

<file path=ppt/tags/tag18.xml><?xml version="1.0" encoding="utf-8"?>
<p:tagLst xmlns:a="http://schemas.openxmlformats.org/drawingml/2006/main" xmlns:r="http://schemas.openxmlformats.org/officeDocument/2006/relationships" xmlns:p="http://schemas.openxmlformats.org/presentationml/2006/main">
  <p:tag name="MMPROD_SUBSTITUTION_ID" val="{1D2D29EF-6A7E-4308-8608-118504F6FBD4}"/>
</p:tagLst>
</file>

<file path=ppt/tags/tag19.xml><?xml version="1.0" encoding="utf-8"?>
<p:tagLst xmlns:a="http://schemas.openxmlformats.org/drawingml/2006/main" xmlns:r="http://schemas.openxmlformats.org/officeDocument/2006/relationships" xmlns:p="http://schemas.openxmlformats.org/presentationml/2006/main">
  <p:tag name="PPSNARRATION" val="5,306532340,C:\Users\dj7681\Documents\RIT\Network Planning 574.774\Planning 2135\Slides\TCET_760 Module 02 Cahn 1\Media.ppcx"/>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PRESENTER_SHAPEINFO" val="&lt;ThreeDShapeInfo&gt;&lt;uuid val=&quot;{BA5B9600-463B-40F1-AA92-27408AA20C9B}&quot;/&gt;&lt;filename val=&quot;C:\Users\dj7681\AppData\Local\Temp\PR\data\asimages\{BA5B9600-463B-40F1-AA92-27408AA20C9B}.png&quot;/&gt;&lt;hasEffects val=&quot;1&quot;/&gt;&lt;left val=&quot;36&quot;/&gt;&lt;top val=&quot;23.76&quot;/&gt;&lt;width val=&quot;649.08&quot;/&gt;&lt;height val=&quot;91.32&quot;/&gt;&lt;/ThreeDShapeInfo&gt;"/>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RMIT_Vietnam">
  <a:themeElements>
    <a:clrScheme name="RMIT Access 2017">
      <a:dk1>
        <a:srgbClr val="333333"/>
      </a:dk1>
      <a:lt1>
        <a:srgbClr val="EBEBEB"/>
      </a:lt1>
      <a:dk2>
        <a:srgbClr val="000054"/>
      </a:dk2>
      <a:lt2>
        <a:srgbClr val="DCDDD4"/>
      </a:lt2>
      <a:accent1>
        <a:srgbClr val="000054"/>
      </a:accent1>
      <a:accent2>
        <a:srgbClr val="E60028"/>
      </a:accent2>
      <a:accent3>
        <a:srgbClr val="00B5AD"/>
      </a:accent3>
      <a:accent4>
        <a:srgbClr val="0078FF"/>
      </a:accent4>
      <a:accent5>
        <a:srgbClr val="FFCB05"/>
      </a:accent5>
      <a:accent6>
        <a:srgbClr val="44C8F5"/>
      </a:accent6>
      <a:hlink>
        <a:srgbClr val="0078FF"/>
      </a:hlink>
      <a:folHlink>
        <a:srgbClr val="E6002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ccessibleSlide_169_ver121017_ToITS.pptx" id="{72EDEB5F-9A10-4FF7-A98B-D2B4B7E1F4AF}" vid="{20BEB115-F99C-4404-8CF5-3ED686EA65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RMIT_Vietnam</Template>
  <TotalTime>3796</TotalTime>
  <Words>8520</Words>
  <Application>Microsoft Macintosh PowerPoint</Application>
  <PresentationFormat>On-screen Show (16:9)</PresentationFormat>
  <Paragraphs>966</Paragraphs>
  <Slides>118</Slides>
  <Notes>28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118</vt:i4>
      </vt:variant>
    </vt:vector>
  </HeadingPairs>
  <TitlesOfParts>
    <vt:vector size="128" baseType="lpstr">
      <vt:lpstr>Arial</vt:lpstr>
      <vt:lpstr>Calibri</vt:lpstr>
      <vt:lpstr>Cambria Math</vt:lpstr>
      <vt:lpstr>Courier New</vt:lpstr>
      <vt:lpstr>Helvetica</vt:lpstr>
      <vt:lpstr>Lucida Grande</vt:lpstr>
      <vt:lpstr>Verdana</vt:lpstr>
      <vt:lpstr>Wingdings</vt:lpstr>
      <vt:lpstr>Zapf Dingbats</vt:lpstr>
      <vt:lpstr>RMIT_Vietnam</vt:lpstr>
      <vt:lpstr>Algorithms Analysis and Design</vt:lpstr>
      <vt:lpstr>Agenda</vt:lpstr>
      <vt:lpstr>1. Overview</vt:lpstr>
      <vt:lpstr>Learning objectives</vt:lpstr>
      <vt:lpstr>Example: Which is faster?</vt:lpstr>
      <vt:lpstr>Array Search</vt:lpstr>
      <vt:lpstr>Binary Search</vt:lpstr>
      <vt:lpstr>Comparing Performance</vt:lpstr>
      <vt:lpstr>Program Performance</vt:lpstr>
      <vt:lpstr>Example: Which is faster?</vt:lpstr>
      <vt:lpstr>2. Analysis of Time Efficiency</vt:lpstr>
      <vt:lpstr>How to estimate running time?</vt:lpstr>
      <vt:lpstr>Theoretical Analysis of Time Efficiency</vt:lpstr>
      <vt:lpstr>Basic operation</vt:lpstr>
      <vt:lpstr>Execution Time of Algorithms - 1</vt:lpstr>
      <vt:lpstr>Execution Time of Algorithms - 2</vt:lpstr>
      <vt:lpstr>Execution Time of Algorithms - 3</vt:lpstr>
      <vt:lpstr>Execution Time of Algorithms - 4</vt:lpstr>
      <vt:lpstr>General Rules for Estimation</vt:lpstr>
      <vt:lpstr>Basic operation</vt:lpstr>
      <vt:lpstr>Input size</vt:lpstr>
      <vt:lpstr>Input size</vt:lpstr>
      <vt:lpstr>Theoretical Analysis of Time Efficiency</vt:lpstr>
      <vt:lpstr>Theoretical Analysis of Time Efficiency</vt:lpstr>
      <vt:lpstr>Theoretical Analysis of Time Efficiency</vt:lpstr>
      <vt:lpstr>Example: Searching for a key in n items using Sequential Search</vt:lpstr>
      <vt:lpstr>Example: Searching for a key in n items using Sequential Search</vt:lpstr>
      <vt:lpstr>Runtime Complexity</vt:lpstr>
      <vt:lpstr>Runtime Complexity</vt:lpstr>
      <vt:lpstr>Runtime Complexity</vt:lpstr>
      <vt:lpstr>Runtime Complexity</vt:lpstr>
      <vt:lpstr>Summary for this part</vt:lpstr>
      <vt:lpstr>3. Asymptotic Complexity</vt:lpstr>
      <vt:lpstr>Asymptotic Complexity</vt:lpstr>
      <vt:lpstr>Asymptotic Complexity</vt:lpstr>
      <vt:lpstr>Asymptotic Complexity</vt:lpstr>
      <vt:lpstr>Asymptotic Complexity</vt:lpstr>
      <vt:lpstr>Asymptotic Complexity - Bounds</vt:lpstr>
      <vt:lpstr>Asymptotic Complexity - Upper bounds</vt:lpstr>
      <vt:lpstr>Example: Upper Bounds</vt:lpstr>
      <vt:lpstr>Asymptotic Complexity – O(n)</vt:lpstr>
      <vt:lpstr>Asymptotic Complexity – O(n)</vt:lpstr>
      <vt:lpstr>Asymptotic Complexity – O(n)</vt:lpstr>
      <vt:lpstr>Asymptotic Complexity - Example</vt:lpstr>
      <vt:lpstr>Common Equivalence Classes</vt:lpstr>
      <vt:lpstr>Bike Tour</vt:lpstr>
      <vt:lpstr>Optimal Tour</vt:lpstr>
      <vt:lpstr>Increasing the Number of Cities</vt:lpstr>
      <vt:lpstr>Is Exhaustive Search Possible?</vt:lpstr>
      <vt:lpstr>Traveling Salesman Problem</vt:lpstr>
      <vt:lpstr>Real-Life Applications</vt:lpstr>
      <vt:lpstr>Common Complexity Bounds</vt:lpstr>
      <vt:lpstr>Common Complexity Bounds</vt:lpstr>
      <vt:lpstr>Common Complexity Bounds</vt:lpstr>
      <vt:lpstr>Growth-Rate Functions – Ex 1</vt:lpstr>
      <vt:lpstr>Growth-Rate Functions – Ex 2</vt:lpstr>
      <vt:lpstr>Common Complexity Bounds</vt:lpstr>
      <vt:lpstr>Growth-Rate Functions</vt:lpstr>
      <vt:lpstr>Growth Rate Functions</vt:lpstr>
      <vt:lpstr>Other Types of Bounds?</vt:lpstr>
      <vt:lpstr>Lower Bound – Ω(n)</vt:lpstr>
      <vt:lpstr>Lower Bound – Ω(n)</vt:lpstr>
      <vt:lpstr>Exact Bounds – Θ(n)</vt:lpstr>
      <vt:lpstr>Exact Bounds – Θ(n)</vt:lpstr>
      <vt:lpstr>Examples</vt:lpstr>
      <vt:lpstr>Some clarifications…</vt:lpstr>
      <vt:lpstr>Some clarifications…</vt:lpstr>
      <vt:lpstr>Questions</vt:lpstr>
      <vt:lpstr>More Questions</vt:lpstr>
      <vt:lpstr>4. Analysis of Non-recursive Algorithms</vt:lpstr>
      <vt:lpstr>Time Efficiency of Algorithms</vt:lpstr>
      <vt:lpstr>Summation Formulas</vt:lpstr>
      <vt:lpstr>Non-recursive Example: an</vt:lpstr>
      <vt:lpstr>Non-recursive Example: an</vt:lpstr>
      <vt:lpstr>Example: Adding Matrices</vt:lpstr>
      <vt:lpstr>Adding Matrices</vt:lpstr>
      <vt:lpstr>Adding Matrices</vt:lpstr>
      <vt:lpstr>Estimate Time Efficiency</vt:lpstr>
      <vt:lpstr>5. Analysis of Recursive Algorithms</vt:lpstr>
      <vt:lpstr>Recursion</vt:lpstr>
      <vt:lpstr>Recurrence Relations</vt:lpstr>
      <vt:lpstr>Recursive Algorithm example: Factorial</vt:lpstr>
      <vt:lpstr>Recursive Algorithm example: Factorial</vt:lpstr>
      <vt:lpstr>Backward Substitution: Factorial example</vt:lpstr>
      <vt:lpstr>Backward Substitution: Factorial example</vt:lpstr>
      <vt:lpstr>Backward Substitution: Factorial example</vt:lpstr>
      <vt:lpstr>Summary</vt:lpstr>
      <vt:lpstr>6. Empirical Analysis</vt:lpstr>
      <vt:lpstr>Theory vs. Practice</vt:lpstr>
      <vt:lpstr>Empirical Analysis</vt:lpstr>
      <vt:lpstr>Designing experiments</vt:lpstr>
      <vt:lpstr>Designing experiments</vt:lpstr>
      <vt:lpstr>Performance Approximation</vt:lpstr>
      <vt:lpstr>Performance Approximation</vt:lpstr>
      <vt:lpstr>Performance Approximation</vt:lpstr>
      <vt:lpstr>Ways to Improve Performance</vt:lpstr>
      <vt:lpstr>Benchmarking Algorithms</vt:lpstr>
      <vt:lpstr>Benchmarking Algorithms</vt:lpstr>
      <vt:lpstr>Comparing Search Algorithms</vt:lpstr>
      <vt:lpstr>Comparing Search Algorithms</vt:lpstr>
      <vt:lpstr>Considerations</vt:lpstr>
      <vt:lpstr>Considerations: What to Measure</vt:lpstr>
      <vt:lpstr>Considerations: How to Measure</vt:lpstr>
      <vt:lpstr>Discussion and Analysis</vt:lpstr>
      <vt:lpstr>Finding Primes</vt:lpstr>
      <vt:lpstr>Finding Primes – an improvement</vt:lpstr>
      <vt:lpstr>Improve Primality Test even more</vt:lpstr>
      <vt:lpstr>What does this Code do?</vt:lpstr>
      <vt:lpstr>What does this Code do?</vt:lpstr>
      <vt:lpstr>Planning a Network</vt:lpstr>
      <vt:lpstr>Planning a Network</vt:lpstr>
      <vt:lpstr>Applying Best Practices</vt:lpstr>
      <vt:lpstr>Comparing Two Designs</vt:lpstr>
      <vt:lpstr>Heuristic Algorithms</vt:lpstr>
      <vt:lpstr>Probabilistic Algorithms</vt:lpstr>
      <vt:lpstr>To finish…</vt:lpstr>
      <vt:lpstr>Learning objectives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Usability and design principles</dc:title>
  <dc:creator>Duy Dang-Pham</dc:creator>
  <cp:lastModifiedBy>Joseph Nygate</cp:lastModifiedBy>
  <cp:revision>509</cp:revision>
  <dcterms:created xsi:type="dcterms:W3CDTF">2018-05-29T04:29:26Z</dcterms:created>
  <dcterms:modified xsi:type="dcterms:W3CDTF">2019-11-06T05:05:56Z</dcterms:modified>
</cp:coreProperties>
</file>